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4" r:id="rId4"/>
    <p:sldId id="258" r:id="rId5"/>
    <p:sldId id="259" r:id="rId6"/>
    <p:sldId id="260" r:id="rId7"/>
    <p:sldId id="265" r:id="rId8"/>
    <p:sldId id="266" r:id="rId9"/>
    <p:sldId id="261" r:id="rId10"/>
    <p:sldId id="262" r:id="rId11"/>
    <p:sldId id="277" r:id="rId12"/>
    <p:sldId id="263" r:id="rId13"/>
    <p:sldId id="269" r:id="rId14"/>
    <p:sldId id="278" r:id="rId15"/>
    <p:sldId id="274" r:id="rId16"/>
    <p:sldId id="267" r:id="rId17"/>
    <p:sldId id="268" r:id="rId18"/>
    <p:sldId id="273" r:id="rId19"/>
    <p:sldId id="270" r:id="rId20"/>
    <p:sldId id="271" r:id="rId21"/>
    <p:sldId id="272" r:id="rId22"/>
    <p:sldId id="275" r:id="rId23"/>
    <p:sldId id="276" r:id="rId2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13" Type="http://schemas.openxmlformats.org/officeDocument/2006/relationships/slide" Target="slides/slide12.xml" /><Relationship Id="rId18" Type="http://schemas.openxmlformats.org/officeDocument/2006/relationships/slide" Target="slides/slide17.xml" /><Relationship Id="rId26" Type="http://schemas.openxmlformats.org/officeDocument/2006/relationships/viewProps" Target="viewProps.xml" /><Relationship Id="rId3" Type="http://schemas.openxmlformats.org/officeDocument/2006/relationships/slide" Target="slides/slide2.xml" /><Relationship Id="rId21" Type="http://schemas.openxmlformats.org/officeDocument/2006/relationships/slide" Target="slides/slide20.xml" /><Relationship Id="rId7" Type="http://schemas.openxmlformats.org/officeDocument/2006/relationships/slide" Target="slides/slide6.xml" /><Relationship Id="rId12" Type="http://schemas.openxmlformats.org/officeDocument/2006/relationships/slide" Target="slides/slide11.xml" /><Relationship Id="rId17" Type="http://schemas.openxmlformats.org/officeDocument/2006/relationships/slide" Target="slides/slide16.xml" /><Relationship Id="rId25" Type="http://schemas.openxmlformats.org/officeDocument/2006/relationships/presProps" Target="presProps.xml" /><Relationship Id="rId2" Type="http://schemas.openxmlformats.org/officeDocument/2006/relationships/slide" Target="slides/slide1.xml" /><Relationship Id="rId16" Type="http://schemas.openxmlformats.org/officeDocument/2006/relationships/slide" Target="slides/slide15.xml" /><Relationship Id="rId20" Type="http://schemas.openxmlformats.org/officeDocument/2006/relationships/slide" Target="slides/slide19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slide" Target="slides/slide10.xml" /><Relationship Id="rId24" Type="http://schemas.openxmlformats.org/officeDocument/2006/relationships/slide" Target="slides/slide23.xml" /><Relationship Id="rId5" Type="http://schemas.openxmlformats.org/officeDocument/2006/relationships/slide" Target="slides/slide4.xml" /><Relationship Id="rId15" Type="http://schemas.openxmlformats.org/officeDocument/2006/relationships/slide" Target="slides/slide14.xml" /><Relationship Id="rId23" Type="http://schemas.openxmlformats.org/officeDocument/2006/relationships/slide" Target="slides/slide22.xml" /><Relationship Id="rId28" Type="http://schemas.openxmlformats.org/officeDocument/2006/relationships/tableStyles" Target="tableStyles.xml" /><Relationship Id="rId10" Type="http://schemas.openxmlformats.org/officeDocument/2006/relationships/slide" Target="slides/slide9.xml" /><Relationship Id="rId19" Type="http://schemas.openxmlformats.org/officeDocument/2006/relationships/slide" Target="slides/slide18.xml" /><Relationship Id="rId4" Type="http://schemas.openxmlformats.org/officeDocument/2006/relationships/slide" Target="slides/slide3.xml" /><Relationship Id="rId9" Type="http://schemas.openxmlformats.org/officeDocument/2006/relationships/slide" Target="slides/slide8.xml" /><Relationship Id="rId14" Type="http://schemas.openxmlformats.org/officeDocument/2006/relationships/slide" Target="slides/slide13.xml" /><Relationship Id="rId22" Type="http://schemas.openxmlformats.org/officeDocument/2006/relationships/slide" Target="slides/slide21.xml" /><Relationship Id="rId27" Type="http://schemas.openxmlformats.org/officeDocument/2006/relationships/theme" Target="theme/theme1.xml" 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 /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 /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 /><Relationship Id="rId1" Type="http://schemas.openxmlformats.org/officeDocument/2006/relationships/slideMaster" Target="../slideMasters/slideMaster1.xml" 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 /><Relationship Id="rId1" Type="http://schemas.openxmlformats.org/officeDocument/2006/relationships/slideMaster" Target="../slideMasters/slideMaster1.xml" 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 /><Relationship Id="rId1" Type="http://schemas.openxmlformats.org/officeDocument/2006/relationships/slideMaster" Target="../slideMasters/slideMaster1.xml" 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 /><Relationship Id="rId1" Type="http://schemas.openxmlformats.org/officeDocument/2006/relationships/slideMaster" Target="../slideMasters/slideMaster1.xml" 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 /><Relationship Id="rId1" Type="http://schemas.openxmlformats.org/officeDocument/2006/relationships/slideMaster" Target="../slideMasters/slideMaster1.xml" 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 /><Relationship Id="rId1" Type="http://schemas.openxmlformats.org/officeDocument/2006/relationships/slideMaster" Target="../slideMasters/slideMaster1.xml" 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 /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 /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 /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 /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 /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 /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 /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 /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Title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62399" y="1964267"/>
            <a:ext cx="7197726" cy="2421464"/>
          </a:xfrm>
        </p:spPr>
        <p:txBody>
          <a:bodyPr anchor="b">
            <a:normAutofit/>
          </a:bodyPr>
          <a:lstStyle>
            <a:lvl1pPr algn="r">
              <a:defRPr sz="4800">
                <a:effectLst/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2399" y="4385732"/>
            <a:ext cx="7197726" cy="1405467"/>
          </a:xfrm>
        </p:spPr>
        <p:txBody>
          <a:bodyPr anchor="t">
            <a:normAutofit/>
          </a:bodyPr>
          <a:lstStyle>
            <a:lvl1pPr marL="0" indent="0" algn="r">
              <a:buNone/>
              <a:defRPr sz="1800" cap="all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32558" y="5870575"/>
            <a:ext cx="1600200" cy="377825"/>
          </a:xfrm>
        </p:spPr>
        <p:txBody>
          <a:bodyPr/>
          <a:lstStyle/>
          <a:p>
            <a:fld id="{B61BEF0D-F0BB-DE4B-95CE-6DB70DBA9567}" type="datetimeFigureOut">
              <a:rPr lang="en-US" dirty="0"/>
              <a:pPr/>
              <a:t>9/11/2019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2399" y="5870575"/>
            <a:ext cx="4893958" cy="3778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08958" y="5870575"/>
            <a:ext cx="551167" cy="3778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995915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732865"/>
            <a:ext cx="1013142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1600" y="932112"/>
            <a:ext cx="8759827" cy="3164976"/>
          </a:xfrm>
          <a:prstGeom prst="roundRect">
            <a:avLst>
              <a:gd name="adj" fmla="val 43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299603"/>
            <a:ext cx="10131427" cy="49371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79551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3124199"/>
          </a:xfrm>
        </p:spPr>
        <p:txBody>
          <a:bodyPr anchor="ctr">
            <a:normAutofit/>
          </a:bodyPr>
          <a:lstStyle>
            <a:lvl1pPr algn="l">
              <a:defRPr sz="3200" b="0" cap="none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789175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97875" y="3352800"/>
            <a:ext cx="9339184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7465" y="4343400"/>
            <a:ext cx="10152367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431808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2" y="3308581"/>
            <a:ext cx="10131425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4777381"/>
            <a:ext cx="10131426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598984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0" y="3886200"/>
            <a:ext cx="10135436" cy="8890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GB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5200"/>
            <a:ext cx="10135436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369779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2743199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1" y="3505200"/>
            <a:ext cx="10131428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GB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085073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873327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8675" y="609599"/>
            <a:ext cx="2158552" cy="5181601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7832116" cy="5181600"/>
          </a:xfrm>
        </p:spPr>
        <p:txBody>
          <a:bodyPr vert="eaVert" anchor="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88875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67916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308581"/>
            <a:ext cx="10131427" cy="1468800"/>
          </a:xfrm>
        </p:spPr>
        <p:txBody>
          <a:bodyPr anchor="b"/>
          <a:lstStyle>
            <a:lvl1pPr algn="l">
              <a:defRPr sz="4000" b="0" cap="all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7381"/>
            <a:ext cx="10131428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 cap="all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77481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2" y="2142067"/>
            <a:ext cx="4995334" cy="3649134"/>
          </a:xfrm>
        </p:spPr>
        <p:txBody>
          <a:bodyPr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21895" y="2142067"/>
            <a:ext cx="4995332" cy="3649133"/>
          </a:xfrm>
        </p:spPr>
        <p:txBody>
          <a:bodyPr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00387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973670" y="2218267"/>
            <a:ext cx="470905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1" y="2870201"/>
            <a:ext cx="4996923" cy="2920998"/>
          </a:xfrm>
        </p:spPr>
        <p:txBody>
          <a:bodyPr anchor="t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6096003" y="2226734"/>
            <a:ext cx="4722813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23483" y="2870201"/>
            <a:ext cx="4995334" cy="2920998"/>
          </a:xfrm>
        </p:spPr>
        <p:txBody>
          <a:bodyPr anchor="t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9/11/2019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83471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9/11/2019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609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9/11/2019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64955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074333"/>
            <a:ext cx="3680885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8201" y="609601"/>
            <a:ext cx="6169026" cy="5181600"/>
          </a:xfrm>
        </p:spPr>
        <p:txBody>
          <a:bodyPr anchor="ctr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445933"/>
            <a:ext cx="3680885" cy="1828800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47887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600200"/>
            <a:ext cx="6164653" cy="13716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36253" y="914400"/>
            <a:ext cx="3280974" cy="4572000"/>
          </a:xfrm>
          <a:prstGeom prst="roundRect">
            <a:avLst>
              <a:gd name="adj" fmla="val 42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2971800"/>
            <a:ext cx="6164653" cy="1828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49952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13" Type="http://schemas.openxmlformats.org/officeDocument/2006/relationships/slideLayout" Target="../slideLayouts/slideLayout13.xml" /><Relationship Id="rId18" Type="http://schemas.openxmlformats.org/officeDocument/2006/relationships/theme" Target="../theme/theme1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slideLayout" Target="../slideLayouts/slideLayout12.xml" /><Relationship Id="rId17" Type="http://schemas.openxmlformats.org/officeDocument/2006/relationships/slideLayout" Target="../slideLayouts/slideLayout17.xml" /><Relationship Id="rId2" Type="http://schemas.openxmlformats.org/officeDocument/2006/relationships/slideLayout" Target="../slideLayouts/slideLayout2.xml" /><Relationship Id="rId16" Type="http://schemas.openxmlformats.org/officeDocument/2006/relationships/slideLayout" Target="../slideLayouts/slideLayout16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5" Type="http://schemas.openxmlformats.org/officeDocument/2006/relationships/slideLayout" Target="../slideLayouts/slideLayout1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Relationship Id="rId14" Type="http://schemas.openxmlformats.org/officeDocument/2006/relationships/slideLayout" Target="../slideLayouts/slideLayout14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2142067"/>
            <a:ext cx="10131425" cy="3649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89660" y="5870575"/>
            <a:ext cx="1600200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9/11/2019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5870575"/>
            <a:ext cx="7827659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66060" y="5870575"/>
            <a:ext cx="551167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025273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 /><Relationship Id="rId1" Type="http://schemas.openxmlformats.org/officeDocument/2006/relationships/slideLayout" Target="../slideLayouts/slideLayout2.xml" 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720888" y="1696473"/>
            <a:ext cx="5924709" cy="2421464"/>
          </a:xfrm>
        </p:spPr>
        <p:txBody>
          <a:bodyPr/>
          <a:lstStyle/>
          <a:p>
            <a:r>
              <a:rPr lang="en-US" dirty="0"/>
              <a:t>Aortic dissection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314654" y="4197896"/>
            <a:ext cx="7197726" cy="1405467"/>
          </a:xfrm>
        </p:spPr>
        <p:txBody>
          <a:bodyPr anchor="ctr"/>
          <a:lstStyle/>
          <a:p>
            <a:pPr algn="ctr"/>
            <a:r>
              <a:rPr lang="en-GB"/>
              <a:t>Walaa yehia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29640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1859" y="458820"/>
            <a:ext cx="8373632" cy="5865690"/>
          </a:xfrm>
        </p:spPr>
        <p:txBody>
          <a:bodyPr>
            <a:normAutofit/>
          </a:bodyPr>
          <a:lstStyle/>
          <a:p>
            <a:r>
              <a:rPr lang="en-GB" sz="3200" dirty="0">
                <a:latin typeface="TimesNewRoman"/>
              </a:rPr>
              <a:t>C</a:t>
            </a:r>
            <a:r>
              <a:rPr lang="en-US" sz="3200">
                <a:latin typeface="TimesNewRoman"/>
              </a:rPr>
              <a:t>linical </a:t>
            </a:r>
            <a:r>
              <a:rPr lang="en-US" sz="3200" dirty="0">
                <a:latin typeface="TimesNewRoman"/>
              </a:rPr>
              <a:t>findings may include the murmur of severe aortic insufficiency (AI) associated with proximal aortic dissection and contributing to acute heart failure, hypotension or shock associated with cardiac </a:t>
            </a:r>
            <a:r>
              <a:rPr lang="en-US" sz="3200" dirty="0" err="1">
                <a:latin typeface="TimesNewRoman"/>
              </a:rPr>
              <a:t>tamponade</a:t>
            </a:r>
            <a:r>
              <a:rPr lang="en-US" sz="3200" dirty="0">
                <a:latin typeface="TimesNewRoman"/>
              </a:rPr>
              <a:t>, syncope, myocardial infarction (MI) 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75650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9198" y="635599"/>
            <a:ext cx="8445604" cy="5280922"/>
          </a:xfrm>
        </p:spPr>
        <p:txBody>
          <a:bodyPr/>
          <a:lstStyle/>
          <a:p>
            <a:pPr lvl="0"/>
            <a:r>
              <a:rPr lang="en-GB" sz="2500" dirty="0">
                <a:solidFill>
                  <a:srgbClr val="FF0000"/>
                </a:solidFill>
                <a:latin typeface="TimesNewRoman"/>
              </a:rPr>
              <a:t>W</a:t>
            </a:r>
            <a:r>
              <a:rPr lang="en-US" sz="2800">
                <a:solidFill>
                  <a:srgbClr val="FF0000"/>
                </a:solidFill>
                <a:latin typeface="TimesNewRoman"/>
              </a:rPr>
              <a:t>ith </a:t>
            </a:r>
            <a:r>
              <a:rPr lang="en-US" sz="2800" dirty="0">
                <a:solidFill>
                  <a:srgbClr val="FF0000"/>
                </a:solidFill>
                <a:latin typeface="TimesNewRoman"/>
              </a:rPr>
              <a:t>retrograde dissection </a:t>
            </a:r>
            <a:r>
              <a:rPr lang="en-US" sz="2800" dirty="0">
                <a:latin typeface="TimesNewRoman"/>
              </a:rPr>
              <a:t>into the </a:t>
            </a:r>
            <a:r>
              <a:rPr lang="en-US" sz="2800" dirty="0" err="1">
                <a:latin typeface="TimesNewRoman"/>
              </a:rPr>
              <a:t>ostia</a:t>
            </a:r>
            <a:r>
              <a:rPr lang="en-US" sz="2800" dirty="0">
                <a:latin typeface="TimesNewRoman"/>
              </a:rPr>
              <a:t> of the coronary arteries, cerebrovascular accident (CVA) with </a:t>
            </a:r>
            <a:r>
              <a:rPr lang="en-US" sz="2800" dirty="0" err="1">
                <a:latin typeface="TimesNewRoman"/>
              </a:rPr>
              <a:t>cephalad</a:t>
            </a:r>
            <a:r>
              <a:rPr lang="en-US" sz="2800" dirty="0">
                <a:latin typeface="TimesNewRoman"/>
              </a:rPr>
              <a:t> carotid extension, paraplegia with extension into the intercostal and spinal arteries, or cardiac arrest</a:t>
            </a:r>
            <a:r>
              <a:rPr lang="en-US" sz="2800">
                <a:latin typeface="TimesNewRoman"/>
              </a:rPr>
              <a:t>. </a:t>
            </a:r>
            <a:endParaRPr lang="en-GB" sz="2800">
              <a:latin typeface="TimesNewRoman"/>
            </a:endParaRPr>
          </a:p>
          <a:p>
            <a:pPr marL="0" lvl="0" indent="0">
              <a:buNone/>
            </a:pPr>
            <a:endParaRPr lang="en-US" sz="2800" dirty="0">
              <a:latin typeface="TimesNewRoman"/>
            </a:endParaRPr>
          </a:p>
          <a:p>
            <a:pPr lvl="0"/>
            <a:r>
              <a:rPr lang="en-US" sz="2800" dirty="0">
                <a:latin typeface="TimesNewRoman"/>
              </a:rPr>
              <a:t>Dissections involving the arterial supply to the limbs may contribute to pulse deficits, acute limb ischemia with distal extension, and neuropathy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48412660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28433" y="672040"/>
            <a:ext cx="7717163" cy="5513919"/>
          </a:xfrm>
        </p:spPr>
        <p:txBody>
          <a:bodyPr>
            <a:noAutofit/>
          </a:bodyPr>
          <a:lstStyle/>
          <a:p>
            <a:r>
              <a:rPr lang="en-US" sz="3200" b="1" dirty="0">
                <a:solidFill>
                  <a:srgbClr val="E73C2E"/>
                </a:solidFill>
                <a:latin typeface="TimesNewRoman,Bold"/>
              </a:rPr>
              <a:t>Diagnostic Evaluation</a:t>
            </a:r>
          </a:p>
          <a:p>
            <a:pPr marL="0" indent="0">
              <a:buNone/>
            </a:pPr>
            <a:r>
              <a:rPr lang="en-GB" sz="2400" dirty="0">
                <a:latin typeface="TimesNewRoman"/>
              </a:rPr>
              <a:t>D</a:t>
            </a:r>
            <a:r>
              <a:rPr lang="en-US" sz="2400">
                <a:latin typeface="TimesNewRoman"/>
              </a:rPr>
              <a:t>efining </a:t>
            </a:r>
            <a:r>
              <a:rPr lang="en-US" sz="2400" dirty="0">
                <a:latin typeface="TimesNewRoman"/>
              </a:rPr>
              <a:t>the extent of aortic dissection and clinical management include ascending versus descending aortic involvement, site of the intimal tear, presence or absence of AI, presence of pericardial effusion and/or </a:t>
            </a:r>
            <a:r>
              <a:rPr lang="en-US" sz="2400" dirty="0" err="1">
                <a:latin typeface="TimesNewRoman"/>
              </a:rPr>
              <a:t>tamponade</a:t>
            </a:r>
            <a:r>
              <a:rPr lang="en-US" sz="2400" dirty="0">
                <a:latin typeface="TimesNewRoman"/>
              </a:rPr>
              <a:t>, coronary involvement, and involvement of visceral arterial supply</a:t>
            </a:r>
            <a:r>
              <a:rPr lang="en-US" sz="2400">
                <a:latin typeface="TimesNewRoman"/>
              </a:rPr>
              <a:t>. </a:t>
            </a:r>
            <a:endParaRPr lang="en-GB" sz="2400">
              <a:latin typeface="TimesNewRoman"/>
            </a:endParaRPr>
          </a:p>
          <a:p>
            <a:pPr marL="0" indent="0">
              <a:buNone/>
            </a:pPr>
            <a:endParaRPr lang="en-US" sz="2400" dirty="0">
              <a:latin typeface="TimesNewRoman"/>
            </a:endParaRPr>
          </a:p>
          <a:p>
            <a:r>
              <a:rPr lang="en-US" sz="2400" dirty="0">
                <a:latin typeface="TimesNewRoman"/>
              </a:rPr>
              <a:t>CT, MRI,MRA, </a:t>
            </a:r>
            <a:r>
              <a:rPr lang="en-US" sz="2400" dirty="0" err="1">
                <a:latin typeface="TimesNewRoman"/>
              </a:rPr>
              <a:t>transesophageal</a:t>
            </a:r>
            <a:r>
              <a:rPr lang="en-US" sz="2400" dirty="0">
                <a:latin typeface="TimesNewRoman"/>
              </a:rPr>
              <a:t> echocardiography (TEE)</a:t>
            </a:r>
            <a:r>
              <a:rPr lang="en-US" sz="2400" dirty="0">
                <a:solidFill>
                  <a:prstClr val="black"/>
                </a:solidFill>
                <a:latin typeface="TimesNewRoman"/>
              </a:rPr>
              <a:t> </a:t>
            </a:r>
            <a:r>
              <a:rPr lang="en-US" sz="2400" dirty="0">
                <a:solidFill>
                  <a:srgbClr val="FFFF00"/>
                </a:solidFill>
                <a:latin typeface="TimesNewRoman"/>
              </a:rPr>
              <a:t>,ECG, CXR </a:t>
            </a:r>
            <a:r>
              <a:rPr lang="en-US" sz="2400" dirty="0">
                <a:latin typeface="TimesNewRoman"/>
              </a:rPr>
              <a:t>and invasive aortography are common imaging modalities useful in the diagnosis of acute aortic dissection.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1774381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988" y="702173"/>
            <a:ext cx="8148721" cy="989161"/>
          </a:xfrm>
        </p:spPr>
        <p:txBody>
          <a:bodyPr>
            <a:normAutofit fontScale="90000"/>
          </a:bodyPr>
          <a:lstStyle/>
          <a:p>
            <a:r>
              <a:rPr lang="en-US" b="1">
                <a:ea typeface="Calibri"/>
                <a:cs typeface="Arial"/>
              </a:rPr>
              <a:t>Surgical </a:t>
            </a:r>
            <a:r>
              <a:rPr lang="en-US" b="1" dirty="0">
                <a:ea typeface="Calibri"/>
                <a:cs typeface="Arial"/>
              </a:rPr>
              <a:t>management of acute aortic dissection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8988" y="1871263"/>
            <a:ext cx="8024513" cy="322073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400" b="1" i="1" dirty="0">
                <a:latin typeface="TimesNewRoman,BoldItalic"/>
              </a:rPr>
              <a:t>P</a:t>
            </a:r>
            <a:r>
              <a:rPr lang="en-US" sz="2400" b="1" i="1">
                <a:latin typeface="TimesNewRoman,BoldItalic"/>
              </a:rPr>
              <a:t>roximal </a:t>
            </a:r>
            <a:r>
              <a:rPr lang="en-US" sz="2400" b="1" i="1" dirty="0">
                <a:latin typeface="TimesNewRoman,BoldItalic"/>
              </a:rPr>
              <a:t>(type A) thoracic aortic dissection requires immediate open surgical treatment to resect the entire aneurysmal aortic segment and the proximal extent of dissection .</a:t>
            </a:r>
          </a:p>
          <a:p>
            <a:r>
              <a:rPr lang="en-US" sz="2400" dirty="0">
                <a:latin typeface="TimesNewRoman"/>
              </a:rPr>
              <a:t>Surgery greatly improves outcomes and avoids the risks associated with progression of dissection. </a:t>
            </a:r>
          </a:p>
        </p:txBody>
      </p:sp>
    </p:spTree>
    <p:extLst>
      <p:ext uri="{BB962C8B-B14F-4D97-AF65-F5344CB8AC3E}">
        <p14:creationId xmlns:p14="http://schemas.microsoft.com/office/powerpoint/2010/main" val="105515907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4904" y="514602"/>
            <a:ext cx="8490585" cy="5828795"/>
          </a:xfrm>
        </p:spPr>
        <p:txBody>
          <a:bodyPr/>
          <a:lstStyle/>
          <a:p>
            <a:pPr lvl="0"/>
            <a:r>
              <a:rPr lang="en-US" sz="2800" b="1" i="1" dirty="0">
                <a:solidFill>
                  <a:srgbClr val="E73C2E"/>
                </a:solidFill>
                <a:latin typeface="TimesNewRoman,BoldItalic"/>
              </a:rPr>
              <a:t>Patients with distal (type B) thoracic and abdominal aortic dissections should be managed medically unless </a:t>
            </a:r>
            <a:r>
              <a:rPr lang="en-US" sz="2800" b="1" i="1" dirty="0" err="1">
                <a:solidFill>
                  <a:srgbClr val="E73C2E"/>
                </a:solidFill>
                <a:latin typeface="TimesNewRoman,BoldItalic"/>
              </a:rPr>
              <a:t>lifethreatening</a:t>
            </a:r>
            <a:r>
              <a:rPr lang="en-US" sz="2800" b="1" i="1" dirty="0">
                <a:solidFill>
                  <a:srgbClr val="E73C2E"/>
                </a:solidFill>
                <a:latin typeface="TimesNewRoman,BoldItalic"/>
              </a:rPr>
              <a:t> complications, such as </a:t>
            </a:r>
            <a:r>
              <a:rPr lang="en-US" sz="2800" b="1" i="1" dirty="0" err="1">
                <a:solidFill>
                  <a:srgbClr val="E73C2E"/>
                </a:solidFill>
                <a:latin typeface="TimesNewRoman,BoldItalic"/>
              </a:rPr>
              <a:t>malperfusion</a:t>
            </a:r>
            <a:r>
              <a:rPr lang="en-US" sz="2800" b="1" i="1" dirty="0">
                <a:solidFill>
                  <a:srgbClr val="E73C2E"/>
                </a:solidFill>
                <a:latin typeface="TimesNewRoman,BoldItalic"/>
              </a:rPr>
              <a:t> syndromes, progression of dissection, aortic enlargement, or refractory hypertension.</a:t>
            </a:r>
          </a:p>
          <a:p>
            <a:pPr marL="0" lvl="0" indent="0">
              <a:buNone/>
            </a:pPr>
            <a:endParaRPr lang="en-US" sz="2800" b="1" dirty="0">
              <a:solidFill>
                <a:srgbClr val="E73C2E"/>
              </a:solidFill>
              <a:latin typeface="TimesNewRoman,Bold"/>
            </a:endParaRPr>
          </a:p>
          <a:p>
            <a:pPr lvl="0"/>
            <a:r>
              <a:rPr lang="en-US" sz="2800" b="1" dirty="0">
                <a:solidFill>
                  <a:srgbClr val="E73C2E"/>
                </a:solidFill>
                <a:latin typeface="TimesNewRoman,Bold"/>
              </a:rPr>
              <a:t>Percutaneous endovascular aortic repair (EVAR) </a:t>
            </a:r>
            <a:r>
              <a:rPr lang="en-US" sz="2800" dirty="0">
                <a:latin typeface="TimesNewRoman"/>
              </a:rPr>
              <a:t>is effective option for nonsurgical treatment of type B aortic dissection</a:t>
            </a:r>
            <a:r>
              <a:rPr lang="en-US" sz="2800" dirty="0">
                <a:ea typeface="Calibri"/>
                <a:cs typeface="Arial"/>
              </a:rPr>
              <a:t> , IMH, PAU, acute traumatic aortic transection, and </a:t>
            </a:r>
            <a:r>
              <a:rPr lang="en-US" sz="2800" dirty="0" err="1">
                <a:ea typeface="Calibri"/>
                <a:cs typeface="Arial"/>
              </a:rPr>
              <a:t>pseudoaneurysm</a:t>
            </a:r>
            <a:r>
              <a:rPr lang="en-US" sz="2800" dirty="0">
                <a:latin typeface="TimesNewRoman"/>
              </a:rPr>
              <a:t> . </a:t>
            </a:r>
            <a:endParaRPr lang="en-US" sz="2800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099271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0166" y="359858"/>
            <a:ext cx="8283667" cy="5091994"/>
          </a:xfrm>
        </p:spPr>
        <p:txBody>
          <a:bodyPr/>
          <a:lstStyle/>
          <a:p>
            <a:pPr marL="0" marR="0" indent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en-US" b="1" dirty="0">
                <a:ea typeface="Calibri"/>
                <a:cs typeface="Arial"/>
              </a:rPr>
              <a:t> </a:t>
            </a:r>
            <a:r>
              <a:rPr lang="en-US" sz="3200" b="1" dirty="0">
                <a:ea typeface="Calibri"/>
                <a:cs typeface="Arial"/>
              </a:rPr>
              <a:t>Potential advantages of </a:t>
            </a:r>
            <a:r>
              <a:rPr lang="en-US" sz="3200" b="1">
                <a:ea typeface="Calibri"/>
                <a:cs typeface="Arial"/>
              </a:rPr>
              <a:t>EVAR </a:t>
            </a:r>
            <a:r>
              <a:rPr lang="en-US" sz="2400">
                <a:ea typeface="Calibri"/>
                <a:cs typeface="Arial"/>
              </a:rPr>
              <a:t>ove</a:t>
            </a:r>
            <a:r>
              <a:rPr lang="en-GB" sz="2400">
                <a:ea typeface="Calibri"/>
                <a:cs typeface="Arial"/>
              </a:rPr>
              <a:t>r </a:t>
            </a:r>
            <a:r>
              <a:rPr lang="en-US" sz="2400">
                <a:ea typeface="Calibri"/>
                <a:cs typeface="Arial"/>
              </a:rPr>
              <a:t>conventional surgery include</a:t>
            </a:r>
            <a:r>
              <a:rPr lang="en-GB" sz="2400">
                <a:ea typeface="Calibri"/>
                <a:cs typeface="Arial"/>
              </a:rPr>
              <a:t>:</a:t>
            </a:r>
            <a:endParaRPr lang="en-US" sz="2400" dirty="0">
              <a:ea typeface="Calibri"/>
              <a:cs typeface="Arial"/>
            </a:endParaRPr>
          </a:p>
          <a:p>
            <a:pPr marL="0" marR="0" indent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en-US" sz="2400" dirty="0">
                <a:ea typeface="Calibri"/>
                <a:cs typeface="Arial"/>
              </a:rPr>
              <a:t>the absence of thoracotomy, avoiding cardiopulmonary bypass and clamping of the aorta, lower hospital morbidity rates, and shorter length of hospital stays.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81632676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97" y="577843"/>
            <a:ext cx="7617929" cy="1230446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Medical</a:t>
            </a:r>
            <a:r>
              <a:rPr lang="en-US" dirty="0"/>
              <a:t> </a:t>
            </a:r>
            <a:r>
              <a:rPr lang="en-US" sz="4000" b="1" dirty="0">
                <a:ea typeface="Calibri"/>
                <a:cs typeface="Arial"/>
              </a:rPr>
              <a:t>management of acute aortic dissection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2897" y="2286010"/>
            <a:ext cx="8436607" cy="4272408"/>
          </a:xfrm>
        </p:spPr>
        <p:txBody>
          <a:bodyPr>
            <a:noAutofit/>
          </a:bodyPr>
          <a:lstStyle/>
          <a:p>
            <a:pPr marL="0" marR="0" indent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en-GB" sz="2000">
                <a:ea typeface="Calibri"/>
                <a:cs typeface="Arial"/>
              </a:rPr>
              <a:t>- </a:t>
            </a:r>
            <a:r>
              <a:rPr lang="en-US" sz="2000">
                <a:ea typeface="Calibri"/>
                <a:cs typeface="Arial"/>
              </a:rPr>
              <a:t>The </a:t>
            </a:r>
            <a:r>
              <a:rPr lang="en-US" sz="2000" dirty="0">
                <a:ea typeface="Calibri"/>
                <a:cs typeface="Arial"/>
              </a:rPr>
              <a:t>initial management of patients with suspected aortic dissection is directed at </a:t>
            </a:r>
            <a:r>
              <a:rPr lang="en-US" sz="2000" b="1" dirty="0">
                <a:ea typeface="Calibri"/>
                <a:cs typeface="Arial"/>
              </a:rPr>
              <a:t>reduction of heart rate followed by lowering of </a:t>
            </a:r>
            <a:r>
              <a:rPr lang="en-US" sz="2000" b="1">
                <a:ea typeface="Calibri"/>
                <a:cs typeface="Arial"/>
              </a:rPr>
              <a:t>blood </a:t>
            </a:r>
            <a:r>
              <a:rPr lang="en-GB" sz="2000" b="1">
                <a:ea typeface="Calibri"/>
                <a:cs typeface="Arial"/>
              </a:rPr>
              <a:t>pressure.</a:t>
            </a:r>
            <a:endParaRPr lang="en-US" sz="2000" b="1" dirty="0">
              <a:ea typeface="Calibri"/>
              <a:cs typeface="Arial"/>
            </a:endParaRPr>
          </a:p>
          <a:p>
            <a:pPr marL="0" lvl="0" indent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en-GB" sz="2000">
                <a:ea typeface="Calibri"/>
                <a:cs typeface="Arial"/>
              </a:rPr>
              <a:t>- </a:t>
            </a:r>
            <a:r>
              <a:rPr lang="en-US" sz="2000">
                <a:ea typeface="Calibri"/>
                <a:cs typeface="Arial"/>
              </a:rPr>
              <a:t>Invasive </a:t>
            </a:r>
            <a:r>
              <a:rPr lang="en-US" sz="2000" dirty="0" err="1">
                <a:ea typeface="Calibri"/>
                <a:cs typeface="Arial"/>
              </a:rPr>
              <a:t>hemodynamicmonitoring</a:t>
            </a:r>
            <a:r>
              <a:rPr lang="en-US" sz="2000" dirty="0">
                <a:ea typeface="Calibri"/>
                <a:cs typeface="Arial"/>
              </a:rPr>
              <a:t> and sufficient intravenous access for volume replacement should also be established </a:t>
            </a:r>
            <a:r>
              <a:rPr lang="en-US" sz="2000">
                <a:ea typeface="Calibri"/>
                <a:cs typeface="Arial"/>
              </a:rPr>
              <a:t>simultaneously.</a:t>
            </a:r>
            <a:endParaRPr lang="en-US" sz="2000" b="1" dirty="0">
              <a:ea typeface="Calibri"/>
              <a:cs typeface="Arial"/>
            </a:endParaRPr>
          </a:p>
          <a:p>
            <a:pPr marL="0" marR="0" indent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en-GB" sz="2000" b="1" i="1">
                <a:ea typeface="Calibri"/>
                <a:cs typeface="Arial"/>
              </a:rPr>
              <a:t>- Beta</a:t>
            </a:r>
            <a:r>
              <a:rPr lang="en-US" sz="2000" b="1" i="1">
                <a:ea typeface="Calibri"/>
                <a:cs typeface="Arial"/>
              </a:rPr>
              <a:t>-blockers </a:t>
            </a:r>
            <a:r>
              <a:rPr lang="en-US" sz="2000" b="1" i="1" dirty="0">
                <a:ea typeface="Calibri"/>
                <a:cs typeface="Arial"/>
              </a:rPr>
              <a:t>should be</a:t>
            </a:r>
            <a:r>
              <a:rPr lang="en-US" sz="2000" dirty="0">
                <a:ea typeface="Calibri"/>
                <a:cs typeface="Arial"/>
              </a:rPr>
              <a:t> </a:t>
            </a:r>
            <a:r>
              <a:rPr lang="en-US" sz="2000" b="1" i="1" dirty="0">
                <a:ea typeface="Calibri"/>
                <a:cs typeface="Arial"/>
              </a:rPr>
              <a:t>initiated immediately and titrated to target heart rate of &lt;60 beats/</a:t>
            </a:r>
            <a:r>
              <a:rPr lang="en-US" sz="2000" b="1" i="1">
                <a:ea typeface="Calibri"/>
                <a:cs typeface="Arial"/>
              </a:rPr>
              <a:t>min </a:t>
            </a:r>
            <a:endParaRPr lang="en-US" sz="2000" dirty="0">
              <a:ea typeface="Calibri"/>
              <a:cs typeface="Arial"/>
            </a:endParaRPr>
          </a:p>
          <a:p>
            <a:pPr marL="0" marR="0" indent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en-GB" sz="2000" i="1">
                <a:ea typeface="Calibri"/>
                <a:cs typeface="Arial"/>
              </a:rPr>
              <a:t>- </a:t>
            </a:r>
            <a:r>
              <a:rPr lang="en-US" sz="2000" i="1">
                <a:ea typeface="Calibri"/>
                <a:cs typeface="Arial"/>
              </a:rPr>
              <a:t>In </a:t>
            </a:r>
            <a:r>
              <a:rPr lang="en-US" sz="2000" i="1" dirty="0">
                <a:ea typeface="Calibri"/>
                <a:cs typeface="Arial"/>
              </a:rPr>
              <a:t>patients who are intolerant of β-blockers, calcium channel blockers may</a:t>
            </a:r>
            <a:r>
              <a:rPr lang="en-US" sz="2000" dirty="0">
                <a:ea typeface="Calibri"/>
                <a:cs typeface="Arial"/>
              </a:rPr>
              <a:t> be </a:t>
            </a:r>
            <a:r>
              <a:rPr lang="en-US" sz="2000" i="1" dirty="0">
                <a:ea typeface="Calibri"/>
                <a:cs typeface="Arial"/>
              </a:rPr>
              <a:t>alternative to control heart </a:t>
            </a:r>
            <a:r>
              <a:rPr lang="en-US" sz="2000" i="1">
                <a:ea typeface="Calibri"/>
                <a:cs typeface="Arial"/>
              </a:rPr>
              <a:t>rate .</a:t>
            </a:r>
            <a:endParaRPr lang="en-US" sz="2000" i="1" dirty="0">
              <a:ea typeface="Calibri"/>
              <a:cs typeface="Arial"/>
            </a:endParaRPr>
          </a:p>
          <a:p>
            <a:pPr marL="0" marR="0" indent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en-GB" sz="2000" i="1">
                <a:ea typeface="Calibri"/>
                <a:cs typeface="Arial"/>
              </a:rPr>
              <a:t>- </a:t>
            </a:r>
            <a:r>
              <a:rPr lang="en-US" sz="2000" i="1">
                <a:ea typeface="Calibri"/>
                <a:cs typeface="Arial"/>
              </a:rPr>
              <a:t>In the setti</a:t>
            </a:r>
            <a:r>
              <a:rPr lang="en-GB" sz="2000" i="1">
                <a:ea typeface="Calibri"/>
                <a:cs typeface="Arial"/>
              </a:rPr>
              <a:t>n</a:t>
            </a:r>
            <a:r>
              <a:rPr lang="en-US" sz="2000" i="1">
                <a:ea typeface="Calibri"/>
                <a:cs typeface="Arial"/>
              </a:rPr>
              <a:t>g </a:t>
            </a:r>
            <a:r>
              <a:rPr lang="en-US" sz="2000" i="1" dirty="0">
                <a:ea typeface="Calibri"/>
                <a:cs typeface="Arial"/>
              </a:rPr>
              <a:t>of acute aortic regurgitation, use of </a:t>
            </a:r>
            <a:r>
              <a:rPr lang="en-US" sz="2000" dirty="0">
                <a:ea typeface="Calibri"/>
                <a:cs typeface="Arial"/>
              </a:rPr>
              <a:t>β</a:t>
            </a:r>
            <a:r>
              <a:rPr lang="en-US" sz="2000" i="1" dirty="0">
                <a:ea typeface="Calibri"/>
                <a:cs typeface="Arial"/>
              </a:rPr>
              <a:t>-blockers,</a:t>
            </a:r>
            <a:r>
              <a:rPr lang="en-US" sz="2000" dirty="0">
                <a:ea typeface="Calibri"/>
                <a:cs typeface="Arial"/>
              </a:rPr>
              <a:t> </a:t>
            </a:r>
            <a:r>
              <a:rPr lang="en-US" sz="2000" i="1" dirty="0">
                <a:ea typeface="Calibri"/>
                <a:cs typeface="Arial"/>
              </a:rPr>
              <a:t>should be used with caution because they block compensatory tachycardia.</a:t>
            </a:r>
            <a:endParaRPr lang="en-US" sz="2000" dirty="0">
              <a:ea typeface="Calibri"/>
              <a:cs typeface="Arial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endParaRPr lang="en-US" sz="2000" b="1" dirty="0">
              <a:ea typeface="Calibri"/>
              <a:cs typeface="Arial"/>
            </a:endParaRPr>
          </a:p>
          <a:p>
            <a:pPr marL="0" marR="0" indent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en-US" sz="2000" b="1" dirty="0">
                <a:ea typeface="Calibri"/>
                <a:cs typeface="Arial"/>
              </a:rPr>
              <a:t> 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02266604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5528" y="442630"/>
            <a:ext cx="8208097" cy="5972739"/>
          </a:xfrm>
        </p:spPr>
        <p:txBody>
          <a:bodyPr>
            <a:norm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3200" i="1" dirty="0">
                <a:ea typeface="Calibri"/>
                <a:cs typeface="Arial"/>
              </a:rPr>
              <a:t>systolic blood</a:t>
            </a:r>
            <a:r>
              <a:rPr lang="en-US" sz="3200" dirty="0">
                <a:ea typeface="Calibri"/>
                <a:cs typeface="Arial"/>
              </a:rPr>
              <a:t> </a:t>
            </a:r>
            <a:r>
              <a:rPr lang="en-US" sz="3200" i="1" dirty="0">
                <a:ea typeface="Calibri"/>
                <a:cs typeface="Arial"/>
              </a:rPr>
              <a:t>pressure should be targeted to </a:t>
            </a:r>
            <a:r>
              <a:rPr lang="en-US" sz="3200" dirty="0">
                <a:ea typeface="Calibri"/>
                <a:cs typeface="Arial"/>
              </a:rPr>
              <a:t>&lt;</a:t>
            </a:r>
            <a:r>
              <a:rPr lang="en-US" sz="3200" i="1" dirty="0">
                <a:ea typeface="Calibri"/>
                <a:cs typeface="Arial"/>
              </a:rPr>
              <a:t>120 mm Hg and MAP 60-75 mmHg with the use of angiotensin-converting enzyme</a:t>
            </a:r>
            <a:r>
              <a:rPr lang="en-US" sz="3200" dirty="0">
                <a:ea typeface="Calibri"/>
                <a:cs typeface="Arial"/>
              </a:rPr>
              <a:t> </a:t>
            </a:r>
            <a:r>
              <a:rPr lang="en-US" sz="3200" i="1" dirty="0">
                <a:ea typeface="Calibri"/>
                <a:cs typeface="Arial"/>
              </a:rPr>
              <a:t>inhibitors or vasodilators as</a:t>
            </a:r>
            <a:r>
              <a:rPr lang="en-US" sz="3200" dirty="0">
                <a:solidFill>
                  <a:prstClr val="black"/>
                </a:solidFill>
                <a:ea typeface="Calibri"/>
                <a:cs typeface="Arial"/>
              </a:rPr>
              <a:t> </a:t>
            </a:r>
            <a:r>
              <a:rPr lang="en-US" sz="3200" dirty="0">
                <a:solidFill>
                  <a:srgbClr val="FFFF00"/>
                </a:solidFill>
                <a:ea typeface="Calibri"/>
                <a:cs typeface="Arial"/>
              </a:rPr>
              <a:t>Sodium </a:t>
            </a:r>
            <a:r>
              <a:rPr lang="en-US" sz="3200" dirty="0" err="1">
                <a:solidFill>
                  <a:srgbClr val="FFFF00"/>
                </a:solidFill>
                <a:ea typeface="Calibri"/>
                <a:cs typeface="Arial"/>
              </a:rPr>
              <a:t>nitroprusside</a:t>
            </a:r>
            <a:r>
              <a:rPr lang="en-US" sz="3200" i="1" dirty="0">
                <a:solidFill>
                  <a:srgbClr val="FFFF00"/>
                </a:solidFill>
                <a:ea typeface="Calibri"/>
                <a:cs typeface="Arial"/>
              </a:rPr>
              <a:t> </a:t>
            </a:r>
            <a:r>
              <a:rPr lang="en-US" sz="3200" i="1" dirty="0">
                <a:ea typeface="Calibri"/>
                <a:cs typeface="Arial"/>
              </a:rPr>
              <a:t>to reduce blood pressure while maintaining adequate end-organ</a:t>
            </a:r>
            <a:r>
              <a:rPr lang="en-US" sz="3200" dirty="0">
                <a:ea typeface="Calibri"/>
                <a:cs typeface="Arial"/>
              </a:rPr>
              <a:t> </a:t>
            </a:r>
            <a:r>
              <a:rPr lang="en-US" sz="3200" i="1" dirty="0">
                <a:ea typeface="Calibri"/>
                <a:cs typeface="Arial"/>
              </a:rPr>
              <a:t>perfusion </a:t>
            </a:r>
            <a:r>
              <a:rPr lang="en-US" sz="3200" dirty="0">
                <a:ea typeface="Calibri"/>
                <a:cs typeface="Arial"/>
              </a:rPr>
              <a:t>With a goal of heart rate and blood pressure control, β-blockers with α-effect, such as labetalol, may be particularly advantageous.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11405535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2799" y="314877"/>
            <a:ext cx="8420684" cy="6297520"/>
          </a:xfrm>
        </p:spPr>
        <p:txBody>
          <a:bodyPr>
            <a:normAutofit fontScale="92500"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3000" b="1" dirty="0">
                <a:ea typeface="Calibri"/>
                <a:cs typeface="Arial"/>
              </a:rPr>
              <a:t>First-Line Agents</a:t>
            </a:r>
            <a:endParaRPr lang="en-US" sz="3000" dirty="0">
              <a:ea typeface="Calibri"/>
              <a:cs typeface="Arial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2400" dirty="0">
                <a:solidFill>
                  <a:srgbClr val="FF0000"/>
                </a:solidFill>
                <a:ea typeface="Calibri"/>
                <a:cs typeface="Arial"/>
              </a:rPr>
              <a:t>Propranolol</a:t>
            </a:r>
            <a:r>
              <a:rPr lang="en-US" sz="2400" dirty="0">
                <a:ea typeface="Calibri"/>
                <a:cs typeface="Arial"/>
              </a:rPr>
              <a:t> 1 mg IV q3–5 min (max 6.15 mg/kg) 2–6 mg IV q4–6h</a:t>
            </a: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2400" dirty="0">
                <a:ea typeface="Calibri"/>
                <a:cs typeface="Arial"/>
              </a:rPr>
              <a:t>Labetalol 10 mg IV over 2 min, then 20–80 mg q10–15 min (max 300 mg) 2 mg/min IV drip </a:t>
            </a: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2400" dirty="0" err="1">
                <a:solidFill>
                  <a:srgbClr val="FF0000"/>
                </a:solidFill>
                <a:ea typeface="Calibri"/>
                <a:cs typeface="Arial"/>
              </a:rPr>
              <a:t>Esmolol</a:t>
            </a:r>
            <a:r>
              <a:rPr lang="en-US" sz="2400" dirty="0">
                <a:ea typeface="Calibri"/>
                <a:cs typeface="Arial"/>
              </a:rPr>
              <a:t> 500 Cg/kg IV bolus 50–200 Cg/kg/min IV continuous</a:t>
            </a: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2400" dirty="0" err="1">
                <a:solidFill>
                  <a:srgbClr val="FF0000"/>
                </a:solidFill>
                <a:ea typeface="Calibri"/>
                <a:cs typeface="Arial"/>
              </a:rPr>
              <a:t>Metoprolol</a:t>
            </a:r>
            <a:r>
              <a:rPr lang="en-US" sz="2400" dirty="0">
                <a:ea typeface="Calibri"/>
                <a:cs typeface="Arial"/>
              </a:rPr>
              <a:t> 5 mg IV q5 min to effect 5–10 mg IV q4–6h to effect</a:t>
            </a: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2400" b="1" dirty="0">
                <a:ea typeface="Calibri"/>
                <a:cs typeface="Arial"/>
              </a:rPr>
              <a:t>Second-Line Agents in Patients with Contraindications for a-Blockers</a:t>
            </a:r>
            <a:endParaRPr lang="en-US" sz="2400" dirty="0">
              <a:ea typeface="Calibri"/>
              <a:cs typeface="Arial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2400" dirty="0" err="1">
                <a:solidFill>
                  <a:srgbClr val="FF0000"/>
                </a:solidFill>
                <a:ea typeface="Calibri"/>
                <a:cs typeface="Arial"/>
              </a:rPr>
              <a:t>Enalaprilat</a:t>
            </a:r>
            <a:r>
              <a:rPr lang="en-US" sz="2400" dirty="0">
                <a:ea typeface="Calibri"/>
                <a:cs typeface="Arial"/>
              </a:rPr>
              <a:t> 0.625 mg IV 0.625 mg IV q4–6h</a:t>
            </a: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2400" dirty="0" err="1">
                <a:solidFill>
                  <a:srgbClr val="FF0000"/>
                </a:solidFill>
                <a:ea typeface="Calibri"/>
                <a:cs typeface="Arial"/>
              </a:rPr>
              <a:t>Diltiazem</a:t>
            </a:r>
            <a:r>
              <a:rPr lang="en-US" sz="2400" dirty="0">
                <a:ea typeface="Calibri"/>
                <a:cs typeface="Arial"/>
              </a:rPr>
              <a:t> 0.25 mg/kg IV over 2 min; 0.35 mg/kg IV after 15 min if no effect 5 mg/h titrate by 2.5–5 mg.</a:t>
            </a: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2400" dirty="0">
                <a:solidFill>
                  <a:srgbClr val="FF0000"/>
                </a:solidFill>
                <a:ea typeface="Calibri"/>
                <a:cs typeface="Arial"/>
              </a:rPr>
              <a:t>Verapamil</a:t>
            </a:r>
            <a:r>
              <a:rPr lang="en-US" sz="2400" dirty="0">
                <a:ea typeface="Calibri"/>
                <a:cs typeface="Arial"/>
              </a:rPr>
              <a:t> 0.075–0.1 mg/kg to 2.5–5 mg/kg over 2 min 5–15 mg/h IV drip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817591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6982" y="537628"/>
            <a:ext cx="8553561" cy="1360625"/>
          </a:xfrm>
        </p:spPr>
        <p:txBody>
          <a:bodyPr>
            <a:normAutofit/>
          </a:bodyPr>
          <a:lstStyle/>
          <a:p>
            <a:r>
              <a:rPr lang="en-US" b="1" dirty="0">
                <a:ea typeface="Calibri"/>
                <a:cs typeface="Arial"/>
              </a:rPr>
              <a:t>Managing complications of acute aortic dissection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5219" y="1979222"/>
            <a:ext cx="8553561" cy="4158966"/>
          </a:xfrm>
        </p:spPr>
        <p:txBody>
          <a:bodyPr>
            <a:normAutofit fontScale="92500" lnSpcReduction="10000"/>
          </a:bodyPr>
          <a:lstStyle/>
          <a:p>
            <a:pPr marL="0" marR="0" indent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en-US" sz="2800" b="1" dirty="0">
                <a:ea typeface="Calibri"/>
                <a:cs typeface="Arial"/>
              </a:rPr>
              <a:t>a. Hypotension and shock. </a:t>
            </a:r>
          </a:p>
          <a:p>
            <a:pPr marL="0" marR="0" indent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en-US" sz="2400" dirty="0">
                <a:ea typeface="Calibri"/>
                <a:cs typeface="Arial"/>
              </a:rPr>
              <a:t>Aortic wall rupture or hemorrhage into the pericardial space with cardiac </a:t>
            </a:r>
            <a:r>
              <a:rPr lang="en-US" sz="2400" dirty="0" err="1">
                <a:ea typeface="Calibri"/>
                <a:cs typeface="Arial"/>
              </a:rPr>
              <a:t>tamponade</a:t>
            </a:r>
            <a:r>
              <a:rPr lang="en-US" sz="2400" dirty="0">
                <a:ea typeface="Calibri"/>
                <a:cs typeface="Arial"/>
              </a:rPr>
              <a:t> </a:t>
            </a:r>
          </a:p>
          <a:p>
            <a:pPr marL="0" marR="0" indent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en-GB" sz="2400" b="1">
                <a:ea typeface="Calibri"/>
                <a:cs typeface="Arial"/>
              </a:rPr>
              <a:t>- A</a:t>
            </a:r>
            <a:r>
              <a:rPr lang="en-US" sz="2400" b="1">
                <a:ea typeface="Calibri"/>
                <a:cs typeface="Arial"/>
              </a:rPr>
              <a:t>ggressive</a:t>
            </a:r>
            <a:r>
              <a:rPr lang="en-US" sz="2400">
                <a:ea typeface="Calibri"/>
                <a:cs typeface="Arial"/>
              </a:rPr>
              <a:t> </a:t>
            </a:r>
            <a:r>
              <a:rPr lang="en-US" sz="2400" b="1" dirty="0">
                <a:ea typeface="Calibri"/>
                <a:cs typeface="Arial"/>
              </a:rPr>
              <a:t>volume replacement should be initiated </a:t>
            </a:r>
          </a:p>
          <a:p>
            <a:pPr marL="0" marR="0" indent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en-GB" sz="2400">
                <a:ea typeface="Calibri"/>
                <a:cs typeface="Arial"/>
              </a:rPr>
              <a:t>- </a:t>
            </a:r>
            <a:r>
              <a:rPr lang="en-US" sz="2400">
                <a:ea typeface="Calibri"/>
                <a:cs typeface="Arial"/>
              </a:rPr>
              <a:t>Pericardiocentesis</a:t>
            </a:r>
            <a:r>
              <a:rPr lang="en-US" sz="2400" dirty="0">
                <a:ea typeface="Calibri"/>
                <a:cs typeface="Arial"/>
              </a:rPr>
              <a:t>,  enough pericardial fluid should be removed to raise the blood pressure to an acceptable level, but no more. </a:t>
            </a:r>
          </a:p>
          <a:p>
            <a:pPr marL="0" marR="0" indent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en-GB" sz="2400" b="1">
                <a:ea typeface="Calibri"/>
                <a:cs typeface="Arial"/>
              </a:rPr>
              <a:t>- </a:t>
            </a:r>
            <a:r>
              <a:rPr lang="en-US" sz="2400" b="1">
                <a:ea typeface="Calibri"/>
                <a:cs typeface="Arial"/>
              </a:rPr>
              <a:t>If </a:t>
            </a:r>
            <a:r>
              <a:rPr lang="en-US" sz="2400" b="1" dirty="0">
                <a:ea typeface="Calibri"/>
                <a:cs typeface="Arial"/>
              </a:rPr>
              <a:t>vasopressors are</a:t>
            </a:r>
            <a:r>
              <a:rPr lang="en-US" sz="2400" dirty="0">
                <a:ea typeface="Calibri"/>
                <a:cs typeface="Arial"/>
              </a:rPr>
              <a:t> </a:t>
            </a:r>
            <a:r>
              <a:rPr lang="en-US" sz="2400" b="1" dirty="0">
                <a:ea typeface="Calibri"/>
                <a:cs typeface="Arial"/>
              </a:rPr>
              <a:t>required for hemodynamic stabilization, norepinephrine and phenylephrine are the drugs</a:t>
            </a:r>
            <a:r>
              <a:rPr lang="en-US" sz="2400" dirty="0">
                <a:ea typeface="Calibri"/>
                <a:cs typeface="Arial"/>
              </a:rPr>
              <a:t> </a:t>
            </a:r>
            <a:r>
              <a:rPr lang="en-US" sz="2400" b="1" dirty="0">
                <a:ea typeface="Calibri"/>
                <a:cs typeface="Arial"/>
              </a:rPr>
              <a:t>of choice, Epinephrine and dopamine should</a:t>
            </a:r>
            <a:r>
              <a:rPr lang="en-US" sz="2400" dirty="0">
                <a:ea typeface="Calibri"/>
                <a:cs typeface="Arial"/>
              </a:rPr>
              <a:t> </a:t>
            </a:r>
            <a:r>
              <a:rPr lang="en-US" sz="2400" b="1" dirty="0">
                <a:ea typeface="Calibri"/>
                <a:cs typeface="Arial"/>
              </a:rPr>
              <a:t>be avoided.</a:t>
            </a:r>
            <a:endParaRPr lang="en-US" sz="2400" dirty="0">
              <a:ea typeface="Calibri"/>
              <a:cs typeface="Arial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04618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8101" y="467816"/>
            <a:ext cx="8692892" cy="495929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ea typeface="Calibri"/>
                <a:cs typeface="Arial"/>
              </a:rPr>
              <a:t>A life-threatening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ea typeface="Calibri"/>
                <a:cs typeface="Arial"/>
              </a:rPr>
              <a:t>condition,classic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ea typeface="Calibri"/>
                <a:cs typeface="Arial"/>
              </a:rPr>
              <a:t> </a:t>
            </a:r>
            <a:r>
              <a:rPr lang="en-US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NewRoman,Bold"/>
              </a:rPr>
              <a:t>occurs when a tear in the intima results in separation of the intima from the media (90% of </a:t>
            </a:r>
            <a:r>
              <a:rPr lang="en-US" sz="2400" b="1">
                <a:solidFill>
                  <a:schemeClr val="tx1">
                    <a:lumMod val="75000"/>
                    <a:lumOff val="25000"/>
                  </a:schemeClr>
                </a:solidFill>
                <a:latin typeface="TimesNewRoman,Bold"/>
              </a:rPr>
              <a:t>cases)</a:t>
            </a:r>
            <a:r>
              <a:rPr lang="en-GB" sz="2400" b="1">
                <a:solidFill>
                  <a:schemeClr val="tx1">
                    <a:lumMod val="75000"/>
                    <a:lumOff val="25000"/>
                  </a:schemeClr>
                </a:solidFill>
                <a:latin typeface="TimesNewRoman,Bold"/>
              </a:rPr>
              <a:t> </a:t>
            </a:r>
            <a:r>
              <a:rPr lang="en-US" sz="2400" b="1">
                <a:solidFill>
                  <a:schemeClr val="tx1">
                    <a:lumMod val="75000"/>
                    <a:lumOff val="25000"/>
                  </a:schemeClr>
                </a:solidFill>
                <a:latin typeface="TimesNewRoman,Bold"/>
              </a:rPr>
              <a:t>and </a:t>
            </a:r>
            <a:r>
              <a:rPr lang="en-US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NewRoman,Bold"/>
              </a:rPr>
              <a:t>propagates anterograde or retrograde creating a false lumen in the aortic wall</a:t>
            </a:r>
            <a:r>
              <a:rPr lang="en-US" sz="2400" b="1">
                <a:solidFill>
                  <a:schemeClr val="tx1">
                    <a:lumMod val="75000"/>
                    <a:lumOff val="25000"/>
                  </a:schemeClr>
                </a:solidFill>
                <a:latin typeface="TimesNewRoman,Bold"/>
              </a:rPr>
              <a:t>. </a:t>
            </a:r>
            <a:endParaRPr lang="en-GB" sz="2400" b="1">
              <a:solidFill>
                <a:schemeClr val="tx1">
                  <a:lumMod val="75000"/>
                  <a:lumOff val="25000"/>
                </a:schemeClr>
              </a:solidFill>
              <a:latin typeface="TimesNewRoman,Bold"/>
            </a:endParaRPr>
          </a:p>
          <a:p>
            <a:pPr marL="0" indent="0">
              <a:buNone/>
            </a:pPr>
            <a:endParaRPr lang="en-GB" sz="2400" b="1">
              <a:solidFill>
                <a:schemeClr val="tx1">
                  <a:lumMod val="75000"/>
                  <a:lumOff val="25000"/>
                </a:schemeClr>
              </a:solidFill>
              <a:latin typeface="TimesNewRoman,Bold"/>
            </a:endParaRPr>
          </a:p>
          <a:p>
            <a:pPr marL="0" indent="0">
              <a:buNone/>
            </a:pPr>
            <a:r>
              <a:rPr lang="en-US" sz="2400" b="1">
                <a:solidFill>
                  <a:schemeClr val="tx1">
                    <a:lumMod val="75000"/>
                    <a:lumOff val="25000"/>
                  </a:schemeClr>
                </a:solidFill>
                <a:latin typeface="TimesNewRoman,Bold"/>
              </a:rPr>
              <a:t>Atypical </a:t>
            </a:r>
            <a:r>
              <a:rPr lang="en-US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NewRoman,Bold"/>
              </a:rPr>
              <a:t>variants of aortic dissection include intramural hematoma (IMH) and penetrating aortic ulcer (PAU).</a:t>
            </a:r>
            <a:endParaRPr lang="en-US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235218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159" y="585681"/>
            <a:ext cx="8404356" cy="592775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b="1" dirty="0"/>
              <a:t>b. Acute MI. </a:t>
            </a:r>
          </a:p>
          <a:p>
            <a:pPr marL="0" indent="0">
              <a:buNone/>
            </a:pPr>
            <a:r>
              <a:rPr lang="en-US" sz="2400" dirty="0"/>
              <a:t>Coronary thromboembolism and retrograde progression of the aortic dissection flap into the coronary </a:t>
            </a:r>
            <a:r>
              <a:rPr lang="en-US" sz="2400" dirty="0" err="1"/>
              <a:t>ostia</a:t>
            </a:r>
            <a:r>
              <a:rPr lang="en-US" sz="2400" dirty="0"/>
              <a:t> are infrequent complications of proximal aortic dissection.</a:t>
            </a:r>
          </a:p>
          <a:p>
            <a:pPr marL="0" indent="0">
              <a:buNone/>
            </a:pPr>
            <a:r>
              <a:rPr lang="en-GB" sz="2400" b="1" dirty="0">
                <a:solidFill>
                  <a:schemeClr val="accent4">
                    <a:lumMod val="75000"/>
                  </a:schemeClr>
                </a:solidFill>
              </a:rPr>
              <a:t>T</a:t>
            </a:r>
            <a:r>
              <a:rPr lang="en-US" sz="2400" b="1">
                <a:solidFill>
                  <a:schemeClr val="accent4">
                    <a:lumMod val="75000"/>
                  </a:schemeClr>
                </a:solidFill>
              </a:rPr>
              <a:t>hrombolysis </a:t>
            </a:r>
            <a:r>
              <a:rPr lang="en-US" sz="2400" b="1" dirty="0">
                <a:solidFill>
                  <a:schemeClr val="accent4">
                    <a:lumMod val="75000"/>
                  </a:schemeClr>
                </a:solidFill>
              </a:rPr>
              <a:t>is contraindicated</a:t>
            </a:r>
            <a:r>
              <a:rPr lang="en-US" sz="2400" dirty="0">
                <a:solidFill>
                  <a:schemeClr val="accent4">
                    <a:lumMod val="75000"/>
                  </a:schemeClr>
                </a:solidFill>
              </a:rPr>
              <a:t>.</a:t>
            </a:r>
          </a:p>
          <a:p>
            <a:pPr marL="0" indent="0">
              <a:buNone/>
            </a:pPr>
            <a:r>
              <a:rPr lang="en-US" sz="2400" dirty="0"/>
              <a:t> Coronary arteriography and percutaneous intervention are not generally recommended because these procedures will </a:t>
            </a:r>
            <a:r>
              <a:rPr lang="en-US" sz="2400" b="1" dirty="0"/>
              <a:t>delay</a:t>
            </a:r>
            <a:r>
              <a:rPr lang="en-US" sz="2400" dirty="0"/>
              <a:t> </a:t>
            </a:r>
            <a:r>
              <a:rPr lang="en-US" sz="2400" b="1" dirty="0"/>
              <a:t>surgical repair of the dissection while exposing it to mechanical complications </a:t>
            </a:r>
            <a:r>
              <a:rPr lang="en-US" sz="2400" b="1"/>
              <a:t>related to</a:t>
            </a:r>
            <a:r>
              <a:rPr lang="en-GB" sz="2400" dirty="0"/>
              <a:t> </a:t>
            </a:r>
            <a:r>
              <a:rPr lang="en-US" sz="2400" b="1"/>
              <a:t>angiography </a:t>
            </a:r>
            <a:r>
              <a:rPr lang="en-US" sz="2400" b="1" dirty="0"/>
              <a:t>in an already compromised aorta</a:t>
            </a:r>
            <a:r>
              <a:rPr lang="en-US" sz="2400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121676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7949" y="467816"/>
            <a:ext cx="8598545" cy="5991641"/>
          </a:xfrm>
        </p:spPr>
        <p:txBody>
          <a:bodyPr>
            <a:normAutofit/>
          </a:bodyPr>
          <a:lstStyle/>
          <a:p>
            <a:pPr marL="0" marR="0" indent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en-US" sz="3200" b="1" dirty="0">
                <a:ea typeface="Calibri"/>
                <a:cs typeface="Arial"/>
              </a:rPr>
              <a:t>c. Refractory hypertension. </a:t>
            </a: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2400" dirty="0">
                <a:ea typeface="Calibri"/>
                <a:cs typeface="Arial"/>
              </a:rPr>
              <a:t>Sufficient blood pressure reduction can be difficult to obtain, with many patients requiring several antihypertensive drugs of different classes. </a:t>
            </a: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2400" dirty="0">
                <a:solidFill>
                  <a:srgbClr val="FF0000"/>
                </a:solidFill>
                <a:ea typeface="Calibri"/>
                <a:cs typeface="Arial"/>
              </a:rPr>
              <a:t>Adequate analgesia </a:t>
            </a:r>
            <a:r>
              <a:rPr lang="en-US" sz="2400" dirty="0">
                <a:ea typeface="Calibri"/>
                <a:cs typeface="Arial"/>
              </a:rPr>
              <a:t>is essential to reduce pain-related increases in sympathetic tone and blood pressure associated with acute aortic dissection. </a:t>
            </a: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2400" dirty="0">
                <a:ea typeface="Calibri"/>
                <a:cs typeface="Arial"/>
              </a:rPr>
              <a:t>use of </a:t>
            </a:r>
            <a:r>
              <a:rPr lang="en-US" sz="2400" dirty="0">
                <a:solidFill>
                  <a:srgbClr val="FF0000"/>
                </a:solidFill>
                <a:ea typeface="Calibri"/>
                <a:cs typeface="Arial"/>
              </a:rPr>
              <a:t>β-blockers</a:t>
            </a:r>
            <a:r>
              <a:rPr lang="en-US" sz="2400" dirty="0">
                <a:ea typeface="Calibri"/>
                <a:cs typeface="Arial"/>
              </a:rPr>
              <a:t> should be continued with consideration for </a:t>
            </a:r>
            <a:r>
              <a:rPr lang="en-US" sz="2400" dirty="0">
                <a:solidFill>
                  <a:srgbClr val="FF0000"/>
                </a:solidFill>
                <a:ea typeface="Calibri"/>
                <a:cs typeface="Arial"/>
              </a:rPr>
              <a:t>angiotensin-converting enzyme inhibitors </a:t>
            </a:r>
            <a:r>
              <a:rPr lang="en-US" sz="2400" dirty="0">
                <a:ea typeface="Calibri"/>
                <a:cs typeface="Arial"/>
              </a:rPr>
              <a:t>or </a:t>
            </a:r>
            <a:r>
              <a:rPr lang="en-US" sz="2400" dirty="0">
                <a:solidFill>
                  <a:srgbClr val="FF0000"/>
                </a:solidFill>
                <a:ea typeface="Calibri"/>
                <a:cs typeface="Arial"/>
              </a:rPr>
              <a:t>angiotensin receptor antagonists</a:t>
            </a:r>
            <a:r>
              <a:rPr lang="en-US" sz="2400" dirty="0">
                <a:ea typeface="Calibri"/>
                <a:cs typeface="Arial"/>
              </a:rPr>
              <a:t> that may slow pathologic aortic dilatation.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952730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4939" y="386848"/>
            <a:ext cx="8616537" cy="6135584"/>
          </a:xfrm>
        </p:spPr>
        <p:txBody>
          <a:bodyPr>
            <a:normAutofit fontScale="25000" lnSpcReduction="20000"/>
          </a:bodyPr>
          <a:lstStyle/>
          <a:p>
            <a:pPr marL="0" marR="0" indent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en-US" sz="8600" b="1" dirty="0">
                <a:ea typeface="Calibri"/>
                <a:cs typeface="Arial"/>
              </a:rPr>
              <a:t>d. Postsurgical complications of open thoracic surgical</a:t>
            </a:r>
            <a:r>
              <a:rPr lang="en-US" sz="8600" dirty="0">
                <a:ea typeface="Calibri"/>
                <a:cs typeface="Arial"/>
              </a:rPr>
              <a:t> </a:t>
            </a:r>
            <a:r>
              <a:rPr lang="en-US" sz="8600" b="1" dirty="0">
                <a:ea typeface="Calibri"/>
                <a:cs typeface="Arial"/>
              </a:rPr>
              <a:t>repair </a:t>
            </a:r>
            <a:r>
              <a:rPr lang="en-US" sz="8600" dirty="0">
                <a:ea typeface="Calibri"/>
                <a:cs typeface="Arial"/>
              </a:rPr>
              <a:t>:</a:t>
            </a:r>
          </a:p>
          <a:p>
            <a:pPr marL="0" marR="0" indent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en-GB" sz="8000" dirty="0">
                <a:ea typeface="Calibri"/>
                <a:cs typeface="Arial"/>
              </a:rPr>
              <a:t>R</a:t>
            </a:r>
            <a:r>
              <a:rPr lang="en-US" sz="8000">
                <a:ea typeface="Calibri"/>
                <a:cs typeface="Arial"/>
              </a:rPr>
              <a:t>espiratory </a:t>
            </a:r>
            <a:r>
              <a:rPr lang="en-US" sz="8000" dirty="0">
                <a:ea typeface="Calibri"/>
                <a:cs typeface="Arial"/>
              </a:rPr>
              <a:t>failure , stroke , bleeding requiring reoperation  ,infection , MI , heart failure ,ventricular arrhythmias , acute postoperative renal failure, paraplegia , and mesenteric ischemia.</a:t>
            </a:r>
          </a:p>
          <a:p>
            <a:pPr marL="0" marR="0" indent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en-US" sz="7200" b="1" dirty="0">
                <a:ea typeface="Calibri"/>
                <a:cs typeface="Arial"/>
              </a:rPr>
              <a:t>(1) </a:t>
            </a:r>
            <a:r>
              <a:rPr lang="en-US" sz="7200" i="1" dirty="0">
                <a:solidFill>
                  <a:srgbClr val="FF0000"/>
                </a:solidFill>
                <a:ea typeface="Calibri"/>
                <a:cs typeface="Arial"/>
              </a:rPr>
              <a:t>A brain-protective strategy to prevent stroke and preserve cognitive function </a:t>
            </a:r>
            <a:r>
              <a:rPr lang="en-US" sz="7200" i="1" dirty="0">
                <a:ea typeface="Calibri"/>
                <a:cs typeface="Arial"/>
              </a:rPr>
              <a:t>should be </a:t>
            </a:r>
            <a:r>
              <a:rPr lang="en-US" sz="7200" i="1">
                <a:ea typeface="Calibri"/>
                <a:cs typeface="Arial"/>
              </a:rPr>
              <a:t>a key</a:t>
            </a:r>
            <a:r>
              <a:rPr lang="en-GB" sz="7200" dirty="0">
                <a:ea typeface="Calibri"/>
                <a:cs typeface="Arial"/>
              </a:rPr>
              <a:t> </a:t>
            </a:r>
            <a:r>
              <a:rPr lang="en-US" sz="7200" i="1">
                <a:ea typeface="Calibri"/>
                <a:cs typeface="Arial"/>
              </a:rPr>
              <a:t>element </a:t>
            </a:r>
            <a:r>
              <a:rPr lang="en-US" sz="7200" i="1" dirty="0">
                <a:ea typeface="Calibri"/>
                <a:cs typeface="Arial"/>
              </a:rPr>
              <a:t>of the surgical, anesthetic, and perfusion techniques used to accomplish repairs of the ascending aorta and aortic arch .</a:t>
            </a:r>
            <a:endParaRPr lang="en-US" sz="7200" dirty="0">
              <a:ea typeface="Calibri"/>
              <a:cs typeface="Arial"/>
            </a:endParaRPr>
          </a:p>
          <a:p>
            <a:pPr marL="0" marR="0" indent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en-US" sz="7200" b="1" dirty="0">
                <a:ea typeface="Calibri"/>
                <a:cs typeface="Arial"/>
              </a:rPr>
              <a:t> (2</a:t>
            </a:r>
            <a:r>
              <a:rPr lang="en-US" sz="7200" b="1" dirty="0">
                <a:solidFill>
                  <a:srgbClr val="FF0000"/>
                </a:solidFill>
                <a:ea typeface="Calibri"/>
                <a:cs typeface="Arial"/>
              </a:rPr>
              <a:t>) </a:t>
            </a:r>
            <a:r>
              <a:rPr lang="en-US" sz="7200" dirty="0">
                <a:solidFill>
                  <a:srgbClr val="FF0000"/>
                </a:solidFill>
                <a:ea typeface="Calibri"/>
                <a:cs typeface="Arial"/>
              </a:rPr>
              <a:t>Paraplegia ,</a:t>
            </a:r>
            <a:r>
              <a:rPr lang="en-US" sz="7200" dirty="0">
                <a:ea typeface="Calibri"/>
                <a:cs typeface="Arial"/>
              </a:rPr>
              <a:t>the most feared complications of descending thoracic and </a:t>
            </a:r>
            <a:r>
              <a:rPr lang="en-US" sz="7200" dirty="0" err="1">
                <a:ea typeface="Calibri"/>
                <a:cs typeface="Arial"/>
              </a:rPr>
              <a:t>thoracoabdominal</a:t>
            </a:r>
            <a:r>
              <a:rPr lang="en-US" sz="7200" dirty="0">
                <a:ea typeface="Calibri"/>
                <a:cs typeface="Arial"/>
              </a:rPr>
              <a:t> aortic repairs.</a:t>
            </a: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7200" dirty="0">
                <a:ea typeface="Calibri"/>
                <a:cs typeface="Arial"/>
              </a:rPr>
              <a:t>Paraplegia results from the disruption of blood flow to the anterior spinal artery via </a:t>
            </a:r>
            <a:r>
              <a:rPr lang="en-US" sz="7200">
                <a:ea typeface="Calibri"/>
                <a:cs typeface="Arial"/>
              </a:rPr>
              <a:t>the intercostal</a:t>
            </a:r>
            <a:r>
              <a:rPr lang="en-GB" sz="7200">
                <a:ea typeface="Calibri"/>
                <a:cs typeface="Arial"/>
              </a:rPr>
              <a:t> </a:t>
            </a:r>
            <a:r>
              <a:rPr lang="en-US" sz="7200">
                <a:ea typeface="Calibri"/>
                <a:cs typeface="Arial"/>
              </a:rPr>
              <a:t>arteries.</a:t>
            </a:r>
            <a:endParaRPr lang="en-GB" sz="7200">
              <a:ea typeface="Calibri"/>
              <a:cs typeface="Arial"/>
            </a:endParaRPr>
          </a:p>
          <a:p>
            <a:pPr marL="0" marR="0" indent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en-US" sz="7200">
                <a:solidFill>
                  <a:srgbClr val="FF0000"/>
                </a:solidFill>
                <a:ea typeface="Calibri"/>
                <a:cs typeface="Arial"/>
              </a:rPr>
              <a:t> </a:t>
            </a:r>
            <a:r>
              <a:rPr lang="en-US" sz="7200" i="1" dirty="0">
                <a:solidFill>
                  <a:srgbClr val="FF0000"/>
                </a:solidFill>
                <a:ea typeface="Calibri"/>
                <a:cs typeface="Arial"/>
              </a:rPr>
              <a:t>Cerebrospinal fluid drainage </a:t>
            </a:r>
            <a:r>
              <a:rPr lang="en-US" sz="7200" i="1" dirty="0">
                <a:ea typeface="Calibri"/>
                <a:cs typeface="Arial"/>
              </a:rPr>
              <a:t>is recommended as </a:t>
            </a:r>
            <a:r>
              <a:rPr lang="en-US" sz="7200" i="1" dirty="0">
                <a:solidFill>
                  <a:srgbClr val="FF0000"/>
                </a:solidFill>
                <a:ea typeface="Calibri"/>
                <a:cs typeface="Arial"/>
              </a:rPr>
              <a:t>a spinal-protective strategy </a:t>
            </a:r>
            <a:r>
              <a:rPr lang="en-US" sz="7200" i="1" dirty="0">
                <a:ea typeface="Calibri"/>
                <a:cs typeface="Arial"/>
              </a:rPr>
              <a:t>in open and</a:t>
            </a:r>
            <a:r>
              <a:rPr lang="en-US" sz="7200" dirty="0">
                <a:ea typeface="Calibri"/>
                <a:cs typeface="Arial"/>
              </a:rPr>
              <a:t> </a:t>
            </a:r>
            <a:r>
              <a:rPr lang="en-US" sz="7200" i="1" dirty="0">
                <a:ea typeface="Calibri"/>
                <a:cs typeface="Arial"/>
              </a:rPr>
              <a:t>endovascular thoracic aortic repair for patients at high risk for spinal cord ischemic injury </a:t>
            </a:r>
            <a:r>
              <a:rPr lang="en-US" i="1" dirty="0">
                <a:ea typeface="Calibri"/>
                <a:cs typeface="Arial"/>
              </a:rPr>
              <a:t>.</a:t>
            </a:r>
            <a:endParaRPr lang="en-US" dirty="0">
              <a:ea typeface="Calibri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42753248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8812" y="794752"/>
            <a:ext cx="6862227" cy="3649133"/>
          </a:xfrm>
        </p:spPr>
        <p:txBody>
          <a:bodyPr>
            <a:normAutofit fontScale="92500"/>
          </a:bodyPr>
          <a:lstStyle/>
          <a:p>
            <a:pPr marL="0" lvl="0" indent="0" algn="justLow">
              <a:spcBef>
                <a:spcPts val="600"/>
              </a:spcBef>
              <a:buClr>
                <a:srgbClr val="FE8637"/>
              </a:buClr>
              <a:buSzPct val="70000"/>
              <a:buNone/>
            </a:pPr>
            <a:endParaRPr lang="en-US" sz="4400" b="1" i="1" dirty="0">
              <a:solidFill>
                <a:prstClr val="black"/>
              </a:solidFill>
              <a:latin typeface="Century Schoolbook"/>
            </a:endParaRPr>
          </a:p>
          <a:p>
            <a:pPr marL="0" lvl="0" indent="0" algn="justLow">
              <a:spcBef>
                <a:spcPts val="600"/>
              </a:spcBef>
              <a:buClr>
                <a:srgbClr val="FE8637"/>
              </a:buClr>
              <a:buSzPct val="70000"/>
              <a:buNone/>
            </a:pPr>
            <a:endParaRPr lang="en-US" sz="4400" b="1" i="1" dirty="0">
              <a:solidFill>
                <a:prstClr val="black"/>
              </a:solidFill>
              <a:latin typeface="Century Schoolbook"/>
            </a:endParaRPr>
          </a:p>
          <a:p>
            <a:pPr marL="0" lvl="0" indent="0" algn="justLow">
              <a:spcBef>
                <a:spcPts val="600"/>
              </a:spcBef>
              <a:buClr>
                <a:srgbClr val="FE8637"/>
              </a:buClr>
              <a:buSzPct val="70000"/>
              <a:buNone/>
            </a:pPr>
            <a:r>
              <a:rPr lang="en-US" sz="4400" b="1" i="1">
                <a:solidFill>
                  <a:prstClr val="black"/>
                </a:solidFill>
                <a:latin typeface="Century Schoolbook"/>
              </a:rPr>
              <a:t>            </a:t>
            </a:r>
            <a:r>
              <a:rPr lang="en-US" sz="7200" b="1">
                <a:solidFill>
                  <a:srgbClr val="FFFF00"/>
                </a:solidFill>
                <a:latin typeface="Century Schoolbook"/>
              </a:rPr>
              <a:t>Thank you</a:t>
            </a:r>
          </a:p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38923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1" y="431831"/>
            <a:ext cx="7950799" cy="5359370"/>
          </a:xfrm>
        </p:spPr>
        <p:txBody>
          <a:bodyPr>
            <a:normAutofit/>
          </a:bodyPr>
          <a:lstStyle/>
          <a:p>
            <a:pPr marL="0" marR="0" indent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en-US" sz="2400" b="1">
                <a:solidFill>
                  <a:schemeClr val="accent5">
                    <a:lumMod val="75000"/>
                  </a:schemeClr>
                </a:solidFill>
                <a:ea typeface="Calibri"/>
                <a:cs typeface="Arial"/>
              </a:rPr>
              <a:t>IMH</a:t>
            </a:r>
            <a:r>
              <a:rPr lang="en-GB" sz="2400" b="1" dirty="0">
                <a:solidFill>
                  <a:schemeClr val="accent5">
                    <a:lumMod val="75000"/>
                  </a:schemeClr>
                </a:solidFill>
                <a:ea typeface="Calibri"/>
                <a:cs typeface="Arial"/>
              </a:rPr>
              <a:t>,</a:t>
            </a:r>
            <a:r>
              <a:rPr lang="en-US" sz="2400">
                <a:ea typeface="Calibri"/>
                <a:cs typeface="Arial"/>
              </a:rPr>
              <a:t> </a:t>
            </a:r>
            <a:r>
              <a:rPr lang="en-US" sz="2400" dirty="0">
                <a:ea typeface="Calibri"/>
                <a:cs typeface="Arial"/>
              </a:rPr>
              <a:t>rupture of the vasa </a:t>
            </a:r>
            <a:r>
              <a:rPr lang="en-US" sz="2400" dirty="0" err="1">
                <a:ea typeface="Calibri"/>
                <a:cs typeface="Arial"/>
              </a:rPr>
              <a:t>vasorum</a:t>
            </a:r>
            <a:r>
              <a:rPr lang="en-US" sz="2400" dirty="0">
                <a:ea typeface="Calibri"/>
                <a:cs typeface="Arial"/>
              </a:rPr>
              <a:t> leads to hemorrhage in the medial layer without a visible intimal tear or communication with the aortic lumen</a:t>
            </a:r>
            <a:r>
              <a:rPr lang="en-US" sz="2400">
                <a:ea typeface="Calibri"/>
                <a:cs typeface="Arial"/>
              </a:rPr>
              <a:t>. </a:t>
            </a:r>
            <a:endParaRPr lang="en-GB" sz="2400">
              <a:ea typeface="Calibri"/>
              <a:cs typeface="Arial"/>
            </a:endParaRPr>
          </a:p>
          <a:p>
            <a:pPr marL="0" marR="0" indent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</a:pPr>
            <a:endParaRPr lang="en-US" sz="2400" dirty="0">
              <a:ea typeface="Calibri"/>
              <a:cs typeface="Arial"/>
            </a:endParaRPr>
          </a:p>
          <a:p>
            <a:pPr marL="0" marR="0" indent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en-US" sz="2400" b="1">
                <a:solidFill>
                  <a:schemeClr val="accent5">
                    <a:lumMod val="75000"/>
                  </a:schemeClr>
                </a:solidFill>
                <a:latin typeface="TimesNewRoman,Bold"/>
              </a:rPr>
              <a:t>PAU</a:t>
            </a:r>
            <a:r>
              <a:rPr lang="en-GB" sz="2400" b="1">
                <a:solidFill>
                  <a:schemeClr val="accent5">
                    <a:lumMod val="75000"/>
                  </a:schemeClr>
                </a:solidFill>
                <a:latin typeface="TimesNewRoman,Bold"/>
              </a:rPr>
              <a:t>,</a:t>
            </a:r>
            <a:r>
              <a:rPr lang="en-US" sz="2400" b="1">
                <a:solidFill>
                  <a:srgbClr val="E73C2E"/>
                </a:solidFill>
                <a:latin typeface="TimesNewRoman,Bold"/>
              </a:rPr>
              <a:t> </a:t>
            </a:r>
            <a:r>
              <a:rPr lang="en-US" sz="2400" dirty="0">
                <a:ea typeface="Calibri"/>
                <a:cs typeface="Arial"/>
              </a:rPr>
              <a:t>when an atherosclerotic lesion of the aorta develops ulceration that penetrates the intimal and medial layers, which may lead to a false aneurysm that can dissect or rupture.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0002077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</a:t>
            </a:r>
            <a:r>
              <a:rPr lang="en-GB" b="1"/>
              <a:t>redisposing Factors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9886" y="1870554"/>
            <a:ext cx="7752877" cy="4444960"/>
          </a:xfrm>
        </p:spPr>
        <p:txBody>
          <a:bodyPr>
            <a:normAutofit/>
          </a:bodyPr>
          <a:lstStyle/>
          <a:p>
            <a:r>
              <a:rPr lang="en-US" sz="2400" b="1" dirty="0">
                <a:latin typeface="TimesNewRoman"/>
              </a:rPr>
              <a:t>systemic hypertension “80%”.</a:t>
            </a:r>
          </a:p>
          <a:p>
            <a:r>
              <a:rPr lang="en-US" sz="2400" b="1" dirty="0">
                <a:latin typeface="TimesNewRoman"/>
              </a:rPr>
              <a:t>Atherosclerosis.</a:t>
            </a:r>
          </a:p>
          <a:p>
            <a:r>
              <a:rPr lang="en-US" sz="2400" b="1" dirty="0">
                <a:latin typeface="TimesNewRoman"/>
              </a:rPr>
              <a:t>Genetic syndromes associated with </a:t>
            </a:r>
            <a:r>
              <a:rPr lang="en-US" sz="2400" b="1" dirty="0" err="1">
                <a:latin typeface="TimesNewRoman"/>
              </a:rPr>
              <a:t>aortopathy</a:t>
            </a:r>
            <a:r>
              <a:rPr lang="en-US" sz="2400" b="1" dirty="0">
                <a:latin typeface="TimesNewRoman"/>
              </a:rPr>
              <a:t> {</a:t>
            </a:r>
            <a:r>
              <a:rPr lang="en-US" sz="2400" b="1" dirty="0" err="1">
                <a:latin typeface="TimesNewRoman"/>
              </a:rPr>
              <a:t>Marfan</a:t>
            </a:r>
            <a:r>
              <a:rPr lang="en-US" sz="2400" b="1" dirty="0">
                <a:latin typeface="TimesNewRoman"/>
              </a:rPr>
              <a:t>,</a:t>
            </a:r>
            <a:r>
              <a:rPr lang="en-US" sz="2400" b="1" dirty="0">
                <a:ea typeface="Calibri"/>
                <a:cs typeface="Arial"/>
              </a:rPr>
              <a:t> vascular Ehlers–</a:t>
            </a:r>
            <a:r>
              <a:rPr lang="en-US" sz="2400" b="1" dirty="0" err="1">
                <a:ea typeface="Calibri"/>
                <a:cs typeface="Arial"/>
              </a:rPr>
              <a:t>Danlos</a:t>
            </a:r>
            <a:r>
              <a:rPr lang="en-US" sz="2400" b="1" dirty="0">
                <a:ea typeface="Calibri"/>
                <a:cs typeface="Arial"/>
              </a:rPr>
              <a:t> syndrome, Turner syndrome</a:t>
            </a:r>
            <a:r>
              <a:rPr lang="en-US" sz="2400" b="1" dirty="0">
                <a:latin typeface="TimesNewRoman"/>
              </a:rPr>
              <a:t>} , bicuspid aortic valve (BAV). </a:t>
            </a:r>
          </a:p>
          <a:p>
            <a:r>
              <a:rPr lang="en-US" sz="2400" b="1" dirty="0">
                <a:latin typeface="TimesNewRoman"/>
              </a:rPr>
              <a:t>prior aortic surgery{AVR}.</a:t>
            </a:r>
          </a:p>
          <a:p>
            <a:r>
              <a:rPr lang="en-US" sz="2400" b="1" dirty="0">
                <a:latin typeface="TimesNewRoman"/>
              </a:rPr>
              <a:t>tobacco use, dyslipidemia, and cocaine </a:t>
            </a:r>
            <a:r>
              <a:rPr lang="en-US" dirty="0">
                <a:latin typeface="TimesNewRoman"/>
              </a:rPr>
              <a:t>use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89208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1" y="638749"/>
            <a:ext cx="7878827" cy="5152451"/>
          </a:xfrm>
        </p:spPr>
        <p:txBody>
          <a:bodyPr>
            <a:normAutofit/>
          </a:bodyPr>
          <a:lstStyle/>
          <a:p>
            <a:r>
              <a:rPr lang="en-US" sz="2800" b="1" dirty="0">
                <a:solidFill>
                  <a:srgbClr val="E73C2E"/>
                </a:solidFill>
                <a:latin typeface="TimesNewRoman,Bold"/>
              </a:rPr>
              <a:t>Classification schemes:</a:t>
            </a:r>
          </a:p>
          <a:p>
            <a:pPr marL="0" indent="0">
              <a:buNone/>
            </a:pPr>
            <a:r>
              <a:rPr lang="en-US" sz="2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NewRoman,Bold"/>
              </a:rPr>
              <a:t>i</a:t>
            </a:r>
            <a:r>
              <a:rPr lang="en-US" sz="2800" dirty="0">
                <a:latin typeface="TimesNewRoman"/>
              </a:rPr>
              <a:t>nfluence the recommended treatment approach and indicate </a:t>
            </a:r>
            <a:r>
              <a:rPr lang="en-US" sz="2800">
                <a:latin typeface="TimesNewRoman"/>
              </a:rPr>
              <a:t>prognosis.</a:t>
            </a:r>
            <a:endParaRPr lang="en-GB" sz="2800">
              <a:latin typeface="TimesNewRoman"/>
            </a:endParaRPr>
          </a:p>
          <a:p>
            <a:pPr marL="0" indent="0">
              <a:buNone/>
            </a:pPr>
            <a:endParaRPr lang="en-US" sz="2800" b="1" dirty="0">
              <a:solidFill>
                <a:srgbClr val="E73C2E"/>
              </a:solidFill>
              <a:latin typeface="TimesNewRoman,Bold"/>
            </a:endParaRPr>
          </a:p>
          <a:p>
            <a:pPr marL="0" indent="0">
              <a:buNone/>
            </a:pPr>
            <a:r>
              <a:rPr lang="en-GB" sz="2800" b="1">
                <a:solidFill>
                  <a:srgbClr val="E73C2E"/>
                </a:solidFill>
                <a:latin typeface="TimesNewRoman,Bold"/>
              </a:rPr>
              <a:t>1- </a:t>
            </a:r>
            <a:r>
              <a:rPr lang="en-US" sz="2800" b="1">
                <a:solidFill>
                  <a:srgbClr val="E73C2E"/>
                </a:solidFill>
                <a:latin typeface="TimesNewRoman,Bold"/>
              </a:rPr>
              <a:t>Anatomic </a:t>
            </a:r>
            <a:r>
              <a:rPr lang="en-US" sz="2800" b="1" dirty="0">
                <a:solidFill>
                  <a:srgbClr val="E73C2E"/>
                </a:solidFill>
                <a:latin typeface="TimesNewRoman,Bold"/>
              </a:rPr>
              <a:t>classification </a:t>
            </a:r>
            <a:r>
              <a:rPr lang="en-US" sz="2800" b="1" dirty="0">
                <a:latin typeface="TimesNewRoman"/>
              </a:rPr>
              <a:t>use the </a:t>
            </a:r>
            <a:r>
              <a:rPr lang="en-US" sz="2800" b="1" dirty="0" err="1">
                <a:latin typeface="TimesNewRoman"/>
              </a:rPr>
              <a:t>DeBakey</a:t>
            </a:r>
            <a:r>
              <a:rPr lang="en-US" sz="2800" b="1" dirty="0">
                <a:latin typeface="TimesNewRoman"/>
              </a:rPr>
              <a:t> and Stanford systems</a:t>
            </a:r>
          </a:p>
          <a:p>
            <a:pPr marL="0" indent="0">
              <a:buNone/>
            </a:pPr>
            <a:r>
              <a:rPr lang="en-GB" sz="2800">
                <a:latin typeface="TimesNewRoman"/>
              </a:rPr>
              <a:t>2- A</a:t>
            </a:r>
            <a:r>
              <a:rPr lang="en-US" sz="2800">
                <a:latin typeface="TimesNewRoman"/>
              </a:rPr>
              <a:t>ccording </a:t>
            </a:r>
            <a:r>
              <a:rPr lang="en-US" sz="2800" dirty="0">
                <a:latin typeface="TimesNewRoman"/>
              </a:rPr>
              <a:t>to chronicity: acute (&lt;2 weeks from onset) or chronic (&gt;2 </a:t>
            </a:r>
            <a:r>
              <a:rPr lang="en-US" sz="2800">
                <a:latin typeface="TimesNewRoman"/>
              </a:rPr>
              <a:t>weeks fr</a:t>
            </a:r>
            <a:r>
              <a:rPr lang="en-GB" sz="2800">
                <a:latin typeface="TimesNewRoman"/>
              </a:rPr>
              <a:t>o</a:t>
            </a:r>
            <a:r>
              <a:rPr lang="en-US" sz="2800">
                <a:latin typeface="TimesNewRoman"/>
              </a:rPr>
              <a:t>m </a:t>
            </a:r>
            <a:r>
              <a:rPr lang="en-US" sz="2800" dirty="0">
                <a:latin typeface="TimesNewRoman"/>
              </a:rPr>
              <a:t>onset).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093521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99646" y="755702"/>
            <a:ext cx="8051830" cy="55598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64036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138" y="659351"/>
            <a:ext cx="8139724" cy="5161448"/>
          </a:xfrm>
        </p:spPr>
        <p:txBody>
          <a:bodyPr>
            <a:norm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GB" sz="2800" dirty="0">
                <a:ea typeface="Calibri"/>
                <a:cs typeface="Arial"/>
              </a:rPr>
              <a:t>R</a:t>
            </a:r>
            <a:r>
              <a:rPr lang="en-US" sz="2800">
                <a:ea typeface="Calibri"/>
                <a:cs typeface="Arial"/>
              </a:rPr>
              <a:t>ecent </a:t>
            </a:r>
            <a:r>
              <a:rPr lang="en-US" sz="2800" dirty="0">
                <a:ea typeface="Calibri"/>
                <a:cs typeface="Arial"/>
              </a:rPr>
              <a:t>classification system from the International Registry of Acute Aortic Dissection (IRAD) stratifies aortic dissection into four temporal groups </a:t>
            </a:r>
            <a:r>
              <a:rPr lang="en-US" sz="2800" dirty="0">
                <a:solidFill>
                  <a:schemeClr val="tx2">
                    <a:lumMod val="60000"/>
                    <a:lumOff val="40000"/>
                  </a:schemeClr>
                </a:solidFill>
                <a:ea typeface="Calibri"/>
                <a:cs typeface="Arial"/>
              </a:rPr>
              <a:t>based on the risk of mortality </a:t>
            </a:r>
            <a:r>
              <a:rPr lang="en-US" sz="2800" dirty="0">
                <a:ea typeface="Calibri"/>
                <a:cs typeface="Arial"/>
              </a:rPr>
              <a:t>during each time period ,includes </a:t>
            </a: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2800" dirty="0" err="1">
                <a:solidFill>
                  <a:srgbClr val="FF0000"/>
                </a:solidFill>
                <a:ea typeface="Calibri"/>
                <a:cs typeface="Arial"/>
              </a:rPr>
              <a:t>hyperacute</a:t>
            </a:r>
            <a:r>
              <a:rPr lang="en-US" sz="2800" dirty="0">
                <a:ea typeface="Calibri"/>
                <a:cs typeface="Arial"/>
              </a:rPr>
              <a:t> (0 to 24 hours</a:t>
            </a: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  <a:ea typeface="Calibri"/>
                <a:cs typeface="Arial"/>
              </a:rPr>
              <a:t>)</a:t>
            </a: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2800" dirty="0">
                <a:solidFill>
                  <a:srgbClr val="FF0000"/>
                </a:solidFill>
                <a:ea typeface="Calibri"/>
                <a:cs typeface="Arial"/>
              </a:rPr>
              <a:t> acute </a:t>
            </a:r>
            <a:r>
              <a:rPr lang="en-US" sz="2800" dirty="0">
                <a:ea typeface="Calibri"/>
                <a:cs typeface="Arial"/>
              </a:rPr>
              <a:t>(2 to 7 days)</a:t>
            </a: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2800" dirty="0">
                <a:ea typeface="Calibri"/>
                <a:cs typeface="Arial"/>
              </a:rPr>
              <a:t> </a:t>
            </a:r>
            <a:r>
              <a:rPr lang="en-US" sz="2800" dirty="0" err="1">
                <a:solidFill>
                  <a:srgbClr val="FF0000"/>
                </a:solidFill>
                <a:ea typeface="Calibri"/>
                <a:cs typeface="Arial"/>
              </a:rPr>
              <a:t>subacute</a:t>
            </a:r>
            <a:r>
              <a:rPr lang="en-US" sz="2800" dirty="0">
                <a:ea typeface="Calibri"/>
                <a:cs typeface="Arial"/>
              </a:rPr>
              <a:t> (8 to 30 days)</a:t>
            </a: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2800" dirty="0">
                <a:solidFill>
                  <a:srgbClr val="FF0000"/>
                </a:solidFill>
                <a:ea typeface="Calibri"/>
                <a:cs typeface="Arial"/>
              </a:rPr>
              <a:t>chronic</a:t>
            </a:r>
            <a:r>
              <a:rPr lang="en-US" sz="2800" dirty="0">
                <a:ea typeface="Calibri"/>
                <a:cs typeface="Arial"/>
              </a:rPr>
              <a:t> (&gt;30 days).</a:t>
            </a:r>
          </a:p>
        </p:txBody>
      </p:sp>
    </p:spTree>
    <p:extLst>
      <p:ext uri="{BB962C8B-B14F-4D97-AF65-F5344CB8AC3E}">
        <p14:creationId xmlns:p14="http://schemas.microsoft.com/office/powerpoint/2010/main" val="25245540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5765" y="593768"/>
            <a:ext cx="7330043" cy="5008508"/>
          </a:xfrm>
        </p:spPr>
        <p:txBody>
          <a:bodyPr/>
          <a:lstStyle/>
          <a:p>
            <a:pPr marL="0" lvl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2800" dirty="0">
                <a:ea typeface="Calibri"/>
                <a:cs typeface="Arial"/>
              </a:rPr>
              <a:t>The IRAD classification scheme highlights the marked increase in risk of mortality in the immediate period (</a:t>
            </a:r>
            <a:r>
              <a:rPr lang="en-US" sz="2800" dirty="0" err="1">
                <a:ea typeface="Calibri"/>
                <a:cs typeface="Arial"/>
              </a:rPr>
              <a:t>hyperacute</a:t>
            </a:r>
            <a:r>
              <a:rPr lang="en-US" sz="2800" dirty="0">
                <a:ea typeface="Calibri"/>
                <a:cs typeface="Arial"/>
              </a:rPr>
              <a:t>) after developing symptoms of aortic dissection with lower risks of mortality during each subsequent time period.</a:t>
            </a:r>
            <a:endParaRPr lang="en-US" sz="28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38506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2798" y="566777"/>
            <a:ext cx="8375702" cy="5946659"/>
          </a:xfrm>
        </p:spPr>
        <p:txBody>
          <a:bodyPr>
            <a:norm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2800" b="1" dirty="0">
                <a:solidFill>
                  <a:srgbClr val="E73C2E"/>
                </a:solidFill>
                <a:latin typeface="TimesNewRoman,Bold"/>
              </a:rPr>
              <a:t>Clinical presentation:</a:t>
            </a:r>
            <a:r>
              <a:rPr lang="en-US" sz="2800" dirty="0">
                <a:ea typeface="Calibri"/>
                <a:cs typeface="Arial"/>
              </a:rPr>
              <a:t> may be variable, and one must maintain a high index of suspicion for the diagnosis. </a:t>
            </a:r>
            <a:endParaRPr lang="en-US" sz="2800" b="1" dirty="0">
              <a:solidFill>
                <a:srgbClr val="E73C2E"/>
              </a:solidFill>
              <a:latin typeface="TimesNewRoman,Bold"/>
            </a:endParaRPr>
          </a:p>
          <a:p>
            <a:pPr marL="0" indent="0">
              <a:buNone/>
            </a:pPr>
            <a:r>
              <a:rPr lang="en-GB" sz="2800" b="1" dirty="0">
                <a:solidFill>
                  <a:srgbClr val="FFFF00"/>
                </a:solidFill>
                <a:latin typeface="TimesNewRoman"/>
              </a:rPr>
              <a:t>D</a:t>
            </a:r>
            <a:r>
              <a:rPr lang="en-US" sz="2800" b="1">
                <a:solidFill>
                  <a:srgbClr val="FFFF00"/>
                </a:solidFill>
                <a:latin typeface="TimesNewRoman"/>
              </a:rPr>
              <a:t>issections </a:t>
            </a:r>
            <a:r>
              <a:rPr lang="en-US" sz="2800" b="1" dirty="0">
                <a:solidFill>
                  <a:srgbClr val="FFFF00"/>
                </a:solidFill>
                <a:latin typeface="TimesNewRoman"/>
              </a:rPr>
              <a:t>are characterized by a sudden onset of chest pain or , back pain that is severe in intensity and ripping, tearing, stabbing, or sharp in quality.</a:t>
            </a:r>
          </a:p>
          <a:p>
            <a:r>
              <a:rPr lang="en-US" sz="2800" b="1" dirty="0">
                <a:solidFill>
                  <a:srgbClr val="E73C2E"/>
                </a:solidFill>
                <a:latin typeface="TimesNewRoman,Bold"/>
              </a:rPr>
              <a:t>Typical symptoms are less common in the elderly. </a:t>
            </a: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2800" dirty="0">
                <a:ea typeface="Calibri"/>
                <a:cs typeface="Arial"/>
              </a:rPr>
              <a:t>Syncope may accompany type A dissection, usually heralding cardiac </a:t>
            </a:r>
            <a:r>
              <a:rPr lang="en-US" sz="2800" dirty="0" err="1">
                <a:ea typeface="Calibri"/>
                <a:cs typeface="Arial"/>
              </a:rPr>
              <a:t>tamponade</a:t>
            </a:r>
            <a:r>
              <a:rPr lang="en-US" sz="2800" dirty="0">
                <a:ea typeface="Calibri"/>
                <a:cs typeface="Arial"/>
              </a:rPr>
              <a:t>, aortic rupture, or cerebral involvement.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73921072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 /></Relationships>
</file>

<file path=ppt/theme/theme1.xml><?xml version="1.0" encoding="utf-8"?>
<a:theme xmlns:a="http://schemas.openxmlformats.org/drawingml/2006/main" name="Celestial">
  <a:themeElements>
    <a:clrScheme name="Celestial">
      <a:dk1>
        <a:sysClr val="windowText" lastClr="000000"/>
      </a:dk1>
      <a:lt1>
        <a:sysClr val="window" lastClr="FFFFFF"/>
      </a:lt1>
      <a:dk2>
        <a:srgbClr val="18276C"/>
      </a:dk2>
      <a:lt2>
        <a:srgbClr val="EBEBEB"/>
      </a:lt2>
      <a:accent1>
        <a:srgbClr val="AC3EC1"/>
      </a:accent1>
      <a:accent2>
        <a:srgbClr val="477BD1"/>
      </a:accent2>
      <a:accent3>
        <a:srgbClr val="46B298"/>
      </a:accent3>
      <a:accent4>
        <a:srgbClr val="90BA4C"/>
      </a:accent4>
      <a:accent5>
        <a:srgbClr val="DD9D31"/>
      </a:accent5>
      <a:accent6>
        <a:srgbClr val="E25247"/>
      </a:accent6>
      <a:hlink>
        <a:srgbClr val="C573D2"/>
      </a:hlink>
      <a:folHlink>
        <a:srgbClr val="CCAEE8"/>
      </a:folHlink>
    </a:clrScheme>
    <a:fontScheme name="Celestial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elestial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82000"/>
                <a:alpha val="7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0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1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6000"/>
                <a:hueMod val="100000"/>
                <a:satMod val="180000"/>
                <a:lumMod val="110000"/>
              </a:schemeClr>
            </a:gs>
            <a:gs pos="100000">
              <a:schemeClr val="phClr">
                <a:shade val="96000"/>
                <a:satMod val="160000"/>
                <a:lumMod val="100000"/>
              </a:schemeClr>
            </a:gs>
          </a:gsLst>
          <a:lin ang="4740000" scaled="1"/>
        </a:gradFill>
        <a:blipFill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lestial" id="{C4BB2A3D-0E93-4C5F-B0D2-9D3FCE089CC5}" vid="{42E5908D-19A2-46FD-89FA-638B126129E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242</TotalTime>
  <Words>1334</Words>
  <Application>Microsoft Office PowerPoint</Application>
  <PresentationFormat>On-screen Show (4:3)</PresentationFormat>
  <Paragraphs>85</Paragraphs>
  <Slides>23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Celestial</vt:lpstr>
      <vt:lpstr>Aortic dissection </vt:lpstr>
      <vt:lpstr>PowerPoint Presentation</vt:lpstr>
      <vt:lpstr>PowerPoint Presentation</vt:lpstr>
      <vt:lpstr>Predisposing Factors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Surgical management of acute aortic dissection</vt:lpstr>
      <vt:lpstr>PowerPoint Presentation</vt:lpstr>
      <vt:lpstr>PowerPoint Presentation</vt:lpstr>
      <vt:lpstr>Medical management of acute aortic dissection</vt:lpstr>
      <vt:lpstr>PowerPoint Presentation</vt:lpstr>
      <vt:lpstr>PowerPoint Presentation</vt:lpstr>
      <vt:lpstr>Managing complications of acute aortic dissection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Aortic dissection </dc:title>
  <dc:creator>PC</dc:creator>
  <cp:lastModifiedBy>Ahmed Soubih</cp:lastModifiedBy>
  <cp:revision>26</cp:revision>
  <dcterms:created xsi:type="dcterms:W3CDTF">2006-08-16T00:00:00Z</dcterms:created>
  <dcterms:modified xsi:type="dcterms:W3CDTF">2019-09-11T05:54:42Z</dcterms:modified>
</cp:coreProperties>
</file>