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77" r:id="rId12"/>
    <p:sldId id="263" r:id="rId13"/>
    <p:sldId id="269" r:id="rId14"/>
    <p:sldId id="278" r:id="rId15"/>
    <p:sldId id="274" r:id="rId16"/>
    <p:sldId id="267" r:id="rId17"/>
    <p:sldId id="268" r:id="rId18"/>
    <p:sldId id="273" r:id="rId19"/>
    <p:sldId id="270" r:id="rId20"/>
    <p:sldId id="271" r:id="rId21"/>
    <p:sldId id="272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59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5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1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8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97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5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33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8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9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4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3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4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9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9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2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0888" y="1696473"/>
            <a:ext cx="5924709" cy="2421464"/>
          </a:xfrm>
        </p:spPr>
        <p:txBody>
          <a:bodyPr/>
          <a:lstStyle/>
          <a:p>
            <a:r>
              <a:rPr lang="en-US" dirty="0"/>
              <a:t>Aortic dissection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4654" y="4197896"/>
            <a:ext cx="7197726" cy="1405467"/>
          </a:xfrm>
        </p:spPr>
        <p:txBody>
          <a:bodyPr anchor="ctr"/>
          <a:lstStyle/>
          <a:p>
            <a:pPr algn="ctr"/>
            <a:r>
              <a:rPr lang="en-GB"/>
              <a:t>Walaa yehia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59" y="458820"/>
            <a:ext cx="8373632" cy="586569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NewRoman"/>
              </a:rPr>
              <a:t>C</a:t>
            </a:r>
            <a:r>
              <a:rPr lang="en-US" sz="3200">
                <a:latin typeface="TimesNewRoman"/>
              </a:rPr>
              <a:t>linical </a:t>
            </a:r>
            <a:r>
              <a:rPr lang="en-US" sz="3200" dirty="0">
                <a:latin typeface="TimesNewRoman"/>
              </a:rPr>
              <a:t>findings may include the murmur of severe aortic insufficiency (AI) associated with proximal aortic dissection and contributing to acute heart failure, hypotension or shock associated with cardiac </a:t>
            </a:r>
            <a:r>
              <a:rPr lang="en-US" sz="3200" dirty="0" err="1">
                <a:latin typeface="TimesNewRoman"/>
              </a:rPr>
              <a:t>tamponade</a:t>
            </a:r>
            <a:r>
              <a:rPr lang="en-US" sz="3200" dirty="0">
                <a:latin typeface="TimesNewRoman"/>
              </a:rPr>
              <a:t>, syncope, myocardial infarction (MI)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6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98" y="635599"/>
            <a:ext cx="8445604" cy="5280922"/>
          </a:xfrm>
        </p:spPr>
        <p:txBody>
          <a:bodyPr/>
          <a:lstStyle/>
          <a:p>
            <a:pPr lvl="0"/>
            <a:r>
              <a:rPr lang="en-GB" sz="2500" dirty="0">
                <a:solidFill>
                  <a:srgbClr val="FF0000"/>
                </a:solidFill>
                <a:latin typeface="TimesNewRoman"/>
              </a:rPr>
              <a:t>W</a:t>
            </a:r>
            <a:r>
              <a:rPr lang="en-US" sz="2800">
                <a:solidFill>
                  <a:srgbClr val="FF0000"/>
                </a:solidFill>
                <a:latin typeface="TimesNewRoman"/>
              </a:rPr>
              <a:t>ith </a:t>
            </a:r>
            <a:r>
              <a:rPr lang="en-US" sz="2800" dirty="0">
                <a:solidFill>
                  <a:srgbClr val="FF0000"/>
                </a:solidFill>
                <a:latin typeface="TimesNewRoman"/>
              </a:rPr>
              <a:t>retrograde dissection </a:t>
            </a:r>
            <a:r>
              <a:rPr lang="en-US" sz="2800" dirty="0">
                <a:latin typeface="TimesNewRoman"/>
              </a:rPr>
              <a:t>into the </a:t>
            </a:r>
            <a:r>
              <a:rPr lang="en-US" sz="2800" dirty="0" err="1">
                <a:latin typeface="TimesNewRoman"/>
              </a:rPr>
              <a:t>ostia</a:t>
            </a:r>
            <a:r>
              <a:rPr lang="en-US" sz="2800" dirty="0">
                <a:latin typeface="TimesNewRoman"/>
              </a:rPr>
              <a:t> of the coronary arteries, cerebrovascular accident (CVA) with </a:t>
            </a:r>
            <a:r>
              <a:rPr lang="en-US" sz="2800" dirty="0" err="1">
                <a:latin typeface="TimesNewRoman"/>
              </a:rPr>
              <a:t>cephalad</a:t>
            </a:r>
            <a:r>
              <a:rPr lang="en-US" sz="2800" dirty="0">
                <a:latin typeface="TimesNewRoman"/>
              </a:rPr>
              <a:t> carotid extension, paraplegia with extension into the intercostal and spinal arteries, or cardiac arrest</a:t>
            </a:r>
            <a:r>
              <a:rPr lang="en-US" sz="2800">
                <a:latin typeface="TimesNewRoman"/>
              </a:rPr>
              <a:t>. </a:t>
            </a:r>
            <a:endParaRPr lang="en-GB" sz="2800">
              <a:latin typeface="TimesNewRoman"/>
            </a:endParaRPr>
          </a:p>
          <a:p>
            <a:pPr marL="0" lvl="0" indent="0">
              <a:buNone/>
            </a:pPr>
            <a:endParaRPr lang="en-US" sz="2800" dirty="0">
              <a:latin typeface="TimesNewRoman"/>
            </a:endParaRPr>
          </a:p>
          <a:p>
            <a:pPr lvl="0"/>
            <a:r>
              <a:rPr lang="en-US" sz="2800" dirty="0">
                <a:latin typeface="TimesNewRoman"/>
              </a:rPr>
              <a:t>Dissections involving the arterial supply to the limbs may contribute to pulse deficits, acute limb ischemia with distal extension, and neuropathy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12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433" y="672040"/>
            <a:ext cx="7717163" cy="551391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E73C2E"/>
                </a:solidFill>
                <a:latin typeface="TimesNewRoman,Bold"/>
              </a:rPr>
              <a:t>Diagnostic Evaluation</a:t>
            </a:r>
          </a:p>
          <a:p>
            <a:pPr marL="0" indent="0">
              <a:buNone/>
            </a:pPr>
            <a:r>
              <a:rPr lang="en-GB" sz="2400" dirty="0">
                <a:latin typeface="TimesNewRoman"/>
              </a:rPr>
              <a:t>D</a:t>
            </a:r>
            <a:r>
              <a:rPr lang="en-US" sz="2400">
                <a:latin typeface="TimesNewRoman"/>
              </a:rPr>
              <a:t>efining </a:t>
            </a:r>
            <a:r>
              <a:rPr lang="en-US" sz="2400" dirty="0">
                <a:latin typeface="TimesNewRoman"/>
              </a:rPr>
              <a:t>the extent of aortic dissection and clinical management include ascending versus descending aortic involvement, site of the intimal tear, presence or absence of AI, presence of pericardial effusion and/or </a:t>
            </a:r>
            <a:r>
              <a:rPr lang="en-US" sz="2400" dirty="0" err="1">
                <a:latin typeface="TimesNewRoman"/>
              </a:rPr>
              <a:t>tamponade</a:t>
            </a:r>
            <a:r>
              <a:rPr lang="en-US" sz="2400" dirty="0">
                <a:latin typeface="TimesNewRoman"/>
              </a:rPr>
              <a:t>, coronary involvement, and involvement of visceral arterial supply</a:t>
            </a:r>
            <a:r>
              <a:rPr lang="en-US" sz="2400">
                <a:latin typeface="TimesNewRoman"/>
              </a:rPr>
              <a:t>. </a:t>
            </a:r>
            <a:endParaRPr lang="en-GB" sz="2400">
              <a:latin typeface="TimesNewRoman"/>
            </a:endParaRPr>
          </a:p>
          <a:p>
            <a:pPr marL="0" indent="0">
              <a:buNone/>
            </a:pPr>
            <a:endParaRPr lang="en-US" sz="2400" dirty="0">
              <a:latin typeface="TimesNewRoman"/>
            </a:endParaRPr>
          </a:p>
          <a:p>
            <a:r>
              <a:rPr lang="en-US" sz="2400" dirty="0">
                <a:latin typeface="TimesNewRoman"/>
              </a:rPr>
              <a:t>CT, MRI,MRA, </a:t>
            </a:r>
            <a:r>
              <a:rPr lang="en-US" sz="2400" dirty="0" err="1">
                <a:latin typeface="TimesNewRoman"/>
              </a:rPr>
              <a:t>transesophageal</a:t>
            </a:r>
            <a:r>
              <a:rPr lang="en-US" sz="2400" dirty="0">
                <a:latin typeface="TimesNewRoman"/>
              </a:rPr>
              <a:t> echocardiography (TEE)</a:t>
            </a:r>
            <a:r>
              <a:rPr lang="en-US" sz="2400" dirty="0">
                <a:solidFill>
                  <a:prstClr val="black"/>
                </a:solidFill>
                <a:latin typeface="TimesNewRoman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NewRoman"/>
              </a:rPr>
              <a:t>,ECG, CXR </a:t>
            </a:r>
            <a:r>
              <a:rPr lang="en-US" sz="2400" dirty="0">
                <a:latin typeface="TimesNewRoman"/>
              </a:rPr>
              <a:t>and invasive aortography are common imaging modalities useful in the diagnosis of acute aortic dissection.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4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88" y="702173"/>
            <a:ext cx="8148721" cy="989161"/>
          </a:xfrm>
        </p:spPr>
        <p:txBody>
          <a:bodyPr>
            <a:normAutofit fontScale="90000"/>
          </a:bodyPr>
          <a:lstStyle/>
          <a:p>
            <a:r>
              <a:rPr lang="en-US" b="1">
                <a:ea typeface="Calibri"/>
                <a:cs typeface="Arial"/>
              </a:rPr>
              <a:t>Surgical </a:t>
            </a:r>
            <a:r>
              <a:rPr lang="en-US" b="1" dirty="0">
                <a:ea typeface="Calibri"/>
                <a:cs typeface="Arial"/>
              </a:rPr>
              <a:t>management of acute aortic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88" y="1871263"/>
            <a:ext cx="8024513" cy="3220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i="1" dirty="0">
                <a:latin typeface="TimesNewRoman,BoldItalic"/>
              </a:rPr>
              <a:t>P</a:t>
            </a:r>
            <a:r>
              <a:rPr lang="en-US" sz="2400" b="1" i="1">
                <a:latin typeface="TimesNewRoman,BoldItalic"/>
              </a:rPr>
              <a:t>roximal </a:t>
            </a:r>
            <a:r>
              <a:rPr lang="en-US" sz="2400" b="1" i="1" dirty="0">
                <a:latin typeface="TimesNewRoman,BoldItalic"/>
              </a:rPr>
              <a:t>(type A) thoracic aortic dissection requires immediate open surgical treatment to resect the entire aneurysmal aortic segment and the proximal extent of dissection .</a:t>
            </a:r>
          </a:p>
          <a:p>
            <a:r>
              <a:rPr lang="en-US" sz="2400" dirty="0">
                <a:latin typeface="TimesNewRoman"/>
              </a:rPr>
              <a:t>Surgery greatly improves outcomes and avoids the risks associated with progression of dissection. </a:t>
            </a:r>
          </a:p>
        </p:txBody>
      </p:sp>
    </p:spTree>
    <p:extLst>
      <p:ext uri="{BB962C8B-B14F-4D97-AF65-F5344CB8AC3E}">
        <p14:creationId xmlns:p14="http://schemas.microsoft.com/office/powerpoint/2010/main" val="1055159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904" y="514602"/>
            <a:ext cx="8490585" cy="5828795"/>
          </a:xfrm>
        </p:spPr>
        <p:txBody>
          <a:bodyPr/>
          <a:lstStyle/>
          <a:p>
            <a:pPr lvl="0"/>
            <a:r>
              <a:rPr lang="en-US" sz="2800" b="1" i="1" dirty="0">
                <a:solidFill>
                  <a:srgbClr val="E73C2E"/>
                </a:solidFill>
                <a:latin typeface="TimesNewRoman,BoldItalic"/>
              </a:rPr>
              <a:t>Patients with distal (type B) thoracic and abdominal aortic dissections should be managed medically unless </a:t>
            </a:r>
            <a:r>
              <a:rPr lang="en-US" sz="2800" b="1" i="1" dirty="0" err="1">
                <a:solidFill>
                  <a:srgbClr val="E73C2E"/>
                </a:solidFill>
                <a:latin typeface="TimesNewRoman,BoldItalic"/>
              </a:rPr>
              <a:t>lifethreatening</a:t>
            </a:r>
            <a:r>
              <a:rPr lang="en-US" sz="2800" b="1" i="1" dirty="0">
                <a:solidFill>
                  <a:srgbClr val="E73C2E"/>
                </a:solidFill>
                <a:latin typeface="TimesNewRoman,BoldItalic"/>
              </a:rPr>
              <a:t> complications, such as </a:t>
            </a:r>
            <a:r>
              <a:rPr lang="en-US" sz="2800" b="1" i="1" dirty="0" err="1">
                <a:solidFill>
                  <a:srgbClr val="E73C2E"/>
                </a:solidFill>
                <a:latin typeface="TimesNewRoman,BoldItalic"/>
              </a:rPr>
              <a:t>malperfusion</a:t>
            </a:r>
            <a:r>
              <a:rPr lang="en-US" sz="2800" b="1" i="1" dirty="0">
                <a:solidFill>
                  <a:srgbClr val="E73C2E"/>
                </a:solidFill>
                <a:latin typeface="TimesNewRoman,BoldItalic"/>
              </a:rPr>
              <a:t> syndromes, progression of dissection, aortic enlargement, or refractory hypertension.</a:t>
            </a:r>
          </a:p>
          <a:p>
            <a:pPr marL="0" lvl="0" indent="0">
              <a:buNone/>
            </a:pPr>
            <a:endParaRPr lang="en-US" sz="2800" b="1" dirty="0">
              <a:solidFill>
                <a:srgbClr val="E73C2E"/>
              </a:solidFill>
              <a:latin typeface="TimesNewRoman,Bold"/>
            </a:endParaRPr>
          </a:p>
          <a:p>
            <a:pPr lvl="0"/>
            <a:r>
              <a:rPr lang="en-US" sz="2800" b="1" dirty="0">
                <a:solidFill>
                  <a:srgbClr val="E73C2E"/>
                </a:solidFill>
                <a:latin typeface="TimesNewRoman,Bold"/>
              </a:rPr>
              <a:t>Percutaneous endovascular aortic repair (EVAR) </a:t>
            </a:r>
            <a:r>
              <a:rPr lang="en-US" sz="2800" dirty="0">
                <a:latin typeface="TimesNewRoman"/>
              </a:rPr>
              <a:t>is effective option for nonsurgical treatment of type B aortic dissection</a:t>
            </a:r>
            <a:r>
              <a:rPr lang="en-US" sz="2800" dirty="0">
                <a:ea typeface="Calibri"/>
                <a:cs typeface="Arial"/>
              </a:rPr>
              <a:t> , IMH, PAU, acute traumatic aortic transection, and </a:t>
            </a:r>
            <a:r>
              <a:rPr lang="en-US" sz="2800" dirty="0" err="1">
                <a:ea typeface="Calibri"/>
                <a:cs typeface="Arial"/>
              </a:rPr>
              <a:t>pseudoaneurysm</a:t>
            </a:r>
            <a:r>
              <a:rPr lang="en-US" sz="2800" dirty="0">
                <a:latin typeface="TimesNewRoman"/>
              </a:rPr>
              <a:t> .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9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66" y="359858"/>
            <a:ext cx="8283667" cy="5091994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a typeface="Calibri"/>
                <a:cs typeface="Arial"/>
              </a:rPr>
              <a:t> </a:t>
            </a:r>
            <a:r>
              <a:rPr lang="en-US" sz="3200" b="1" dirty="0">
                <a:ea typeface="Calibri"/>
                <a:cs typeface="Arial"/>
              </a:rPr>
              <a:t>Potential advantages of </a:t>
            </a:r>
            <a:r>
              <a:rPr lang="en-US" sz="3200" b="1">
                <a:ea typeface="Calibri"/>
                <a:cs typeface="Arial"/>
              </a:rPr>
              <a:t>EVAR </a:t>
            </a:r>
            <a:r>
              <a:rPr lang="en-US" sz="2400">
                <a:ea typeface="Calibri"/>
                <a:cs typeface="Arial"/>
              </a:rPr>
              <a:t>ove</a:t>
            </a:r>
            <a:r>
              <a:rPr lang="en-GB" sz="2400">
                <a:ea typeface="Calibri"/>
                <a:cs typeface="Arial"/>
              </a:rPr>
              <a:t>r </a:t>
            </a:r>
            <a:r>
              <a:rPr lang="en-US" sz="2400">
                <a:ea typeface="Calibri"/>
                <a:cs typeface="Arial"/>
              </a:rPr>
              <a:t>conventional surgery include</a:t>
            </a:r>
            <a:r>
              <a:rPr lang="en-GB" sz="2400">
                <a:ea typeface="Calibri"/>
                <a:cs typeface="Arial"/>
              </a:rPr>
              <a:t>:</a:t>
            </a: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Calibri"/>
                <a:cs typeface="Arial"/>
              </a:rPr>
              <a:t>the absence of thoracotomy, avoiding cardiopulmonary bypass and clamping of the aorta, lower hospital morbidity rates, and shorter length of hospital stays.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6326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7" y="577843"/>
            <a:ext cx="7617929" cy="123044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Medical</a:t>
            </a:r>
            <a:r>
              <a:rPr lang="en-US" dirty="0"/>
              <a:t> </a:t>
            </a:r>
            <a:r>
              <a:rPr lang="en-US" sz="4000" b="1" dirty="0">
                <a:ea typeface="Calibri"/>
                <a:cs typeface="Arial"/>
              </a:rPr>
              <a:t>management of acute aortic dissection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897" y="2286010"/>
            <a:ext cx="8436607" cy="4272408"/>
          </a:xfrm>
        </p:spPr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ea typeface="Calibri"/>
                <a:cs typeface="Arial"/>
              </a:rPr>
              <a:t>- </a:t>
            </a:r>
            <a:r>
              <a:rPr lang="en-US" sz="2000">
                <a:ea typeface="Calibri"/>
                <a:cs typeface="Arial"/>
              </a:rPr>
              <a:t>The </a:t>
            </a:r>
            <a:r>
              <a:rPr lang="en-US" sz="2000" dirty="0">
                <a:ea typeface="Calibri"/>
                <a:cs typeface="Arial"/>
              </a:rPr>
              <a:t>initial management of patients with suspected aortic dissection is directed at </a:t>
            </a:r>
            <a:r>
              <a:rPr lang="en-US" sz="2000" b="1" dirty="0">
                <a:ea typeface="Calibri"/>
                <a:cs typeface="Arial"/>
              </a:rPr>
              <a:t>reduction of heart rate followed by lowering of </a:t>
            </a:r>
            <a:r>
              <a:rPr lang="en-US" sz="2000" b="1">
                <a:ea typeface="Calibri"/>
                <a:cs typeface="Arial"/>
              </a:rPr>
              <a:t>blood </a:t>
            </a:r>
            <a:r>
              <a:rPr lang="en-GB" sz="2000" b="1">
                <a:ea typeface="Calibri"/>
                <a:cs typeface="Arial"/>
              </a:rPr>
              <a:t>pressure.</a:t>
            </a:r>
            <a:endParaRPr lang="en-US" sz="2000" b="1" dirty="0"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>
                <a:ea typeface="Calibri"/>
                <a:cs typeface="Arial"/>
              </a:rPr>
              <a:t>- </a:t>
            </a:r>
            <a:r>
              <a:rPr lang="en-US" sz="2000">
                <a:ea typeface="Calibri"/>
                <a:cs typeface="Arial"/>
              </a:rPr>
              <a:t>Invasive </a:t>
            </a:r>
            <a:r>
              <a:rPr lang="en-US" sz="2000" dirty="0" err="1">
                <a:ea typeface="Calibri"/>
                <a:cs typeface="Arial"/>
              </a:rPr>
              <a:t>hemodynamicmonitoring</a:t>
            </a:r>
            <a:r>
              <a:rPr lang="en-US" sz="2000" dirty="0">
                <a:ea typeface="Calibri"/>
                <a:cs typeface="Arial"/>
              </a:rPr>
              <a:t> and sufficient intravenous access for volume replacement should also be established </a:t>
            </a:r>
            <a:r>
              <a:rPr lang="en-US" sz="2000">
                <a:ea typeface="Calibri"/>
                <a:cs typeface="Arial"/>
              </a:rPr>
              <a:t>simultaneously.</a:t>
            </a:r>
            <a:endParaRPr lang="en-US" sz="2000" b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 b="1" i="1">
                <a:ea typeface="Calibri"/>
                <a:cs typeface="Arial"/>
              </a:rPr>
              <a:t>- Beta</a:t>
            </a:r>
            <a:r>
              <a:rPr lang="en-US" sz="2000" b="1" i="1">
                <a:ea typeface="Calibri"/>
                <a:cs typeface="Arial"/>
              </a:rPr>
              <a:t>-blockers </a:t>
            </a:r>
            <a:r>
              <a:rPr lang="en-US" sz="2000" b="1" i="1" dirty="0">
                <a:ea typeface="Calibri"/>
                <a:cs typeface="Arial"/>
              </a:rPr>
              <a:t>should be</a:t>
            </a:r>
            <a:r>
              <a:rPr lang="en-US" sz="2000" dirty="0">
                <a:ea typeface="Calibri"/>
                <a:cs typeface="Arial"/>
              </a:rPr>
              <a:t> </a:t>
            </a:r>
            <a:r>
              <a:rPr lang="en-US" sz="2000" b="1" i="1" dirty="0">
                <a:ea typeface="Calibri"/>
                <a:cs typeface="Arial"/>
              </a:rPr>
              <a:t>initiated immediately and titrated to target heart rate of &lt;60 beats/</a:t>
            </a:r>
            <a:r>
              <a:rPr lang="en-US" sz="2000" b="1" i="1">
                <a:ea typeface="Calibri"/>
                <a:cs typeface="Arial"/>
              </a:rPr>
              <a:t>min </a:t>
            </a:r>
            <a:endParaRPr lang="en-US" sz="20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 i="1">
                <a:ea typeface="Calibri"/>
                <a:cs typeface="Arial"/>
              </a:rPr>
              <a:t>- </a:t>
            </a:r>
            <a:r>
              <a:rPr lang="en-US" sz="2000" i="1">
                <a:ea typeface="Calibri"/>
                <a:cs typeface="Arial"/>
              </a:rPr>
              <a:t>In </a:t>
            </a:r>
            <a:r>
              <a:rPr lang="en-US" sz="2000" i="1" dirty="0">
                <a:ea typeface="Calibri"/>
                <a:cs typeface="Arial"/>
              </a:rPr>
              <a:t>patients who are intolerant of β-blockers, calcium channel blockers may</a:t>
            </a:r>
            <a:r>
              <a:rPr lang="en-US" sz="2000" dirty="0">
                <a:ea typeface="Calibri"/>
                <a:cs typeface="Arial"/>
              </a:rPr>
              <a:t> be </a:t>
            </a:r>
            <a:r>
              <a:rPr lang="en-US" sz="2000" i="1" dirty="0">
                <a:ea typeface="Calibri"/>
                <a:cs typeface="Arial"/>
              </a:rPr>
              <a:t>alternative to control heart </a:t>
            </a:r>
            <a:r>
              <a:rPr lang="en-US" sz="2000" i="1">
                <a:ea typeface="Calibri"/>
                <a:cs typeface="Arial"/>
              </a:rPr>
              <a:t>rate .</a:t>
            </a:r>
            <a:endParaRPr lang="en-US" sz="2000" i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 i="1">
                <a:ea typeface="Calibri"/>
                <a:cs typeface="Arial"/>
              </a:rPr>
              <a:t>- </a:t>
            </a:r>
            <a:r>
              <a:rPr lang="en-US" sz="2000" i="1">
                <a:ea typeface="Calibri"/>
                <a:cs typeface="Arial"/>
              </a:rPr>
              <a:t>In the setti</a:t>
            </a:r>
            <a:r>
              <a:rPr lang="en-GB" sz="2000" i="1">
                <a:ea typeface="Calibri"/>
                <a:cs typeface="Arial"/>
              </a:rPr>
              <a:t>n</a:t>
            </a:r>
            <a:r>
              <a:rPr lang="en-US" sz="2000" i="1">
                <a:ea typeface="Calibri"/>
                <a:cs typeface="Arial"/>
              </a:rPr>
              <a:t>g </a:t>
            </a:r>
            <a:r>
              <a:rPr lang="en-US" sz="2000" i="1" dirty="0">
                <a:ea typeface="Calibri"/>
                <a:cs typeface="Arial"/>
              </a:rPr>
              <a:t>of acute aortic regurgitation, use of </a:t>
            </a:r>
            <a:r>
              <a:rPr lang="en-US" sz="2000" dirty="0">
                <a:ea typeface="Calibri"/>
                <a:cs typeface="Arial"/>
              </a:rPr>
              <a:t>β</a:t>
            </a:r>
            <a:r>
              <a:rPr lang="en-US" sz="2000" i="1" dirty="0">
                <a:ea typeface="Calibri"/>
                <a:cs typeface="Arial"/>
              </a:rPr>
              <a:t>-blockers,</a:t>
            </a:r>
            <a:r>
              <a:rPr lang="en-US" sz="2000" dirty="0">
                <a:ea typeface="Calibri"/>
                <a:cs typeface="Arial"/>
              </a:rPr>
              <a:t> </a:t>
            </a:r>
            <a:r>
              <a:rPr lang="en-US" sz="2000" i="1" dirty="0">
                <a:ea typeface="Calibri"/>
                <a:cs typeface="Arial"/>
              </a:rPr>
              <a:t>should be used with caution because they block compensatory tachycardia.</a:t>
            </a:r>
            <a:endParaRPr lang="en-US" sz="20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1" dirty="0">
                <a:ea typeface="Calibri"/>
                <a:cs typeface="Arial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2666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528" y="442630"/>
            <a:ext cx="8208097" cy="5972739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i="1" dirty="0">
                <a:ea typeface="Calibri"/>
                <a:cs typeface="Arial"/>
              </a:rPr>
              <a:t>systolic blood</a:t>
            </a:r>
            <a:r>
              <a:rPr lang="en-US" sz="3200" dirty="0">
                <a:ea typeface="Calibri"/>
                <a:cs typeface="Arial"/>
              </a:rPr>
              <a:t> </a:t>
            </a:r>
            <a:r>
              <a:rPr lang="en-US" sz="3200" i="1" dirty="0">
                <a:ea typeface="Calibri"/>
                <a:cs typeface="Arial"/>
              </a:rPr>
              <a:t>pressure should be targeted to </a:t>
            </a:r>
            <a:r>
              <a:rPr lang="en-US" sz="3200" dirty="0">
                <a:ea typeface="Calibri"/>
                <a:cs typeface="Arial"/>
              </a:rPr>
              <a:t>&lt;</a:t>
            </a:r>
            <a:r>
              <a:rPr lang="en-US" sz="3200" i="1" dirty="0">
                <a:ea typeface="Calibri"/>
                <a:cs typeface="Arial"/>
              </a:rPr>
              <a:t>120 mm Hg and MAP 60-75 mmHg with the use of angiotensin-converting enzyme</a:t>
            </a:r>
            <a:r>
              <a:rPr lang="en-US" sz="3200" dirty="0">
                <a:ea typeface="Calibri"/>
                <a:cs typeface="Arial"/>
              </a:rPr>
              <a:t> </a:t>
            </a:r>
            <a:r>
              <a:rPr lang="en-US" sz="3200" i="1" dirty="0">
                <a:ea typeface="Calibri"/>
                <a:cs typeface="Arial"/>
              </a:rPr>
              <a:t>inhibitors or vasodilators as</a:t>
            </a:r>
            <a:r>
              <a:rPr lang="en-US" sz="3200" dirty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en-US" sz="3200" dirty="0">
                <a:solidFill>
                  <a:srgbClr val="FFFF00"/>
                </a:solidFill>
                <a:ea typeface="Calibri"/>
                <a:cs typeface="Arial"/>
              </a:rPr>
              <a:t>Sodium </a:t>
            </a:r>
            <a:r>
              <a:rPr lang="en-US" sz="3200" dirty="0" err="1">
                <a:solidFill>
                  <a:srgbClr val="FFFF00"/>
                </a:solidFill>
                <a:ea typeface="Calibri"/>
                <a:cs typeface="Arial"/>
              </a:rPr>
              <a:t>nitroprusside</a:t>
            </a:r>
            <a:r>
              <a:rPr lang="en-US" sz="3200" i="1" dirty="0">
                <a:solidFill>
                  <a:srgbClr val="FFFF00"/>
                </a:solidFill>
                <a:ea typeface="Calibri"/>
                <a:cs typeface="Arial"/>
              </a:rPr>
              <a:t> </a:t>
            </a:r>
            <a:r>
              <a:rPr lang="en-US" sz="3200" i="1" dirty="0">
                <a:ea typeface="Calibri"/>
                <a:cs typeface="Arial"/>
              </a:rPr>
              <a:t>to reduce blood pressure while maintaining adequate end-organ</a:t>
            </a:r>
            <a:r>
              <a:rPr lang="en-US" sz="3200" dirty="0">
                <a:ea typeface="Calibri"/>
                <a:cs typeface="Arial"/>
              </a:rPr>
              <a:t> </a:t>
            </a:r>
            <a:r>
              <a:rPr lang="en-US" sz="3200" i="1" dirty="0">
                <a:ea typeface="Calibri"/>
                <a:cs typeface="Arial"/>
              </a:rPr>
              <a:t>perfusion </a:t>
            </a:r>
            <a:r>
              <a:rPr lang="en-US" sz="3200" dirty="0">
                <a:ea typeface="Calibri"/>
                <a:cs typeface="Arial"/>
              </a:rPr>
              <a:t>With a goal of heart rate and blood pressure control, β-blockers with α-effect, such as labetalol, may be particularly advantageous.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4055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99" y="314877"/>
            <a:ext cx="8420684" cy="6297520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b="1" dirty="0">
                <a:ea typeface="Calibri"/>
                <a:cs typeface="Arial"/>
              </a:rPr>
              <a:t>First-Line Agents</a:t>
            </a:r>
            <a:endParaRPr lang="en-US" sz="30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Propranolol</a:t>
            </a:r>
            <a:r>
              <a:rPr lang="en-US" sz="2400" dirty="0">
                <a:ea typeface="Calibri"/>
                <a:cs typeface="Arial"/>
              </a:rPr>
              <a:t> 1 mg IV q3–5 min (max 6.15 mg/kg) 2–6 mg IV q4–6h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Labetalol 10 mg IV over 2 min, then 20–80 mg q10–15 min (max 300 mg) 2 mg/min IV drip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solidFill>
                  <a:srgbClr val="FF0000"/>
                </a:solidFill>
                <a:ea typeface="Calibri"/>
                <a:cs typeface="Arial"/>
              </a:rPr>
              <a:t>Esmolol</a:t>
            </a:r>
            <a:r>
              <a:rPr lang="en-US" sz="2400" dirty="0">
                <a:ea typeface="Calibri"/>
                <a:cs typeface="Arial"/>
              </a:rPr>
              <a:t> 500 Cg/kg IV bolus 50–200 Cg/kg/min IV continuous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solidFill>
                  <a:srgbClr val="FF0000"/>
                </a:solidFill>
                <a:ea typeface="Calibri"/>
                <a:cs typeface="Arial"/>
              </a:rPr>
              <a:t>Metoprolol</a:t>
            </a:r>
            <a:r>
              <a:rPr lang="en-US" sz="2400" dirty="0">
                <a:ea typeface="Calibri"/>
                <a:cs typeface="Arial"/>
              </a:rPr>
              <a:t> 5 mg IV q5 min to effect 5–10 mg IV q4–6h to effect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Arial"/>
              </a:rPr>
              <a:t>Second-Line Agents in Patients with Contraindications for a-Blockers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solidFill>
                  <a:srgbClr val="FF0000"/>
                </a:solidFill>
                <a:ea typeface="Calibri"/>
                <a:cs typeface="Arial"/>
              </a:rPr>
              <a:t>Enalaprilat</a:t>
            </a:r>
            <a:r>
              <a:rPr lang="en-US" sz="2400" dirty="0">
                <a:ea typeface="Calibri"/>
                <a:cs typeface="Arial"/>
              </a:rPr>
              <a:t> 0.625 mg IV 0.625 mg IV q4–6h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solidFill>
                  <a:srgbClr val="FF0000"/>
                </a:solidFill>
                <a:ea typeface="Calibri"/>
                <a:cs typeface="Arial"/>
              </a:rPr>
              <a:t>Diltiazem</a:t>
            </a:r>
            <a:r>
              <a:rPr lang="en-US" sz="2400" dirty="0">
                <a:ea typeface="Calibri"/>
                <a:cs typeface="Arial"/>
              </a:rPr>
              <a:t> 0.25 mg/kg IV over 2 min; 0.35 mg/kg IV after 15 min if no effect 5 mg/h titrate by 2.5–5 mg.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Verapamil</a:t>
            </a:r>
            <a:r>
              <a:rPr lang="en-US" sz="2400" dirty="0">
                <a:ea typeface="Calibri"/>
                <a:cs typeface="Arial"/>
              </a:rPr>
              <a:t> 0.075–0.1 mg/kg to 2.5–5 mg/kg over 2 min 5–15 mg/h IV drip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75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982" y="537628"/>
            <a:ext cx="8553561" cy="1360625"/>
          </a:xfrm>
        </p:spPr>
        <p:txBody>
          <a:bodyPr>
            <a:normAutofit/>
          </a:bodyPr>
          <a:lstStyle/>
          <a:p>
            <a:r>
              <a:rPr lang="en-US" b="1" dirty="0">
                <a:ea typeface="Calibri"/>
                <a:cs typeface="Arial"/>
              </a:rPr>
              <a:t>Managing complications of acute aortic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19" y="1979222"/>
            <a:ext cx="8553561" cy="4158966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ea typeface="Calibri"/>
                <a:cs typeface="Arial"/>
              </a:rPr>
              <a:t>a. Hypotension and shock.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Calibri"/>
                <a:cs typeface="Arial"/>
              </a:rPr>
              <a:t>Aortic wall rupture or hemorrhage into the pericardial space with cardiac </a:t>
            </a:r>
            <a:r>
              <a:rPr lang="en-US" sz="2400" dirty="0" err="1">
                <a:ea typeface="Calibri"/>
                <a:cs typeface="Arial"/>
              </a:rPr>
              <a:t>tamponade</a:t>
            </a:r>
            <a:r>
              <a:rPr lang="en-US" sz="2400" dirty="0">
                <a:ea typeface="Calibri"/>
                <a:cs typeface="Arial"/>
              </a:rPr>
              <a:t>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 b="1">
                <a:ea typeface="Calibri"/>
                <a:cs typeface="Arial"/>
              </a:rPr>
              <a:t>- A</a:t>
            </a:r>
            <a:r>
              <a:rPr lang="en-US" sz="2400" b="1">
                <a:ea typeface="Calibri"/>
                <a:cs typeface="Arial"/>
              </a:rPr>
              <a:t>ggressive</a:t>
            </a:r>
            <a:r>
              <a:rPr lang="en-US" sz="240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volume replacement should be initiated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>
                <a:ea typeface="Calibri"/>
                <a:cs typeface="Arial"/>
              </a:rPr>
              <a:t>- </a:t>
            </a:r>
            <a:r>
              <a:rPr lang="en-US" sz="2400">
                <a:ea typeface="Calibri"/>
                <a:cs typeface="Arial"/>
              </a:rPr>
              <a:t>Pericardiocentesis</a:t>
            </a:r>
            <a:r>
              <a:rPr lang="en-US" sz="2400" dirty="0">
                <a:ea typeface="Calibri"/>
                <a:cs typeface="Arial"/>
              </a:rPr>
              <a:t>,  enough pericardial fluid should be removed to raise the blood pressure to an acceptable level, but no more.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 b="1">
                <a:ea typeface="Calibri"/>
                <a:cs typeface="Arial"/>
              </a:rPr>
              <a:t>- </a:t>
            </a:r>
            <a:r>
              <a:rPr lang="en-US" sz="2400" b="1">
                <a:ea typeface="Calibri"/>
                <a:cs typeface="Arial"/>
              </a:rPr>
              <a:t>If </a:t>
            </a:r>
            <a:r>
              <a:rPr lang="en-US" sz="2400" b="1" dirty="0">
                <a:ea typeface="Calibri"/>
                <a:cs typeface="Arial"/>
              </a:rPr>
              <a:t>vasopressors are</a:t>
            </a:r>
            <a:r>
              <a:rPr lang="en-US" sz="2400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required for hemodynamic stabilization, norepinephrine and phenylephrine are the drugs</a:t>
            </a:r>
            <a:r>
              <a:rPr lang="en-US" sz="2400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of choice, Epinephrine and dopamine should</a:t>
            </a:r>
            <a:r>
              <a:rPr lang="en-US" sz="2400" dirty="0">
                <a:ea typeface="Calibri"/>
                <a:cs typeface="Arial"/>
              </a:rPr>
              <a:t> </a:t>
            </a:r>
            <a:r>
              <a:rPr lang="en-US" sz="2400" b="1" dirty="0">
                <a:ea typeface="Calibri"/>
                <a:cs typeface="Arial"/>
              </a:rPr>
              <a:t>be avoided.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6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01" y="467816"/>
            <a:ext cx="8692892" cy="4959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Arial"/>
              </a:rPr>
              <a:t>A life-threatening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Arial"/>
              </a:rPr>
              <a:t>condition,classic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Arial"/>
              </a:rPr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occurs when a tear in the intima results in separation of the intima from the media (90% of </a:t>
            </a:r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cases)</a:t>
            </a:r>
            <a:r>
              <a:rPr lang="en-GB" sz="2400" b="1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 </a:t>
            </a:r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and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propagates anterograde or retrograde creating a false lumen in the aortic wall</a:t>
            </a:r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. </a:t>
            </a:r>
            <a:endParaRPr lang="en-GB" sz="2400" b="1">
              <a:solidFill>
                <a:schemeClr val="tx1">
                  <a:lumMod val="75000"/>
                  <a:lumOff val="25000"/>
                </a:schemeClr>
              </a:solidFill>
              <a:latin typeface="TimesNewRoman,Bold"/>
            </a:endParaRPr>
          </a:p>
          <a:p>
            <a:pPr marL="0" indent="0">
              <a:buNone/>
            </a:pPr>
            <a:endParaRPr lang="en-GB" sz="2400" b="1">
              <a:solidFill>
                <a:schemeClr val="tx1">
                  <a:lumMod val="75000"/>
                  <a:lumOff val="25000"/>
                </a:schemeClr>
              </a:solidFill>
              <a:latin typeface="TimesNewRoman,Bold"/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Atypical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variants of aortic dissection include intramural hematoma (IMH) and penetrating aortic ulcer (PAU).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52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59" y="585681"/>
            <a:ext cx="8404356" cy="5927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b. Acute MI. </a:t>
            </a:r>
          </a:p>
          <a:p>
            <a:pPr marL="0" indent="0">
              <a:buNone/>
            </a:pPr>
            <a:r>
              <a:rPr lang="en-US" sz="2400" dirty="0"/>
              <a:t>Coronary thromboembolism and retrograde progression of the aortic dissection flap into the coronary </a:t>
            </a:r>
            <a:r>
              <a:rPr lang="en-US" sz="2400" dirty="0" err="1"/>
              <a:t>ostia</a:t>
            </a:r>
            <a:r>
              <a:rPr lang="en-US" sz="2400" dirty="0"/>
              <a:t> are infrequent complications of proximal aortic dissection.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sz="2400" b="1">
                <a:solidFill>
                  <a:schemeClr val="accent4">
                    <a:lumMod val="75000"/>
                  </a:schemeClr>
                </a:solidFill>
              </a:rPr>
              <a:t>hrombolysis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is contraindicated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/>
              <a:t> Coronary arteriography and percutaneous intervention are not generally recommended because these procedures will </a:t>
            </a:r>
            <a:r>
              <a:rPr lang="en-US" sz="2400" b="1" dirty="0"/>
              <a:t>delay</a:t>
            </a:r>
            <a:r>
              <a:rPr lang="en-US" sz="2400" dirty="0"/>
              <a:t> </a:t>
            </a:r>
            <a:r>
              <a:rPr lang="en-US" sz="2400" b="1" dirty="0"/>
              <a:t>surgical repair of the dissection while exposing it to mechanical complications </a:t>
            </a:r>
            <a:r>
              <a:rPr lang="en-US" sz="2400" b="1"/>
              <a:t>related to</a:t>
            </a:r>
            <a:r>
              <a:rPr lang="en-GB" sz="2400" dirty="0"/>
              <a:t> </a:t>
            </a:r>
            <a:r>
              <a:rPr lang="en-US" sz="2400" b="1"/>
              <a:t>angiography </a:t>
            </a:r>
            <a:r>
              <a:rPr lang="en-US" sz="2400" b="1" dirty="0"/>
              <a:t>in an already compromised aorta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16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49" y="467816"/>
            <a:ext cx="8598545" cy="5991641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dirty="0">
                <a:ea typeface="Calibri"/>
                <a:cs typeface="Arial"/>
              </a:rPr>
              <a:t>c. Refractory hypertension.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Sufficient blood pressure reduction can be difficult to obtain, with many patients requiring several antihypertensive drugs of different classes.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Adequate analgesia </a:t>
            </a:r>
            <a:r>
              <a:rPr lang="en-US" sz="2400" dirty="0">
                <a:ea typeface="Calibri"/>
                <a:cs typeface="Arial"/>
              </a:rPr>
              <a:t>is essential to reduce pain-related increases in sympathetic tone and blood pressure associated with acute aortic dissection.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use of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β-blockers</a:t>
            </a:r>
            <a:r>
              <a:rPr lang="en-US" sz="2400" dirty="0">
                <a:ea typeface="Calibri"/>
                <a:cs typeface="Arial"/>
              </a:rPr>
              <a:t> should be continued with consideration for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angiotensin-converting enzyme inhibitors </a:t>
            </a:r>
            <a:r>
              <a:rPr lang="en-US" sz="2400" dirty="0">
                <a:ea typeface="Calibri"/>
                <a:cs typeface="Arial"/>
              </a:rPr>
              <a:t>or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angiotensin receptor antagonists</a:t>
            </a:r>
            <a:r>
              <a:rPr lang="en-US" sz="2400" dirty="0">
                <a:ea typeface="Calibri"/>
                <a:cs typeface="Arial"/>
              </a:rPr>
              <a:t> that may slow pathologic aortic dilatation.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27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39" y="386848"/>
            <a:ext cx="8616537" cy="6135584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8600" b="1" dirty="0">
                <a:ea typeface="Calibri"/>
                <a:cs typeface="Arial"/>
              </a:rPr>
              <a:t>d. Postsurgical complications of open thoracic surgical</a:t>
            </a:r>
            <a:r>
              <a:rPr lang="en-US" sz="8600" dirty="0">
                <a:ea typeface="Calibri"/>
                <a:cs typeface="Arial"/>
              </a:rPr>
              <a:t> </a:t>
            </a:r>
            <a:r>
              <a:rPr lang="en-US" sz="8600" b="1" dirty="0">
                <a:ea typeface="Calibri"/>
                <a:cs typeface="Arial"/>
              </a:rPr>
              <a:t>repair </a:t>
            </a:r>
            <a:r>
              <a:rPr lang="en-US" sz="8600" dirty="0">
                <a:ea typeface="Calibri"/>
                <a:cs typeface="Arial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8000" dirty="0">
                <a:ea typeface="Calibri"/>
                <a:cs typeface="Arial"/>
              </a:rPr>
              <a:t>R</a:t>
            </a:r>
            <a:r>
              <a:rPr lang="en-US" sz="8000">
                <a:ea typeface="Calibri"/>
                <a:cs typeface="Arial"/>
              </a:rPr>
              <a:t>espiratory </a:t>
            </a:r>
            <a:r>
              <a:rPr lang="en-US" sz="8000" dirty="0">
                <a:ea typeface="Calibri"/>
                <a:cs typeface="Arial"/>
              </a:rPr>
              <a:t>failure , stroke , bleeding requiring reoperation  ,infection , MI , heart failure ,ventricular arrhythmias , acute postoperative renal failure, paraplegia , and mesenteric ischemia.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7200" b="1" dirty="0">
                <a:ea typeface="Calibri"/>
                <a:cs typeface="Arial"/>
              </a:rPr>
              <a:t>(1) </a:t>
            </a:r>
            <a:r>
              <a:rPr lang="en-US" sz="7200" i="1" dirty="0">
                <a:solidFill>
                  <a:srgbClr val="FF0000"/>
                </a:solidFill>
                <a:ea typeface="Calibri"/>
                <a:cs typeface="Arial"/>
              </a:rPr>
              <a:t>A brain-protective strategy to prevent stroke and preserve cognitive function </a:t>
            </a:r>
            <a:r>
              <a:rPr lang="en-US" sz="7200" i="1" dirty="0">
                <a:ea typeface="Calibri"/>
                <a:cs typeface="Arial"/>
              </a:rPr>
              <a:t>should be </a:t>
            </a:r>
            <a:r>
              <a:rPr lang="en-US" sz="7200" i="1">
                <a:ea typeface="Calibri"/>
                <a:cs typeface="Arial"/>
              </a:rPr>
              <a:t>a key</a:t>
            </a:r>
            <a:r>
              <a:rPr lang="en-GB" sz="7200" dirty="0">
                <a:ea typeface="Calibri"/>
                <a:cs typeface="Arial"/>
              </a:rPr>
              <a:t> </a:t>
            </a:r>
            <a:r>
              <a:rPr lang="en-US" sz="7200" i="1">
                <a:ea typeface="Calibri"/>
                <a:cs typeface="Arial"/>
              </a:rPr>
              <a:t>element </a:t>
            </a:r>
            <a:r>
              <a:rPr lang="en-US" sz="7200" i="1" dirty="0">
                <a:ea typeface="Calibri"/>
                <a:cs typeface="Arial"/>
              </a:rPr>
              <a:t>of the surgical, anesthetic, and perfusion techniques used to accomplish repairs of the ascending aorta and aortic arch .</a:t>
            </a:r>
            <a:endParaRPr lang="en-US" sz="72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7200" b="1" dirty="0">
                <a:ea typeface="Calibri"/>
                <a:cs typeface="Arial"/>
              </a:rPr>
              <a:t> (2</a:t>
            </a:r>
            <a:r>
              <a:rPr lang="en-US" sz="7200" b="1" dirty="0">
                <a:solidFill>
                  <a:srgbClr val="FF0000"/>
                </a:solidFill>
                <a:ea typeface="Calibri"/>
                <a:cs typeface="Arial"/>
              </a:rPr>
              <a:t>) </a:t>
            </a:r>
            <a:r>
              <a:rPr lang="en-US" sz="7200" dirty="0">
                <a:solidFill>
                  <a:srgbClr val="FF0000"/>
                </a:solidFill>
                <a:ea typeface="Calibri"/>
                <a:cs typeface="Arial"/>
              </a:rPr>
              <a:t>Paraplegia ,</a:t>
            </a:r>
            <a:r>
              <a:rPr lang="en-US" sz="7200" dirty="0">
                <a:ea typeface="Calibri"/>
                <a:cs typeface="Arial"/>
              </a:rPr>
              <a:t>the most feared complications of descending thoracic and </a:t>
            </a:r>
            <a:r>
              <a:rPr lang="en-US" sz="7200" dirty="0" err="1">
                <a:ea typeface="Calibri"/>
                <a:cs typeface="Arial"/>
              </a:rPr>
              <a:t>thoracoabdominal</a:t>
            </a:r>
            <a:r>
              <a:rPr lang="en-US" sz="7200" dirty="0">
                <a:ea typeface="Calibri"/>
                <a:cs typeface="Arial"/>
              </a:rPr>
              <a:t> aortic repairs.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7200" dirty="0">
                <a:ea typeface="Calibri"/>
                <a:cs typeface="Arial"/>
              </a:rPr>
              <a:t>Paraplegia results from the disruption of blood flow to the anterior spinal artery via </a:t>
            </a:r>
            <a:r>
              <a:rPr lang="en-US" sz="7200">
                <a:ea typeface="Calibri"/>
                <a:cs typeface="Arial"/>
              </a:rPr>
              <a:t>the intercostal</a:t>
            </a:r>
            <a:r>
              <a:rPr lang="en-GB" sz="7200">
                <a:ea typeface="Calibri"/>
                <a:cs typeface="Arial"/>
              </a:rPr>
              <a:t> </a:t>
            </a:r>
            <a:r>
              <a:rPr lang="en-US" sz="7200">
                <a:ea typeface="Calibri"/>
                <a:cs typeface="Arial"/>
              </a:rPr>
              <a:t>arteries.</a:t>
            </a:r>
            <a:endParaRPr lang="en-GB" sz="720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720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sz="7200" i="1" dirty="0">
                <a:solidFill>
                  <a:srgbClr val="FF0000"/>
                </a:solidFill>
                <a:ea typeface="Calibri"/>
                <a:cs typeface="Arial"/>
              </a:rPr>
              <a:t>Cerebrospinal fluid drainage </a:t>
            </a:r>
            <a:r>
              <a:rPr lang="en-US" sz="7200" i="1" dirty="0">
                <a:ea typeface="Calibri"/>
                <a:cs typeface="Arial"/>
              </a:rPr>
              <a:t>is recommended as </a:t>
            </a:r>
            <a:r>
              <a:rPr lang="en-US" sz="7200" i="1" dirty="0">
                <a:solidFill>
                  <a:srgbClr val="FF0000"/>
                </a:solidFill>
                <a:ea typeface="Calibri"/>
                <a:cs typeface="Arial"/>
              </a:rPr>
              <a:t>a spinal-protective strategy </a:t>
            </a:r>
            <a:r>
              <a:rPr lang="en-US" sz="7200" i="1" dirty="0">
                <a:ea typeface="Calibri"/>
                <a:cs typeface="Arial"/>
              </a:rPr>
              <a:t>in open and</a:t>
            </a:r>
            <a:r>
              <a:rPr lang="en-US" sz="7200" dirty="0">
                <a:ea typeface="Calibri"/>
                <a:cs typeface="Arial"/>
              </a:rPr>
              <a:t> </a:t>
            </a:r>
            <a:r>
              <a:rPr lang="en-US" sz="7200" i="1" dirty="0">
                <a:ea typeface="Calibri"/>
                <a:cs typeface="Arial"/>
              </a:rPr>
              <a:t>endovascular thoracic aortic repair for patients at high risk for spinal cord ischemic injury </a:t>
            </a:r>
            <a:r>
              <a:rPr lang="en-US" i="1" dirty="0">
                <a:ea typeface="Calibri"/>
                <a:cs typeface="Arial"/>
              </a:rPr>
              <a:t>.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7532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794752"/>
            <a:ext cx="6862227" cy="3649133"/>
          </a:xfrm>
        </p:spPr>
        <p:txBody>
          <a:bodyPr>
            <a:normAutofit fontScale="92500"/>
          </a:bodyPr>
          <a:lstStyle/>
          <a:p>
            <a:pPr marL="0" lvl="0" indent="0" algn="justLow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en-US" sz="4400" b="1" i="1" dirty="0">
              <a:solidFill>
                <a:prstClr val="black"/>
              </a:solidFill>
              <a:latin typeface="Century Schoolbook"/>
            </a:endParaRPr>
          </a:p>
          <a:p>
            <a:pPr marL="0" lvl="0" indent="0" algn="justLow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en-US" sz="4400" b="1" i="1" dirty="0">
              <a:solidFill>
                <a:prstClr val="black"/>
              </a:solidFill>
              <a:latin typeface="Century Schoolbook"/>
            </a:endParaRPr>
          </a:p>
          <a:p>
            <a:pPr marL="0" lvl="0" indent="0" algn="justLow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en-US" sz="4400" b="1" i="1">
                <a:solidFill>
                  <a:prstClr val="black"/>
                </a:solidFill>
                <a:latin typeface="Century Schoolbook"/>
              </a:rPr>
              <a:t>            </a:t>
            </a:r>
            <a:r>
              <a:rPr lang="en-US" sz="7200" b="1">
                <a:solidFill>
                  <a:srgbClr val="FFFF00"/>
                </a:solidFill>
                <a:latin typeface="Century Schoolbook"/>
              </a:rPr>
              <a:t>Thank you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9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31831"/>
            <a:ext cx="7950799" cy="535937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>
                <a:solidFill>
                  <a:schemeClr val="accent5">
                    <a:lumMod val="75000"/>
                  </a:schemeClr>
                </a:solidFill>
                <a:ea typeface="Calibri"/>
                <a:cs typeface="Arial"/>
              </a:rPr>
              <a:t>IMH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Arial"/>
              </a:rPr>
              <a:t>,</a:t>
            </a:r>
            <a:r>
              <a:rPr lang="en-US" sz="2400"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rupture of the vasa </a:t>
            </a:r>
            <a:r>
              <a:rPr lang="en-US" sz="2400" dirty="0" err="1">
                <a:ea typeface="Calibri"/>
                <a:cs typeface="Arial"/>
              </a:rPr>
              <a:t>vasorum</a:t>
            </a:r>
            <a:r>
              <a:rPr lang="en-US" sz="2400" dirty="0">
                <a:ea typeface="Calibri"/>
                <a:cs typeface="Arial"/>
              </a:rPr>
              <a:t> leads to hemorrhage in the medial layer without a visible intimal tear or communication with the aortic lumen</a:t>
            </a:r>
            <a:r>
              <a:rPr lang="en-US" sz="2400">
                <a:ea typeface="Calibri"/>
                <a:cs typeface="Arial"/>
              </a:rPr>
              <a:t>. </a:t>
            </a:r>
            <a:endParaRPr lang="en-GB" sz="240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NewRoman,Bold"/>
              </a:rPr>
              <a:t>PAU</a:t>
            </a:r>
            <a:r>
              <a:rPr lang="en-GB" sz="2400" b="1">
                <a:solidFill>
                  <a:schemeClr val="accent5">
                    <a:lumMod val="75000"/>
                  </a:schemeClr>
                </a:solidFill>
                <a:latin typeface="TimesNewRoman,Bold"/>
              </a:rPr>
              <a:t>,</a:t>
            </a:r>
            <a:r>
              <a:rPr lang="en-US" sz="2400" b="1">
                <a:solidFill>
                  <a:srgbClr val="E73C2E"/>
                </a:solidFill>
                <a:latin typeface="TimesNewRoman,Bold"/>
              </a:rPr>
              <a:t> </a:t>
            </a:r>
            <a:r>
              <a:rPr lang="en-US" sz="2400" dirty="0">
                <a:ea typeface="Calibri"/>
                <a:cs typeface="Arial"/>
              </a:rPr>
              <a:t>when an atherosclerotic lesion of the aorta develops ulceration that penetrates the intimal and medial layers, which may lead to a false aneurysm that can dissect or rupture.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020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  <a:r>
              <a:rPr lang="en-GB" b="1"/>
              <a:t>redisposing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886" y="1870554"/>
            <a:ext cx="7752877" cy="444496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NewRoman"/>
              </a:rPr>
              <a:t>systemic hypertension “80%”.</a:t>
            </a:r>
          </a:p>
          <a:p>
            <a:r>
              <a:rPr lang="en-US" sz="2400" b="1" dirty="0">
                <a:latin typeface="TimesNewRoman"/>
              </a:rPr>
              <a:t>Atherosclerosis.</a:t>
            </a:r>
          </a:p>
          <a:p>
            <a:r>
              <a:rPr lang="en-US" sz="2400" b="1" dirty="0">
                <a:latin typeface="TimesNewRoman"/>
              </a:rPr>
              <a:t>Genetic syndromes associated with </a:t>
            </a:r>
            <a:r>
              <a:rPr lang="en-US" sz="2400" b="1" dirty="0" err="1">
                <a:latin typeface="TimesNewRoman"/>
              </a:rPr>
              <a:t>aortopathy</a:t>
            </a:r>
            <a:r>
              <a:rPr lang="en-US" sz="2400" b="1" dirty="0">
                <a:latin typeface="TimesNewRoman"/>
              </a:rPr>
              <a:t> {</a:t>
            </a:r>
            <a:r>
              <a:rPr lang="en-US" sz="2400" b="1" dirty="0" err="1">
                <a:latin typeface="TimesNewRoman"/>
              </a:rPr>
              <a:t>Marfan</a:t>
            </a:r>
            <a:r>
              <a:rPr lang="en-US" sz="2400" b="1" dirty="0">
                <a:latin typeface="TimesNewRoman"/>
              </a:rPr>
              <a:t>,</a:t>
            </a:r>
            <a:r>
              <a:rPr lang="en-US" sz="2400" b="1" dirty="0">
                <a:ea typeface="Calibri"/>
                <a:cs typeface="Arial"/>
              </a:rPr>
              <a:t> vascular Ehlers–</a:t>
            </a:r>
            <a:r>
              <a:rPr lang="en-US" sz="2400" b="1" dirty="0" err="1">
                <a:ea typeface="Calibri"/>
                <a:cs typeface="Arial"/>
              </a:rPr>
              <a:t>Danlos</a:t>
            </a:r>
            <a:r>
              <a:rPr lang="en-US" sz="2400" b="1" dirty="0">
                <a:ea typeface="Calibri"/>
                <a:cs typeface="Arial"/>
              </a:rPr>
              <a:t> syndrome, Turner syndrome</a:t>
            </a:r>
            <a:r>
              <a:rPr lang="en-US" sz="2400" b="1" dirty="0">
                <a:latin typeface="TimesNewRoman"/>
              </a:rPr>
              <a:t>} , bicuspid aortic valve (BAV). </a:t>
            </a:r>
          </a:p>
          <a:p>
            <a:r>
              <a:rPr lang="en-US" sz="2400" b="1" dirty="0">
                <a:latin typeface="TimesNewRoman"/>
              </a:rPr>
              <a:t>prior aortic surgery{AVR}.</a:t>
            </a:r>
          </a:p>
          <a:p>
            <a:r>
              <a:rPr lang="en-US" sz="2400" b="1" dirty="0">
                <a:latin typeface="TimesNewRoman"/>
              </a:rPr>
              <a:t>tobacco use, dyslipidemia, and cocaine </a:t>
            </a:r>
            <a:r>
              <a:rPr lang="en-US" dirty="0">
                <a:latin typeface="TimesNewRoman"/>
              </a:rPr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2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38749"/>
            <a:ext cx="7878827" cy="515245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E73C2E"/>
                </a:solidFill>
                <a:latin typeface="TimesNewRoman,Bold"/>
              </a:rPr>
              <a:t>Classification schemes: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i</a:t>
            </a:r>
            <a:r>
              <a:rPr lang="en-US" sz="2800" dirty="0">
                <a:latin typeface="TimesNewRoman"/>
              </a:rPr>
              <a:t>nfluence the recommended treatment approach and indicate </a:t>
            </a:r>
            <a:r>
              <a:rPr lang="en-US" sz="2800">
                <a:latin typeface="TimesNewRoman"/>
              </a:rPr>
              <a:t>prognosis.</a:t>
            </a:r>
            <a:endParaRPr lang="en-GB" sz="2800">
              <a:latin typeface="TimesNewRoman"/>
            </a:endParaRPr>
          </a:p>
          <a:p>
            <a:pPr marL="0" indent="0">
              <a:buNone/>
            </a:pPr>
            <a:endParaRPr lang="en-US" sz="2800" b="1" dirty="0">
              <a:solidFill>
                <a:srgbClr val="E73C2E"/>
              </a:solidFill>
              <a:latin typeface="TimesNewRoman,Bold"/>
            </a:endParaRPr>
          </a:p>
          <a:p>
            <a:pPr marL="0" indent="0">
              <a:buNone/>
            </a:pPr>
            <a:r>
              <a:rPr lang="en-GB" sz="2800" b="1">
                <a:solidFill>
                  <a:srgbClr val="E73C2E"/>
                </a:solidFill>
                <a:latin typeface="TimesNewRoman,Bold"/>
              </a:rPr>
              <a:t>1- </a:t>
            </a:r>
            <a:r>
              <a:rPr lang="en-US" sz="2800" b="1">
                <a:solidFill>
                  <a:srgbClr val="E73C2E"/>
                </a:solidFill>
                <a:latin typeface="TimesNewRoman,Bold"/>
              </a:rPr>
              <a:t>Anatomic </a:t>
            </a:r>
            <a:r>
              <a:rPr lang="en-US" sz="2800" b="1" dirty="0">
                <a:solidFill>
                  <a:srgbClr val="E73C2E"/>
                </a:solidFill>
                <a:latin typeface="TimesNewRoman,Bold"/>
              </a:rPr>
              <a:t>classification </a:t>
            </a:r>
            <a:r>
              <a:rPr lang="en-US" sz="2800" b="1" dirty="0">
                <a:latin typeface="TimesNewRoman"/>
              </a:rPr>
              <a:t>use the </a:t>
            </a:r>
            <a:r>
              <a:rPr lang="en-US" sz="2800" b="1" dirty="0" err="1">
                <a:latin typeface="TimesNewRoman"/>
              </a:rPr>
              <a:t>DeBakey</a:t>
            </a:r>
            <a:r>
              <a:rPr lang="en-US" sz="2800" b="1" dirty="0">
                <a:latin typeface="TimesNewRoman"/>
              </a:rPr>
              <a:t> and Stanford systems</a:t>
            </a:r>
          </a:p>
          <a:p>
            <a:pPr marL="0" indent="0">
              <a:buNone/>
            </a:pPr>
            <a:r>
              <a:rPr lang="en-GB" sz="2800">
                <a:latin typeface="TimesNewRoman"/>
              </a:rPr>
              <a:t>2- A</a:t>
            </a:r>
            <a:r>
              <a:rPr lang="en-US" sz="2800">
                <a:latin typeface="TimesNewRoman"/>
              </a:rPr>
              <a:t>ccording </a:t>
            </a:r>
            <a:r>
              <a:rPr lang="en-US" sz="2800" dirty="0">
                <a:latin typeface="TimesNewRoman"/>
              </a:rPr>
              <a:t>to chronicity: acute (&lt;2 weeks from onset) or chronic (&gt;2 </a:t>
            </a:r>
            <a:r>
              <a:rPr lang="en-US" sz="2800">
                <a:latin typeface="TimesNewRoman"/>
              </a:rPr>
              <a:t>weeks fr</a:t>
            </a:r>
            <a:r>
              <a:rPr lang="en-GB" sz="2800">
                <a:latin typeface="TimesNewRoman"/>
              </a:rPr>
              <a:t>o</a:t>
            </a:r>
            <a:r>
              <a:rPr lang="en-US" sz="2800">
                <a:latin typeface="TimesNewRoman"/>
              </a:rPr>
              <a:t>m </a:t>
            </a:r>
            <a:r>
              <a:rPr lang="en-US" sz="2800" dirty="0">
                <a:latin typeface="TimesNewRoman"/>
              </a:rPr>
              <a:t>onset).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35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646" y="755702"/>
            <a:ext cx="8051830" cy="555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0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138" y="659351"/>
            <a:ext cx="8139724" cy="5161448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a typeface="Calibri"/>
                <a:cs typeface="Arial"/>
              </a:rPr>
              <a:t>R</a:t>
            </a:r>
            <a:r>
              <a:rPr lang="en-US" sz="2800">
                <a:ea typeface="Calibri"/>
                <a:cs typeface="Arial"/>
              </a:rPr>
              <a:t>ecent </a:t>
            </a:r>
            <a:r>
              <a:rPr lang="en-US" sz="2800" dirty="0">
                <a:ea typeface="Calibri"/>
                <a:cs typeface="Arial"/>
              </a:rPr>
              <a:t>classification system from the International Registry of Acute Aortic Dissection (IRAD) stratifies aortic dissection into four temporal groups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Arial"/>
              </a:rPr>
              <a:t>based on the risk of mortality </a:t>
            </a:r>
            <a:r>
              <a:rPr lang="en-US" sz="2800" dirty="0">
                <a:ea typeface="Calibri"/>
                <a:cs typeface="Arial"/>
              </a:rPr>
              <a:t>during each time period ,includes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FF0000"/>
                </a:solidFill>
                <a:ea typeface="Calibri"/>
                <a:cs typeface="Arial"/>
              </a:rPr>
              <a:t>hyperacute</a:t>
            </a:r>
            <a:r>
              <a:rPr lang="en-US" sz="2800" dirty="0">
                <a:ea typeface="Calibri"/>
                <a:cs typeface="Arial"/>
              </a:rPr>
              <a:t> (0 to 24 hours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>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 acute </a:t>
            </a:r>
            <a:r>
              <a:rPr lang="en-US" sz="2800" dirty="0">
                <a:ea typeface="Calibri"/>
                <a:cs typeface="Arial"/>
              </a:rPr>
              <a:t>(2 to 7 days)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a typeface="Calibri"/>
                <a:cs typeface="Arial"/>
              </a:rPr>
              <a:t>subacute</a:t>
            </a:r>
            <a:r>
              <a:rPr lang="en-US" sz="2800" dirty="0">
                <a:ea typeface="Calibri"/>
                <a:cs typeface="Arial"/>
              </a:rPr>
              <a:t> (8 to 30 days)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chronic</a:t>
            </a:r>
            <a:r>
              <a:rPr lang="en-US" sz="2800" dirty="0">
                <a:ea typeface="Calibri"/>
                <a:cs typeface="Arial"/>
              </a:rPr>
              <a:t> (&gt;30 days).</a:t>
            </a:r>
          </a:p>
        </p:txBody>
      </p:sp>
    </p:spTree>
    <p:extLst>
      <p:ext uri="{BB962C8B-B14F-4D97-AF65-F5344CB8AC3E}">
        <p14:creationId xmlns:p14="http://schemas.microsoft.com/office/powerpoint/2010/main" val="252455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765" y="593768"/>
            <a:ext cx="7330043" cy="5008508"/>
          </a:xfrm>
        </p:spPr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The IRAD classification scheme highlights the marked increase in risk of mortality in the immediate period (</a:t>
            </a:r>
            <a:r>
              <a:rPr lang="en-US" sz="2800" dirty="0" err="1">
                <a:ea typeface="Calibri"/>
                <a:cs typeface="Arial"/>
              </a:rPr>
              <a:t>hyperacute</a:t>
            </a:r>
            <a:r>
              <a:rPr lang="en-US" sz="2800" dirty="0">
                <a:ea typeface="Calibri"/>
                <a:cs typeface="Arial"/>
              </a:rPr>
              <a:t>) after developing symptoms of aortic dissection with lower risks of mortality during each subsequent time period.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5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98" y="566777"/>
            <a:ext cx="8375702" cy="5946659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E73C2E"/>
                </a:solidFill>
                <a:latin typeface="TimesNewRoman,Bold"/>
              </a:rPr>
              <a:t>Clinical presentation:</a:t>
            </a:r>
            <a:r>
              <a:rPr lang="en-US" sz="2800" dirty="0">
                <a:ea typeface="Calibri"/>
                <a:cs typeface="Arial"/>
              </a:rPr>
              <a:t> may be variable, and one must maintain a high index of suspicion for the diagnosis. </a:t>
            </a:r>
            <a:endParaRPr lang="en-US" sz="2800" b="1" dirty="0">
              <a:solidFill>
                <a:srgbClr val="E73C2E"/>
              </a:solidFill>
              <a:latin typeface="TimesNewRoman,Bold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FFFF00"/>
                </a:solidFill>
                <a:latin typeface="TimesNewRoman"/>
              </a:rPr>
              <a:t>D</a:t>
            </a:r>
            <a:r>
              <a:rPr lang="en-US" sz="2800" b="1">
                <a:solidFill>
                  <a:srgbClr val="FFFF00"/>
                </a:solidFill>
                <a:latin typeface="TimesNewRoman"/>
              </a:rPr>
              <a:t>issections </a:t>
            </a:r>
            <a:r>
              <a:rPr lang="en-US" sz="2800" b="1" dirty="0">
                <a:solidFill>
                  <a:srgbClr val="FFFF00"/>
                </a:solidFill>
                <a:latin typeface="TimesNewRoman"/>
              </a:rPr>
              <a:t>are characterized by a sudden onset of chest pain or , back pain that is severe in intensity and ripping, tearing, stabbing, or sharp in quality.</a:t>
            </a:r>
          </a:p>
          <a:p>
            <a:r>
              <a:rPr lang="en-US" sz="2800" b="1" dirty="0">
                <a:solidFill>
                  <a:srgbClr val="E73C2E"/>
                </a:solidFill>
                <a:latin typeface="TimesNewRoman,Bold"/>
              </a:rPr>
              <a:t>Typical symptoms are less common in the elderly.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Syncope may accompany type A dissection, usually heralding cardiac </a:t>
            </a:r>
            <a:r>
              <a:rPr lang="en-US" sz="2800" dirty="0" err="1">
                <a:ea typeface="Calibri"/>
                <a:cs typeface="Arial"/>
              </a:rPr>
              <a:t>tamponade</a:t>
            </a:r>
            <a:r>
              <a:rPr lang="en-US" sz="2800" dirty="0">
                <a:ea typeface="Calibri"/>
                <a:cs typeface="Arial"/>
              </a:rPr>
              <a:t>, aortic rupture, or cerebral involvement.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9210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1334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Celestial</vt:lpstr>
      <vt:lpstr>Aortic dissection </vt:lpstr>
      <vt:lpstr>PowerPoint Presentation</vt:lpstr>
      <vt:lpstr>PowerPoint Presentation</vt:lpstr>
      <vt:lpstr>Predisposing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Surgical management of acute aortic dissection</vt:lpstr>
      <vt:lpstr>PowerPoint Presentation</vt:lpstr>
      <vt:lpstr>PowerPoint Presentation</vt:lpstr>
      <vt:lpstr>Medical management of acute aortic dissection</vt:lpstr>
      <vt:lpstr>PowerPoint Presentation</vt:lpstr>
      <vt:lpstr>PowerPoint Presentation</vt:lpstr>
      <vt:lpstr>Managing complications of acute aortic dissection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Aortic dissection </dc:title>
  <dc:creator>PC</dc:creator>
  <cp:lastModifiedBy>Ahmed Soubih</cp:lastModifiedBy>
  <cp:revision>26</cp:revision>
  <dcterms:created xsi:type="dcterms:W3CDTF">2006-08-16T00:00:00Z</dcterms:created>
  <dcterms:modified xsi:type="dcterms:W3CDTF">2019-09-11T05:54:42Z</dcterms:modified>
</cp:coreProperties>
</file>