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65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75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87" r:id="rId33"/>
    <p:sldId id="290" r:id="rId34"/>
    <p:sldId id="291" r:id="rId35"/>
    <p:sldId id="258" r:id="rId36"/>
    <p:sldId id="293" r:id="rId37"/>
    <p:sldId id="259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1990BB-3151-4781-89F8-DF49709447EC}" type="doc">
      <dgm:prSet loTypeId="urn:microsoft.com/office/officeart/2005/8/layout/pyramid1" loCatId="pyramid" qsTypeId="urn:microsoft.com/office/officeart/2005/8/quickstyle/simple1" qsCatId="simple" csTypeId="urn:microsoft.com/office/officeart/2005/8/colors/accent3_5" csCatId="accent3" phldr="1"/>
      <dgm:spPr/>
    </dgm:pt>
    <dgm:pt modelId="{2710B6C7-54BE-4582-87A3-12C8A3600F6B}">
      <dgm:prSet phldrT="[Text]" custT="1"/>
      <dgm:spPr/>
      <dgm:t>
        <a:bodyPr/>
        <a:lstStyle/>
        <a:p>
          <a:endParaRPr lang="en-US" sz="1600" dirty="0" smtClean="0"/>
        </a:p>
        <a:p>
          <a:r>
            <a:rPr lang="en-US" sz="2400" b="1" strike="noStrike" dirty="0" smtClean="0">
              <a:effectLst/>
            </a:rPr>
            <a:t>Disease</a:t>
          </a:r>
          <a:endParaRPr lang="en-US" sz="3700" b="1" strike="noStrike" dirty="0">
            <a:effectLst/>
          </a:endParaRPr>
        </a:p>
      </dgm:t>
    </dgm:pt>
    <dgm:pt modelId="{C44B5164-5357-468F-97A3-A1CF3B6655C1}" type="parTrans" cxnId="{10783281-EBB6-443C-B24A-065923406887}">
      <dgm:prSet/>
      <dgm:spPr/>
      <dgm:t>
        <a:bodyPr/>
        <a:lstStyle/>
        <a:p>
          <a:endParaRPr lang="en-US"/>
        </a:p>
      </dgm:t>
    </dgm:pt>
    <dgm:pt modelId="{41934128-0778-489C-85A3-45F7839BA924}" type="sibTrans" cxnId="{10783281-EBB6-443C-B24A-065923406887}">
      <dgm:prSet/>
      <dgm:spPr/>
      <dgm:t>
        <a:bodyPr/>
        <a:lstStyle/>
        <a:p>
          <a:endParaRPr lang="en-US"/>
        </a:p>
      </dgm:t>
    </dgm:pt>
    <dgm:pt modelId="{E309B3D7-33AD-4FB8-A798-5FE01FB9473C}">
      <dgm:prSet phldrT="[Text]" custT="1"/>
      <dgm:spPr/>
      <dgm:t>
        <a:bodyPr/>
        <a:lstStyle/>
        <a:p>
          <a:r>
            <a:rPr lang="en-US" sz="4000" b="1" dirty="0" smtClean="0">
              <a:effectLst/>
            </a:rPr>
            <a:t>Syndrome</a:t>
          </a:r>
          <a:endParaRPr lang="en-US" sz="3600" b="1" dirty="0">
            <a:effectLst/>
          </a:endParaRPr>
        </a:p>
      </dgm:t>
    </dgm:pt>
    <dgm:pt modelId="{3B22A346-55E5-468A-A292-52679508DA82}" type="parTrans" cxnId="{7DA9D9A2-158A-4645-8D0F-341A5580973C}">
      <dgm:prSet/>
      <dgm:spPr/>
      <dgm:t>
        <a:bodyPr/>
        <a:lstStyle/>
        <a:p>
          <a:endParaRPr lang="en-US"/>
        </a:p>
      </dgm:t>
    </dgm:pt>
    <dgm:pt modelId="{56B4334A-CC47-4CAB-BC9C-B989FB9D4A61}" type="sibTrans" cxnId="{7DA9D9A2-158A-4645-8D0F-341A5580973C}">
      <dgm:prSet/>
      <dgm:spPr/>
      <dgm:t>
        <a:bodyPr/>
        <a:lstStyle/>
        <a:p>
          <a:endParaRPr lang="en-US"/>
        </a:p>
      </dgm:t>
    </dgm:pt>
    <dgm:pt modelId="{150C5CF1-3A74-476F-8DAB-271B4B38B929}">
      <dgm:prSet phldrT="[Text]" custT="1"/>
      <dgm:spPr/>
      <dgm:t>
        <a:bodyPr/>
        <a:lstStyle/>
        <a:p>
          <a:r>
            <a:rPr lang="en-US" sz="2800" b="1" dirty="0" smtClean="0">
              <a:effectLst/>
            </a:rPr>
            <a:t>Symptom, Sign, Lab Finding, Imaging Finding</a:t>
          </a:r>
          <a:endParaRPr lang="en-US" sz="2800" b="1" dirty="0">
            <a:effectLst/>
          </a:endParaRPr>
        </a:p>
      </dgm:t>
    </dgm:pt>
    <dgm:pt modelId="{8A3DEF4F-F408-49B5-B4A4-0C0C77DEECC0}" type="parTrans" cxnId="{FA6E58F0-543F-48C5-949C-90497CDCB4D2}">
      <dgm:prSet/>
      <dgm:spPr/>
      <dgm:t>
        <a:bodyPr/>
        <a:lstStyle/>
        <a:p>
          <a:endParaRPr lang="en-US"/>
        </a:p>
      </dgm:t>
    </dgm:pt>
    <dgm:pt modelId="{5DFFAEA8-5203-4DBE-B0F8-D21355B4572E}" type="sibTrans" cxnId="{FA6E58F0-543F-48C5-949C-90497CDCB4D2}">
      <dgm:prSet/>
      <dgm:spPr/>
      <dgm:t>
        <a:bodyPr/>
        <a:lstStyle/>
        <a:p>
          <a:endParaRPr lang="en-US"/>
        </a:p>
      </dgm:t>
    </dgm:pt>
    <dgm:pt modelId="{2A2A11FE-69FD-4C87-B1C4-E8997538B830}" type="pres">
      <dgm:prSet presAssocID="{271990BB-3151-4781-89F8-DF49709447EC}" presName="Name0" presStyleCnt="0">
        <dgm:presLayoutVars>
          <dgm:dir/>
          <dgm:animLvl val="lvl"/>
          <dgm:resizeHandles val="exact"/>
        </dgm:presLayoutVars>
      </dgm:prSet>
      <dgm:spPr/>
    </dgm:pt>
    <dgm:pt modelId="{2E5CA0AE-9670-4285-A154-F7B61D744749}" type="pres">
      <dgm:prSet presAssocID="{2710B6C7-54BE-4582-87A3-12C8A3600F6B}" presName="Name8" presStyleCnt="0"/>
      <dgm:spPr/>
    </dgm:pt>
    <dgm:pt modelId="{53CC6278-A42D-4D1D-9A89-2A75E4A7FDE2}" type="pres">
      <dgm:prSet presAssocID="{2710B6C7-54BE-4582-87A3-12C8A3600F6B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A25B3-A945-4AC6-9D5B-81A1F90D7CDF}" type="pres">
      <dgm:prSet presAssocID="{2710B6C7-54BE-4582-87A3-12C8A3600F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09D713-7DA1-4005-BF7D-F14B86EF9B02}" type="pres">
      <dgm:prSet presAssocID="{E309B3D7-33AD-4FB8-A798-5FE01FB9473C}" presName="Name8" presStyleCnt="0"/>
      <dgm:spPr/>
    </dgm:pt>
    <dgm:pt modelId="{F2BAA28F-BAAB-4C59-8AC6-C2BBE3BD0FDB}" type="pres">
      <dgm:prSet presAssocID="{E309B3D7-33AD-4FB8-A798-5FE01FB9473C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7AD8F-40F9-47C5-AB17-271A3C29AF3C}" type="pres">
      <dgm:prSet presAssocID="{E309B3D7-33AD-4FB8-A798-5FE01FB947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27BA1-426A-4BB7-AC45-1095BAFF4E44}" type="pres">
      <dgm:prSet presAssocID="{150C5CF1-3A74-476F-8DAB-271B4B38B929}" presName="Name8" presStyleCnt="0"/>
      <dgm:spPr/>
    </dgm:pt>
    <dgm:pt modelId="{C3298DA0-CECD-4DE1-B885-9F52059214AA}" type="pres">
      <dgm:prSet presAssocID="{150C5CF1-3A74-476F-8DAB-271B4B38B92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8BB6E-9EE9-4C7E-B549-E3F524738B0F}" type="pres">
      <dgm:prSet presAssocID="{150C5CF1-3A74-476F-8DAB-271B4B38B92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7B2CA9-C49A-4F5B-8A98-46F4420A0CDA}" type="presOf" srcId="{E309B3D7-33AD-4FB8-A798-5FE01FB9473C}" destId="{6647AD8F-40F9-47C5-AB17-271A3C29AF3C}" srcOrd="1" destOrd="0" presId="urn:microsoft.com/office/officeart/2005/8/layout/pyramid1"/>
    <dgm:cxn modelId="{7DA9D9A2-158A-4645-8D0F-341A5580973C}" srcId="{271990BB-3151-4781-89F8-DF49709447EC}" destId="{E309B3D7-33AD-4FB8-A798-5FE01FB9473C}" srcOrd="1" destOrd="0" parTransId="{3B22A346-55E5-468A-A292-52679508DA82}" sibTransId="{56B4334A-CC47-4CAB-BC9C-B989FB9D4A61}"/>
    <dgm:cxn modelId="{50875ED0-3AE4-486C-95DD-FFFDD4D9DAB6}" type="presOf" srcId="{150C5CF1-3A74-476F-8DAB-271B4B38B929}" destId="{C3298DA0-CECD-4DE1-B885-9F52059214AA}" srcOrd="0" destOrd="0" presId="urn:microsoft.com/office/officeart/2005/8/layout/pyramid1"/>
    <dgm:cxn modelId="{FA6E58F0-543F-48C5-949C-90497CDCB4D2}" srcId="{271990BB-3151-4781-89F8-DF49709447EC}" destId="{150C5CF1-3A74-476F-8DAB-271B4B38B929}" srcOrd="2" destOrd="0" parTransId="{8A3DEF4F-F408-49B5-B4A4-0C0C77DEECC0}" sibTransId="{5DFFAEA8-5203-4DBE-B0F8-D21355B4572E}"/>
    <dgm:cxn modelId="{D6978130-3EB9-4C7D-8D9C-BCA93BB0940B}" type="presOf" srcId="{2710B6C7-54BE-4582-87A3-12C8A3600F6B}" destId="{53CC6278-A42D-4D1D-9A89-2A75E4A7FDE2}" srcOrd="0" destOrd="0" presId="urn:microsoft.com/office/officeart/2005/8/layout/pyramid1"/>
    <dgm:cxn modelId="{2EC44DE6-5E33-4B89-8060-B5C8D69D5E5F}" type="presOf" srcId="{E309B3D7-33AD-4FB8-A798-5FE01FB9473C}" destId="{F2BAA28F-BAAB-4C59-8AC6-C2BBE3BD0FDB}" srcOrd="0" destOrd="0" presId="urn:microsoft.com/office/officeart/2005/8/layout/pyramid1"/>
    <dgm:cxn modelId="{D8EBE03E-1CE5-4995-9651-7FB789D5D045}" type="presOf" srcId="{150C5CF1-3A74-476F-8DAB-271B4B38B929}" destId="{16A8BB6E-9EE9-4C7E-B549-E3F524738B0F}" srcOrd="1" destOrd="0" presId="urn:microsoft.com/office/officeart/2005/8/layout/pyramid1"/>
    <dgm:cxn modelId="{9F59B9A1-75D8-4955-B72A-73DDABCA9D71}" type="presOf" srcId="{2710B6C7-54BE-4582-87A3-12C8A3600F6B}" destId="{451A25B3-A945-4AC6-9D5B-81A1F90D7CDF}" srcOrd="1" destOrd="0" presId="urn:microsoft.com/office/officeart/2005/8/layout/pyramid1"/>
    <dgm:cxn modelId="{10783281-EBB6-443C-B24A-065923406887}" srcId="{271990BB-3151-4781-89F8-DF49709447EC}" destId="{2710B6C7-54BE-4582-87A3-12C8A3600F6B}" srcOrd="0" destOrd="0" parTransId="{C44B5164-5357-468F-97A3-A1CF3B6655C1}" sibTransId="{41934128-0778-489C-85A3-45F7839BA924}"/>
    <dgm:cxn modelId="{EE999376-C830-4961-BF9A-F52F29D8FD92}" type="presOf" srcId="{271990BB-3151-4781-89F8-DF49709447EC}" destId="{2A2A11FE-69FD-4C87-B1C4-E8997538B830}" srcOrd="0" destOrd="0" presId="urn:microsoft.com/office/officeart/2005/8/layout/pyramid1"/>
    <dgm:cxn modelId="{0B2DE454-5A69-4719-82A3-5E28CE594EE6}" type="presParOf" srcId="{2A2A11FE-69FD-4C87-B1C4-E8997538B830}" destId="{2E5CA0AE-9670-4285-A154-F7B61D744749}" srcOrd="0" destOrd="0" presId="urn:microsoft.com/office/officeart/2005/8/layout/pyramid1"/>
    <dgm:cxn modelId="{C3B7C864-DB70-4504-8E97-FE82AB8B26D6}" type="presParOf" srcId="{2E5CA0AE-9670-4285-A154-F7B61D744749}" destId="{53CC6278-A42D-4D1D-9A89-2A75E4A7FDE2}" srcOrd="0" destOrd="0" presId="urn:microsoft.com/office/officeart/2005/8/layout/pyramid1"/>
    <dgm:cxn modelId="{EC239B53-C79A-43A6-BA96-8443C0B30ECC}" type="presParOf" srcId="{2E5CA0AE-9670-4285-A154-F7B61D744749}" destId="{451A25B3-A945-4AC6-9D5B-81A1F90D7CDF}" srcOrd="1" destOrd="0" presId="urn:microsoft.com/office/officeart/2005/8/layout/pyramid1"/>
    <dgm:cxn modelId="{70EDCE57-F679-43F9-B2FC-BB41CADDD968}" type="presParOf" srcId="{2A2A11FE-69FD-4C87-B1C4-E8997538B830}" destId="{AA09D713-7DA1-4005-BF7D-F14B86EF9B02}" srcOrd="1" destOrd="0" presId="urn:microsoft.com/office/officeart/2005/8/layout/pyramid1"/>
    <dgm:cxn modelId="{8ECD15CC-02CE-465A-A2CE-3F7D389CC157}" type="presParOf" srcId="{AA09D713-7DA1-4005-BF7D-F14B86EF9B02}" destId="{F2BAA28F-BAAB-4C59-8AC6-C2BBE3BD0FDB}" srcOrd="0" destOrd="0" presId="urn:microsoft.com/office/officeart/2005/8/layout/pyramid1"/>
    <dgm:cxn modelId="{A13F3926-2FE8-419F-B1C8-817AC3BAF11B}" type="presParOf" srcId="{AA09D713-7DA1-4005-BF7D-F14B86EF9B02}" destId="{6647AD8F-40F9-47C5-AB17-271A3C29AF3C}" srcOrd="1" destOrd="0" presId="urn:microsoft.com/office/officeart/2005/8/layout/pyramid1"/>
    <dgm:cxn modelId="{20B70148-028D-47FA-8B60-86461F3A82CF}" type="presParOf" srcId="{2A2A11FE-69FD-4C87-B1C4-E8997538B830}" destId="{00D27BA1-426A-4BB7-AC45-1095BAFF4E44}" srcOrd="2" destOrd="0" presId="urn:microsoft.com/office/officeart/2005/8/layout/pyramid1"/>
    <dgm:cxn modelId="{F6040BD6-3FE6-487B-B2DF-68DB579D00A9}" type="presParOf" srcId="{00D27BA1-426A-4BB7-AC45-1095BAFF4E44}" destId="{C3298DA0-CECD-4DE1-B885-9F52059214AA}" srcOrd="0" destOrd="0" presId="urn:microsoft.com/office/officeart/2005/8/layout/pyramid1"/>
    <dgm:cxn modelId="{A293D877-BC8F-43D7-AECB-9E6FB0FF77C8}" type="presParOf" srcId="{00D27BA1-426A-4BB7-AC45-1095BAFF4E44}" destId="{16A8BB6E-9EE9-4C7E-B549-E3F524738B0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C6278-A42D-4D1D-9A89-2A75E4A7FDE2}">
      <dsp:nvSpPr>
        <dsp:cNvPr id="0" name=""/>
        <dsp:cNvSpPr/>
      </dsp:nvSpPr>
      <dsp:spPr>
        <a:xfrm>
          <a:off x="2463800" y="0"/>
          <a:ext cx="2463799" cy="1483254"/>
        </a:xfrm>
        <a:prstGeom prst="trapezoid">
          <a:avLst>
            <a:gd name="adj" fmla="val 83054"/>
          </a:avLst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strike="noStrike" kern="1200" dirty="0" smtClean="0">
              <a:effectLst/>
            </a:rPr>
            <a:t>Disease</a:t>
          </a:r>
          <a:endParaRPr lang="en-US" sz="3700" b="1" strike="noStrike" kern="1200" dirty="0">
            <a:effectLst/>
          </a:endParaRPr>
        </a:p>
      </dsp:txBody>
      <dsp:txXfrm>
        <a:off x="2463800" y="0"/>
        <a:ext cx="2463799" cy="1483254"/>
      </dsp:txXfrm>
    </dsp:sp>
    <dsp:sp modelId="{F2BAA28F-BAAB-4C59-8AC6-C2BBE3BD0FDB}">
      <dsp:nvSpPr>
        <dsp:cNvPr id="0" name=""/>
        <dsp:cNvSpPr/>
      </dsp:nvSpPr>
      <dsp:spPr>
        <a:xfrm>
          <a:off x="1231900" y="1483254"/>
          <a:ext cx="4927599" cy="1483254"/>
        </a:xfrm>
        <a:prstGeom prst="trapezoid">
          <a:avLst>
            <a:gd name="adj" fmla="val 83054"/>
          </a:avLst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effectLst/>
            </a:rPr>
            <a:t>Syndrome</a:t>
          </a:r>
          <a:endParaRPr lang="en-US" sz="3600" b="1" kern="1200" dirty="0">
            <a:effectLst/>
          </a:endParaRPr>
        </a:p>
      </dsp:txBody>
      <dsp:txXfrm>
        <a:off x="2094229" y="1483254"/>
        <a:ext cx="3202940" cy="1483254"/>
      </dsp:txXfrm>
    </dsp:sp>
    <dsp:sp modelId="{C3298DA0-CECD-4DE1-B885-9F52059214AA}">
      <dsp:nvSpPr>
        <dsp:cNvPr id="0" name=""/>
        <dsp:cNvSpPr/>
      </dsp:nvSpPr>
      <dsp:spPr>
        <a:xfrm>
          <a:off x="0" y="2966508"/>
          <a:ext cx="7391399" cy="1483254"/>
        </a:xfrm>
        <a:prstGeom prst="trapezoid">
          <a:avLst>
            <a:gd name="adj" fmla="val 83054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effectLst/>
            </a:rPr>
            <a:t>Symptom, Sign, Lab Finding, Imaging Finding</a:t>
          </a:r>
          <a:endParaRPr lang="en-US" sz="2800" b="1" kern="1200" dirty="0">
            <a:effectLst/>
          </a:endParaRPr>
        </a:p>
      </dsp:txBody>
      <dsp:txXfrm>
        <a:off x="1293494" y="2966508"/>
        <a:ext cx="4804410" cy="1483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C1168-9FDA-4FC7-BC0D-289C24227AC0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7E29A-C564-4643-A82F-B45DD1674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137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2CE22-4DA1-450D-BCA4-3CF96E5745C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9EBB0-4B41-4476-A83C-0453F919C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7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57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8409-D78C-44F1-9D51-0299F23564E8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2D6B8-F7D3-43AA-9F4E-48D6F3D270B6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AFD1-48E5-4A5B-833B-578F383A4254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36DE-787A-4146-B92F-64648CF1D2A4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E18E-8323-48DF-B91E-A3301F17622F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CD25-EB84-465A-843F-BB3226178523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C699-A413-47BB-BD15-357CF8655452}" type="datetime1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3A-6570-4AEC-905A-6F7D75F4F54B}" type="datetime1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3DB3-635D-4601-AC5C-1F36DD0A8DA9}" type="datetime1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63D8-685F-45EB-9E00-29D9284B34CD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40F4-D1EA-4457-A589-4081E94471DB}" type="datetime1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7F9AD64-85B4-467A-8236-0861BB76A6A7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809999"/>
          </a:xfrm>
        </p:spPr>
        <p:txBody>
          <a:bodyPr/>
          <a:lstStyle/>
          <a:p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</a:rPr>
              <a:t>Approach To The Critically Ill Patient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anose="04040905080B020205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066800"/>
          </a:xfrm>
        </p:spPr>
        <p:txBody>
          <a:bodyPr>
            <a:no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Ahmed Mohamed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Abdelazeem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anose="02020904090505020303" pitchFamily="18" charset="0"/>
            </a:endParaRP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Critical Care Medicine Department </a:t>
            </a:r>
          </a:p>
          <a:p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Benha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 University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</a:rPr>
              <a:t>2019</a:t>
            </a:r>
          </a:p>
          <a:p>
            <a:endParaRPr lang="en-US" sz="5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5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Monitoring 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pulse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oximeter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end-tidal CO2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monitor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Diagnostics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arterial blood gas, portable chest radiograph (+ pelvic and cervical spine views in multiply injured).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84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Administration Of Supplemental Oxygen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Nasal cannula: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delivers oxygen at concentrations of 25%–45% at a flow rate of 1–6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L/min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Simple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mask: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delivers oxygen at concentrations of 40%–60% at a flow rate of 6–10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L/min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Venturi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mask: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delivers oxygen at concentrations of 65%–75% at a flow rate of 12–15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L/min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rebreather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mask: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delivers oxygen at concentrations of 24%–60% at a flow rate of 2–15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L/min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Bag-mask: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delivers oxygen at concentrations of 90%–97% at a flow rate of 12–15 L/min, while the previous methods require spontaneous respirations the BVM is used for apneic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patients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Mechanical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positive-pressure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ventilation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Treatment Of The Cause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Needle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thoracostomy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Chest tube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thoracostomy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Thoracocentesis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Furosemide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0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953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7200" dirty="0" smtClean="0">
                <a:latin typeface="Bodoni MT Black" panose="02070A03080606020203" pitchFamily="18" charset="0"/>
              </a:rPr>
              <a:t>Circulation with Hemorrhage Control</a:t>
            </a:r>
            <a:endParaRPr lang="en-US" sz="72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0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Physical Examination</a:t>
            </a:r>
          </a:p>
          <a:p>
            <a:pPr marL="457200" indent="-457200">
              <a:buFont typeface="+mj-lt"/>
              <a:buAutoNum type="arabicPeriod"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Pulse</a:t>
            </a:r>
          </a:p>
          <a:p>
            <a:pPr marL="400050" lvl="1" indent="0" algn="ctr">
              <a:lnSpc>
                <a:spcPct val="110000"/>
              </a:lnSpc>
              <a:buNone/>
            </a:pPr>
            <a:r>
              <a:rPr lang="en-US" sz="1700" dirty="0" smtClean="0">
                <a:solidFill>
                  <a:srgbClr val="C00000"/>
                </a:solidFill>
              </a:rPr>
              <a:t>palpable carotid, femoral, radial, </a:t>
            </a:r>
            <a:r>
              <a:rPr lang="en-US" sz="1700" dirty="0" err="1" smtClean="0">
                <a:solidFill>
                  <a:srgbClr val="C00000"/>
                </a:solidFill>
              </a:rPr>
              <a:t>dorsalis</a:t>
            </a:r>
            <a:r>
              <a:rPr lang="en-US" sz="1700" dirty="0" smtClean="0">
                <a:solidFill>
                  <a:srgbClr val="C00000"/>
                </a:solidFill>
              </a:rPr>
              <a:t> </a:t>
            </a:r>
            <a:r>
              <a:rPr lang="en-US" sz="1700" dirty="0" err="1" smtClean="0">
                <a:solidFill>
                  <a:srgbClr val="C00000"/>
                </a:solidFill>
              </a:rPr>
              <a:t>pedis</a:t>
            </a:r>
            <a:r>
              <a:rPr lang="en-US" sz="1700" dirty="0" smtClean="0">
                <a:solidFill>
                  <a:srgbClr val="C00000"/>
                </a:solidFill>
              </a:rPr>
              <a:t> pulse = SBP &gt; 60, 70, 80, 90 mm hg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Neck veins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Level of consciousness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Skin temperature and color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Capillary refill time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Heart sounds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Blood pressure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Urine output</a:t>
            </a:r>
          </a:p>
        </p:txBody>
      </p:sp>
    </p:spTree>
    <p:extLst>
      <p:ext uri="{BB962C8B-B14F-4D97-AF65-F5344CB8AC3E}">
        <p14:creationId xmlns:p14="http://schemas.microsoft.com/office/powerpoint/2010/main" val="236880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0" lvl="0" indent="0"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Monitoring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Continuous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electrocardiographic monitoring and noninvasive blood pressure monitoring</a:t>
            </a:r>
          </a:p>
          <a:p>
            <a:pPr marL="0" lvl="0" indent="0">
              <a:buNone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Diagnostics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>
              <a:buNone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POCUS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Establishing Intravenous Access</a:t>
            </a:r>
          </a:p>
          <a:p>
            <a:pPr marL="457200" indent="-457200">
              <a:buFont typeface="+mj-lt"/>
              <a:buAutoNum type="arabicPeriod"/>
            </a:pPr>
            <a:endParaRPr lang="en-US" sz="2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Take Initial Blood Samples For Blood Grouping, Full Blood Count, Coagulation Studies, Electrolytes, Kidney Functions, Liver Functions</a:t>
            </a:r>
          </a:p>
          <a:p>
            <a:pPr marL="457200" indent="-457200">
              <a:buFont typeface="+mj-lt"/>
              <a:buAutoNum type="arabicPeriod"/>
            </a:pPr>
            <a:endParaRPr lang="en-US" sz="2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Fluid Resuscitation, Blood Products, Vasopressors, Inotropes</a:t>
            </a:r>
          </a:p>
          <a:p>
            <a:pPr marL="457200" indent="-457200">
              <a:buFont typeface="+mj-lt"/>
              <a:buAutoNum type="arabicPeriod"/>
            </a:pPr>
            <a:endParaRPr lang="en-US" sz="2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Treatment Of The Cause</a:t>
            </a:r>
          </a:p>
          <a:p>
            <a:pPr marL="457200" indent="-457200">
              <a:buFont typeface="+mj-lt"/>
              <a:buAutoNum type="arabicPeriod"/>
            </a:pPr>
            <a:endParaRPr lang="en-US" sz="1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needle decompression followed by tube </a:t>
            </a: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thoracostomy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tension pneumothorax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needle </a:t>
            </a: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pericardiocentesis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cardiac </a:t>
            </a: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tamponade</a:t>
            </a: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>
              <a:buNone/>
            </a:pP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thrombolytics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pulmonary embolism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Cardioversion</a:t>
            </a: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pacing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733800"/>
          </a:xfrm>
        </p:spPr>
        <p:txBody>
          <a:bodyPr/>
          <a:lstStyle/>
          <a:p>
            <a:r>
              <a:rPr lang="en-US" sz="7200" dirty="0">
                <a:latin typeface="Bodoni MT Black" panose="02070A03080606020203" pitchFamily="18" charset="0"/>
              </a:rPr>
              <a:t>Disability</a:t>
            </a:r>
            <a:endParaRPr lang="en-US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4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Level Of Consciousness: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AVPU/GCS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Pupillary Examination: </a:t>
            </a:r>
          </a:p>
          <a:p>
            <a:pPr marL="457200" indent="-457200">
              <a:buFont typeface="+mj-lt"/>
              <a:buAutoNum type="arabicPeriod"/>
            </a:pPr>
            <a:endParaRPr lang="en-US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Size, equality, reactivity to light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57300" lvl="2" indent="-457200"/>
            <a:r>
              <a:rPr lang="en-US" dirty="0" smtClean="0">
                <a:solidFill>
                  <a:srgbClr val="C00000"/>
                </a:solidFill>
              </a:rPr>
              <a:t>In structural causes of coma the light reflex is usually absent, in metabolic causes it is usually present</a:t>
            </a:r>
          </a:p>
          <a:p>
            <a:pPr marL="1257300" lvl="2" indent="-457200"/>
            <a:r>
              <a:rPr lang="en-US" dirty="0" smtClean="0">
                <a:solidFill>
                  <a:srgbClr val="C00000"/>
                </a:solidFill>
              </a:rPr>
              <a:t>A difference in pupil diameters &gt;1 mm suggests A structural cause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Movement Of Extremities And Lateralization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Check The Blood Glucose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90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Anticonvulsants For Seizures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Dextrose For Hypoglycemia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Antidote For Drug Overdose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8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sz="6000" dirty="0">
                <a:latin typeface="Bodoni MT Black" panose="02070A03080606020203" pitchFamily="18" charset="0"/>
              </a:rPr>
              <a:t>PRIMARY SURVEY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Airway and cervical spine control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Breathing and ventilation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Circulation with hemorrhage control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Disability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Exposure/Environmental control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105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7200" dirty="0" smtClean="0">
                <a:latin typeface="Bodoni MT Black" panose="02070A03080606020203" pitchFamily="18" charset="0"/>
              </a:rPr>
              <a:t>Exposure/</a:t>
            </a:r>
            <a:br>
              <a:rPr lang="en-US" sz="7200" dirty="0" smtClean="0">
                <a:latin typeface="Bodoni MT Black" panose="02070A03080606020203" pitchFamily="18" charset="0"/>
              </a:rPr>
            </a:br>
            <a:r>
              <a:rPr lang="en-US" sz="7200" dirty="0" smtClean="0">
                <a:latin typeface="Bodoni MT Black" panose="02070A03080606020203" pitchFamily="18" charset="0"/>
              </a:rPr>
              <a:t>Environmental Control</a:t>
            </a:r>
            <a:endParaRPr lang="en-US" sz="72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2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Fully Undress The Patient To Examine The Patient’s Skin Surface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0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Remove All Wet Or Contaminated Clothing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Keep The Patient Warm By</a:t>
            </a:r>
          </a:p>
          <a:p>
            <a:pPr marL="0" indent="0">
              <a:buNone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Applying warm blankets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Ventilating with warm humidified air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Administering warmed IV fluids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0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371600"/>
          </a:xfrm>
        </p:spPr>
        <p:txBody>
          <a:bodyPr/>
          <a:lstStyle/>
          <a:p>
            <a:r>
              <a:rPr lang="en-US" dirty="0">
                <a:latin typeface="Bodoni MT Black" panose="02070A03080606020203" pitchFamily="18" charset="0"/>
              </a:rPr>
              <a:t>SECONDARY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Subjective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and plans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036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0"/>
          </a:xfrm>
        </p:spPr>
        <p:txBody>
          <a:bodyPr/>
          <a:lstStyle/>
          <a:p>
            <a:r>
              <a:rPr lang="en-US" sz="7200" b="1" dirty="0" smtClean="0">
                <a:latin typeface="Bodoni MT Black" panose="02070A03080606020203" pitchFamily="18" charset="0"/>
              </a:rPr>
              <a:t>Subjective</a:t>
            </a:r>
            <a:endParaRPr lang="en-US" b="1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9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Chief Complaints</a:t>
            </a:r>
          </a:p>
          <a:p>
            <a:pPr lvl="0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Demographics</a:t>
            </a:r>
          </a:p>
          <a:p>
            <a:pPr marL="1085850" lvl="2"/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</a:p>
          <a:p>
            <a:pPr marL="1085850" lvl="2"/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Age</a:t>
            </a:r>
          </a:p>
          <a:p>
            <a:pPr marL="1085850" lvl="2"/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</a:p>
          <a:p>
            <a:pPr marL="1085850" lvl="2"/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Admission date</a:t>
            </a:r>
          </a:p>
          <a:p>
            <a:pPr marL="1085850" lvl="2"/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referral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Relevant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comorbidities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Complaining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2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History Of Present Illness</a:t>
            </a:r>
          </a:p>
          <a:p>
            <a:pPr marL="0" lv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Presenting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scenario (A brief summary of significant data only “subjective, objective, assessment, plan” in a chronological order, first during Pre hospital course then during ED/floor hospital course and finally during ICU course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Relevant Systems Review, Past History, Personal and Social History, Family History, Allergies, Medications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Systems Review</a:t>
            </a:r>
          </a:p>
          <a:p>
            <a:pPr lvl="0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Neurological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Cardiovascular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Respiratory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Gastrointestinal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Genitourinary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Infectious Diseases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Hematological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Endocrinal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Musculoskeletal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4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Past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History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Surgical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Ob/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Gyn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5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And Social History</a:t>
            </a:r>
          </a:p>
          <a:p>
            <a:pPr marL="0" lvl="0" indent="0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Occupation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Marital status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Living conditions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Habits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“Tobacco, Alcohol, Illicit drugs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6"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6"/>
            </a:pP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Family History</a:t>
            </a:r>
          </a:p>
          <a:p>
            <a:pPr lvl="0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Allergies</a:t>
            </a:r>
          </a:p>
          <a:p>
            <a:pPr lvl="0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8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Medications</a:t>
            </a:r>
          </a:p>
          <a:p>
            <a:pPr marL="457200" lvl="0" indent="-457200">
              <a:buFont typeface="+mj-lt"/>
              <a:buAutoNum type="arabicPeriod" startAt="8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Side effects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105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Airway and Cervical Spine Control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0"/>
          </a:xfrm>
        </p:spPr>
        <p:txBody>
          <a:bodyPr/>
          <a:lstStyle/>
          <a:p>
            <a:r>
              <a:rPr lang="en-US" sz="7200" dirty="0" smtClean="0">
                <a:latin typeface="Bodoni MT Black" panose="02070A03080606020203" pitchFamily="18" charset="0"/>
              </a:rPr>
              <a:t>Objective</a:t>
            </a:r>
            <a:endParaRPr lang="en-US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7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Physical Exam</a:t>
            </a:r>
          </a:p>
          <a:p>
            <a:pPr lvl="0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General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Vitals (Height, Weight, Temperature, Heart Rate, Blood Pressure, Central Venous Pressure, Respiratory Rate, Oxygen Saturation, 24 </a:t>
            </a:r>
            <a:r>
              <a:rPr lang="en-US" sz="1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hr</a:t>
            </a: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Urine Output, Net Fluid Balance</a:t>
            </a: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HEENT “Head, Eyes, Ears, Nose and sinuses, Throat</a:t>
            </a: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Cardiovascular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Respiratory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Abdominal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Neurological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Extremeties</a:t>
            </a:r>
            <a:endParaRPr lang="en-US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Skin</a:t>
            </a: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42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Laboratory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ABG, CBC, Coagulation studies, electrolytes “Na, K,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Mg,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”, Kidney functions, Liver functions, Thyroid function, Adrenal function,  CRP, PCT, Cultures, Antibiotic levels, Troponins,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-Mb,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others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Imaging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</a:t>
            </a:r>
          </a:p>
          <a:p>
            <a:pPr marL="457200" lvl="0" indent="-457200">
              <a:buFont typeface="+mj-lt"/>
              <a:buAutoNum type="arabicPeriod" startAt="3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 Ray, CT, MRI, US, ECG, ECHO,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others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495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7200" dirty="0" smtClean="0">
                <a:latin typeface="Bodoni MT Black" panose="02070A03080606020203" pitchFamily="18" charset="0"/>
              </a:rPr>
              <a:t>Assessment and Plans</a:t>
            </a:r>
            <a:endParaRPr lang="en-US" sz="72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731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Summary Statement with Synthesized Problem List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Demographics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(Name, Age, Gender, Admission date, Source of referral), Relevant comorbidities, Presented complaining of, Found to have “main problems in descending order of importance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System – Based/Problem - Based Assessment and Plans (Diagnostic, Therapeutic)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484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dirty="0" smtClean="0"/>
              <a:t>Problem list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895534"/>
              </p:ext>
            </p:extLst>
          </p:nvPr>
        </p:nvGraphicFramePr>
        <p:xfrm>
          <a:off x="838200" y="1676400"/>
          <a:ext cx="7391400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84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Daily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15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Summary Statement with Synthesized Problem List </a:t>
            </a:r>
            <a:endParaRPr lang="en-US" sz="1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15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Major events during the last 24 h</a:t>
            </a:r>
            <a:endParaRPr lang="en-US" sz="1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15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System - Based Assessment and Plans (Diagnostic, Therapeutic</a:t>
            </a:r>
            <a:r>
              <a:rPr lang="en-US" sz="15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):</a:t>
            </a:r>
          </a:p>
          <a:p>
            <a:pPr marL="0" lvl="0" indent="0">
              <a:lnSpc>
                <a:spcPct val="120000"/>
              </a:lnSpc>
              <a:buNone/>
            </a:pPr>
            <a:endParaRPr lang="en-US" sz="3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Neurological (SOAP)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Cardiovascular (SOAP)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Respiratory (SOAP)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Renal (24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hr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Urine Output, Dialysis, Urea,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Creatinine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), Fluids (Net Fluid Balance, Cumulative Fluid Balance), Electrolytes (Na, K,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Mg,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Ph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Gastrointestinal (SOAP), Nutrition (Albumin, Tolerance)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Genitourinary (SOAP)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Infectious diseases (Temperature, TLC, CRP, PCT, Cultures, Antibiotic levels)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Hematological (CBC, PT, PTT, Fibrinogen, FDPs, D-dimer, Peripheral blood smear, Blood products transfusion)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Endocrinal (Glycemic control, Thyroid function, Adrenal function)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FAST HUGS SLR: Feeding, Analgesia, Sedation, Thromboembolic prophylaxis, Head of bed elevation, Ulcer prevention, Glycemic control, Skin breakdown ”Wounds, Bedsores”, Stool, Lines/catheters/drains, Readiness to wean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Physical Therapy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Discharge Planning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75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endParaRPr lang="en-US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Primary Survey </a:t>
            </a:r>
          </a:p>
          <a:p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Airway and cervical spine control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Breathing and ventilation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Circulation with hemorrhage control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Disability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Exposure/Environmental control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Secondary Survey</a:t>
            </a:r>
          </a:p>
          <a:p>
            <a:endParaRPr lang="en-US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Subjective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Objective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Assessment and plans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04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962400"/>
          </a:xfrm>
        </p:spPr>
        <p:txBody>
          <a:bodyPr/>
          <a:lstStyle/>
          <a:p>
            <a:r>
              <a:rPr lang="en-US" sz="1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</a:rPr>
              <a:t>THANKS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38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Airway Patency</a:t>
            </a:r>
          </a:p>
          <a:p>
            <a:pPr marL="0" indent="0">
              <a:buNone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Have the patient speak</a:t>
            </a:r>
          </a:p>
          <a:p>
            <a:pPr marL="400050" lvl="1" indent="0" algn="just">
              <a:buNone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the patient talks to you normally, the airway is clear. If there is no response to speech, perform a more detailed assessment of the airway</a:t>
            </a:r>
          </a:p>
          <a:p>
            <a:pPr marL="400050" lvl="1" indent="0" algn="just">
              <a:buNone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Look, listen and feel</a:t>
            </a:r>
          </a:p>
          <a:p>
            <a:pPr marL="400050" lvl="1" indent="0" algn="just">
              <a:buNone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Look for secretions, blood, vomit, foreign bodies, facial, mandibular, or 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tracheolaryngeal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fractures</a:t>
            </a:r>
          </a:p>
          <a:p>
            <a:pPr marL="400050" lvl="1" indent="0" algn="just">
              <a:buNone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Listen for upper airway noises</a:t>
            </a: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Gurgling ” caused by fluids (secretions, blood or vomit) in the oropharynx”</a:t>
            </a: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Snoring “partial airway obstruction at the pharyngeal level”</a:t>
            </a: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Stridor ”high-pitched inspiratory sound, may be associated with partial airway obstruction at the level of the larynx (inspiratory stridor) or the trachea (expiratory stridor)”</a:t>
            </a: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Hoarseness “caused by partial laryngeal obstruction associated with </a:t>
            </a:r>
            <a:r>
              <a:rPr 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oedema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Absent breath sounds indicates either complete airway obstruction or absence of breathing</a:t>
            </a:r>
          </a:p>
          <a:p>
            <a:pPr marL="400050" lvl="1" indent="0" algn="just">
              <a:buNone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 algn="just">
              <a:buNone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Feel air flow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1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Airway Protection</a:t>
            </a:r>
          </a:p>
          <a:p>
            <a:pPr marL="0" indent="0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Testing the gag reflex or the ability to swallow</a:t>
            </a:r>
          </a:p>
          <a:p>
            <a:pPr marL="400050" lvl="1" indent="0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Assume Injury To The Cervical Spine In Any Patient With The Following Findings: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Multi-system or major trauma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Altered level of consciousness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Blunt injury above the clavicles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Concerning mechanism of injury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Neck pain, ecchymosis or deformity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Neurologic deficits</a:t>
            </a:r>
          </a:p>
          <a:p>
            <a:pPr marL="0" indent="0">
              <a:buNone/>
            </a:pP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700" dirty="0" smtClean="0">
                <a:solidFill>
                  <a:srgbClr val="C00000"/>
                </a:solidFill>
              </a:rPr>
              <a:t>“A </a:t>
            </a:r>
            <a:r>
              <a:rPr lang="en-US" sz="1700" dirty="0">
                <a:solidFill>
                  <a:srgbClr val="C00000"/>
                </a:solidFill>
              </a:rPr>
              <a:t>normal neurologic exam does not exclude cervical spine </a:t>
            </a:r>
            <a:r>
              <a:rPr lang="en-US" sz="1700" dirty="0" smtClean="0">
                <a:solidFill>
                  <a:srgbClr val="C00000"/>
                </a:solidFill>
              </a:rPr>
              <a:t>injury”</a:t>
            </a:r>
            <a:endParaRPr lang="en-US" sz="1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26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Guidelines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Protection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cervical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spine</a:t>
            </a:r>
          </a:p>
          <a:p>
            <a:pPr marL="457200" lvl="1" indent="0">
              <a:buNone/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trauma victims should be placed in a protective cervical spine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collar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Prevention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aspiration</a:t>
            </a:r>
          </a:p>
          <a:p>
            <a:pPr marL="457200" lvl="1" indent="0">
              <a:buNone/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Suctioning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lower pharynx and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oropharynx</a:t>
            </a:r>
          </a:p>
          <a:p>
            <a:pPr marL="457200" lvl="1" indent="0">
              <a:buNone/>
            </a:pP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vomiting patient should be rolled to the left lateral decubitus position and the entire spine properly protected so that the airway can be cleared.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Simple Maneuvers</a:t>
            </a:r>
          </a:p>
          <a:p>
            <a:pPr marL="0" indent="0">
              <a:buNone/>
            </a:pPr>
            <a:endParaRPr lang="en-US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Head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tilt/chin lift: contraindicated if neck injury is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suspected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Jaw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thrust: the preferred method for patients with possible cervical spine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injury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Airway Adjuncts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Oropharyngeal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airway (unconscious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patient)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Nasopharyngeal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airway (semiconscious patient)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0050" lvl="1" indent="0" algn="ctr">
              <a:buNone/>
            </a:pPr>
            <a:r>
              <a:rPr lang="en-US" sz="1400" dirty="0" smtClean="0">
                <a:solidFill>
                  <a:srgbClr val="C00000"/>
                </a:solidFill>
              </a:rPr>
              <a:t>“</a:t>
            </a:r>
            <a:r>
              <a:rPr lang="en-US" sz="1400" dirty="0">
                <a:solidFill>
                  <a:srgbClr val="C00000"/>
                </a:solidFill>
              </a:rPr>
              <a:t>Do not use a nasopharyngeal airway if you suspect a skull base </a:t>
            </a:r>
            <a:r>
              <a:rPr lang="en-US" sz="1400" dirty="0" smtClean="0">
                <a:solidFill>
                  <a:srgbClr val="C00000"/>
                </a:solidFill>
              </a:rPr>
              <a:t>fracture”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Laryngeal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mask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airway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Tracheal Intubation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3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495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7200" dirty="0" smtClean="0">
                <a:latin typeface="Bodoni MT Black" panose="02070A03080606020203" pitchFamily="18" charset="0"/>
              </a:rPr>
              <a:t>Breathing and Ventilation</a:t>
            </a:r>
            <a:endParaRPr lang="en-US" sz="72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Physical Examination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Inspection: Observe the chest wall for symmetric rise as well as for paradoxical movement suggestive of flail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chest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Palpation: position of the trachea in the suprasternal notch, Subcutaneous Emphysema, for crepitus and rib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tenderness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Auscultation: provides clues to possible causes of respiratory arrest or distress, including pneumothorax, congestive heart failure (CHF), pulmonary edema, or pleural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effusions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5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220</TotalTime>
  <Words>1336</Words>
  <Application>Microsoft Office PowerPoint</Application>
  <PresentationFormat>On-screen Show (4:3)</PresentationFormat>
  <Paragraphs>354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Executive</vt:lpstr>
      <vt:lpstr>Approach To The Critically Ill Patient</vt:lpstr>
      <vt:lpstr>PRIMARY SURVEY </vt:lpstr>
      <vt:lpstr>Airway and Cervical Spine Control</vt:lpstr>
      <vt:lpstr>Assessment</vt:lpstr>
      <vt:lpstr>PowerPoint Presentation</vt:lpstr>
      <vt:lpstr>Interventions</vt:lpstr>
      <vt:lpstr>PowerPoint Presentation</vt:lpstr>
      <vt:lpstr>Breathing and Ventilation</vt:lpstr>
      <vt:lpstr>Assessment</vt:lpstr>
      <vt:lpstr>PowerPoint Presentation</vt:lpstr>
      <vt:lpstr>Interventions</vt:lpstr>
      <vt:lpstr>PowerPoint Presentation</vt:lpstr>
      <vt:lpstr>Circulation with Hemorrhage Control</vt:lpstr>
      <vt:lpstr>Assessment</vt:lpstr>
      <vt:lpstr>PowerPoint Presentation</vt:lpstr>
      <vt:lpstr>Interventions</vt:lpstr>
      <vt:lpstr>Disability</vt:lpstr>
      <vt:lpstr>Assessment</vt:lpstr>
      <vt:lpstr>Interventions</vt:lpstr>
      <vt:lpstr>Exposure/ Environmental Control</vt:lpstr>
      <vt:lpstr>Assessment</vt:lpstr>
      <vt:lpstr>Interventions</vt:lpstr>
      <vt:lpstr>SECONDARY SURVEY</vt:lpstr>
      <vt:lpstr>Subjective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Objective</vt:lpstr>
      <vt:lpstr>PowerPoint Presentation</vt:lpstr>
      <vt:lpstr>PowerPoint Presentation</vt:lpstr>
      <vt:lpstr>Assessment and Plans</vt:lpstr>
      <vt:lpstr>PowerPoint Presentation</vt:lpstr>
      <vt:lpstr>Problem list</vt:lpstr>
      <vt:lpstr>Daily Presentation</vt:lpstr>
      <vt:lpstr>Summary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RAMY</dc:creator>
  <cp:lastModifiedBy>RAMY</cp:lastModifiedBy>
  <cp:revision>81</cp:revision>
  <dcterms:created xsi:type="dcterms:W3CDTF">2019-10-13T12:34:14Z</dcterms:created>
  <dcterms:modified xsi:type="dcterms:W3CDTF">2019-10-16T06:57:00Z</dcterms:modified>
</cp:coreProperties>
</file>