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60" r:id="rId6"/>
    <p:sldId id="264" r:id="rId7"/>
    <p:sldId id="263" r:id="rId8"/>
    <p:sldId id="262" r:id="rId9"/>
    <p:sldId id="261" r:id="rId10"/>
    <p:sldId id="266" r:id="rId11"/>
    <p:sldId id="265" r:id="rId12"/>
    <p:sldId id="268" r:id="rId13"/>
    <p:sldId id="267" r:id="rId14"/>
    <p:sldId id="271" r:id="rId15"/>
    <p:sldId id="270" r:id="rId16"/>
    <p:sldId id="25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392" y="-8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ll/>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Urology\Bipolar\WhatsApp Image 2019-11-03 at 5.07.09 PM.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65" y="0"/>
            <a:ext cx="9116435" cy="6827108"/>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p:cNvSpPr>
            <a:spLocks noGrp="1"/>
          </p:cNvSpPr>
          <p:nvPr>
            <p:ph type="subTitle" idx="1"/>
          </p:nvPr>
        </p:nvSpPr>
        <p:spPr>
          <a:xfrm>
            <a:off x="1385382" y="1295400"/>
            <a:ext cx="6400800" cy="4953000"/>
          </a:xfrm>
        </p:spPr>
        <p:txBody>
          <a:bodyPr/>
          <a:lstStyle/>
          <a:p>
            <a:r>
              <a:rPr lang="en-US" b="1" dirty="0">
                <a:solidFill>
                  <a:srgbClr val="0070C0"/>
                </a:solidFill>
              </a:rPr>
              <a:t>Bipolar Transurethral Resection In Saline (</a:t>
            </a:r>
            <a:r>
              <a:rPr lang="en-US" b="1" dirty="0" err="1">
                <a:solidFill>
                  <a:srgbClr val="0070C0"/>
                </a:solidFill>
              </a:rPr>
              <a:t>TURis</a:t>
            </a:r>
            <a:r>
              <a:rPr lang="en-US" b="1" dirty="0">
                <a:solidFill>
                  <a:srgbClr val="0070C0"/>
                </a:solidFill>
              </a:rPr>
              <a:t>) And Vaporization</a:t>
            </a:r>
          </a:p>
          <a:p>
            <a:r>
              <a:rPr lang="en-US" b="1" dirty="0">
                <a:solidFill>
                  <a:srgbClr val="FF0000"/>
                </a:solidFill>
              </a:rPr>
              <a:t>By</a:t>
            </a:r>
          </a:p>
          <a:p>
            <a:r>
              <a:rPr lang="en-US" b="1" dirty="0">
                <a:solidFill>
                  <a:srgbClr val="0070C0"/>
                </a:solidFill>
              </a:rPr>
              <a:t>Hussein </a:t>
            </a:r>
            <a:r>
              <a:rPr lang="en-US" b="1" dirty="0" err="1">
                <a:solidFill>
                  <a:srgbClr val="0070C0"/>
                </a:solidFill>
              </a:rPr>
              <a:t>Shaher</a:t>
            </a:r>
            <a:endParaRPr lang="en-US" b="1" dirty="0">
              <a:solidFill>
                <a:srgbClr val="0070C0"/>
              </a:solidFill>
            </a:endParaRPr>
          </a:p>
          <a:p>
            <a:r>
              <a:rPr lang="en-US" sz="2400" dirty="0" err="1">
                <a:solidFill>
                  <a:srgbClr val="0070C0"/>
                </a:solidFill>
              </a:rPr>
              <a:t>MBBCH,Msc,MD</a:t>
            </a:r>
            <a:endParaRPr lang="en-US" sz="2400" dirty="0">
              <a:solidFill>
                <a:srgbClr val="0070C0"/>
              </a:solidFill>
            </a:endParaRPr>
          </a:p>
          <a:p>
            <a:r>
              <a:rPr lang="en-US" b="1" dirty="0">
                <a:solidFill>
                  <a:srgbClr val="FF0000"/>
                </a:solidFill>
              </a:rPr>
              <a:t>Lecturer of urology </a:t>
            </a:r>
          </a:p>
          <a:p>
            <a:r>
              <a:rPr lang="en-US" b="1" dirty="0" err="1">
                <a:solidFill>
                  <a:srgbClr val="0070C0"/>
                </a:solidFill>
              </a:rPr>
              <a:t>Benha</a:t>
            </a:r>
            <a:r>
              <a:rPr lang="en-US" b="1" dirty="0">
                <a:solidFill>
                  <a:srgbClr val="0070C0"/>
                </a:solidFill>
              </a:rPr>
              <a:t> university</a:t>
            </a:r>
            <a:r>
              <a:rPr lang="en-US" dirty="0">
                <a:solidFill>
                  <a:srgbClr val="0070C0"/>
                </a:solidFill>
              </a:rPr>
              <a:t> </a:t>
            </a:r>
            <a:endParaRPr lang="ar-SA" dirty="0">
              <a:solidFill>
                <a:srgbClr val="0070C0"/>
              </a:solidFill>
            </a:endParaRPr>
          </a:p>
          <a:p>
            <a:endParaRPr lang="ar-SA" dirty="0"/>
          </a:p>
        </p:txBody>
      </p:sp>
    </p:spTree>
    <p:extLst>
      <p:ext uri="{BB962C8B-B14F-4D97-AF65-F5344CB8AC3E}">
        <p14:creationId xmlns:p14="http://schemas.microsoft.com/office/powerpoint/2010/main" val="2389884507"/>
      </p:ext>
    </p:extLst>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Urology\Bipolar\WhatsApp Image 2019-11-03 at 5.07.09 PM.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818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E:\Urology\bipolar\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600200"/>
            <a:ext cx="3230563" cy="250666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E:\Urology\bipolar\Capture s 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9600" y="1592263"/>
            <a:ext cx="3429000" cy="25146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81000" y="4419600"/>
            <a:ext cx="7086600" cy="523220"/>
          </a:xfrm>
          <a:prstGeom prst="rect">
            <a:avLst/>
          </a:prstGeom>
        </p:spPr>
        <p:txBody>
          <a:bodyPr wrap="square">
            <a:spAutoFit/>
          </a:bodyPr>
          <a:lstStyle/>
          <a:p>
            <a:r>
              <a:rPr lang="en-US" sz="2800" dirty="0">
                <a:solidFill>
                  <a:schemeClr val="tx2">
                    <a:lumMod val="50000"/>
                  </a:schemeClr>
                </a:solidFill>
              </a:rPr>
              <a:t>Olympus resection loop     </a:t>
            </a:r>
            <a:r>
              <a:rPr lang="en-US" sz="2800" dirty="0" smtClean="0">
                <a:solidFill>
                  <a:schemeClr val="tx2">
                    <a:lumMod val="50000"/>
                  </a:schemeClr>
                </a:solidFill>
              </a:rPr>
              <a:t>  </a:t>
            </a:r>
            <a:r>
              <a:rPr lang="en-US" sz="2800" dirty="0" err="1">
                <a:solidFill>
                  <a:schemeClr val="tx2">
                    <a:lumMod val="50000"/>
                  </a:schemeClr>
                </a:solidFill>
              </a:rPr>
              <a:t>Storz</a:t>
            </a:r>
            <a:r>
              <a:rPr lang="en-US" sz="2800" dirty="0">
                <a:solidFill>
                  <a:schemeClr val="tx2">
                    <a:lumMod val="50000"/>
                  </a:schemeClr>
                </a:solidFill>
              </a:rPr>
              <a:t> resection loop</a:t>
            </a:r>
            <a:endParaRPr lang="ar-SA" sz="2800" dirty="0">
              <a:solidFill>
                <a:schemeClr val="tx2">
                  <a:lumMod val="50000"/>
                </a:schemeClr>
              </a:solidFill>
            </a:endParaRPr>
          </a:p>
        </p:txBody>
      </p:sp>
    </p:spTree>
    <p:extLst>
      <p:ext uri="{BB962C8B-B14F-4D97-AF65-F5344CB8AC3E}">
        <p14:creationId xmlns:p14="http://schemas.microsoft.com/office/powerpoint/2010/main" val="1096991110"/>
      </p:ext>
    </p:extLst>
  </p:cSld>
  <p:clrMapOvr>
    <a:masterClrMapping/>
  </p:clrMapOvr>
  <p:transition spd="slow">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Urology\Bipolar\WhatsApp Image 2019-11-03 at 5.07.09 PM.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818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748199" y="1219200"/>
            <a:ext cx="3647602" cy="58477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smtClean="0">
                <a:ln>
                  <a:noFill/>
                </a:ln>
                <a:solidFill>
                  <a:srgbClr val="4F81BD"/>
                </a:solidFill>
                <a:effectLst/>
                <a:uLnTx/>
                <a:uFillTx/>
                <a:ea typeface="+mj-ea"/>
                <a:cs typeface="+mj-cs"/>
              </a:rPr>
              <a:t>Plasma Vaporization</a:t>
            </a:r>
            <a:endParaRPr kumimoji="0" lang="ar-SA" sz="1800" b="0" i="0" u="none" strike="noStrike" kern="0" cap="none" spc="0" normalizeH="0" baseline="0" noProof="0" dirty="0" smtClean="0">
              <a:ln>
                <a:noFill/>
              </a:ln>
              <a:solidFill>
                <a:sysClr val="windowText" lastClr="000000"/>
              </a:solidFill>
              <a:effectLst/>
              <a:uLnTx/>
              <a:uFillTx/>
            </a:endParaRPr>
          </a:p>
        </p:txBody>
      </p:sp>
      <p:sp>
        <p:nvSpPr>
          <p:cNvPr id="3" name="Rectangle 2"/>
          <p:cNvSpPr/>
          <p:nvPr/>
        </p:nvSpPr>
        <p:spPr>
          <a:xfrm>
            <a:off x="0" y="1981200"/>
            <a:ext cx="7543800" cy="3108543"/>
          </a:xfrm>
          <a:prstGeom prst="rect">
            <a:avLst/>
          </a:prstGeom>
        </p:spPr>
        <p:txBody>
          <a:bodyPr wrap="square">
            <a:spAutoFit/>
          </a:bodyPr>
          <a:lstStyle/>
          <a:p>
            <a:r>
              <a:rPr lang="en-US" sz="2800" dirty="0">
                <a:solidFill>
                  <a:schemeClr val="tx2"/>
                </a:solidFill>
              </a:rPr>
              <a:t>-</a:t>
            </a:r>
            <a:r>
              <a:rPr lang="en-US" sz="2800" dirty="0">
                <a:solidFill>
                  <a:schemeClr val="tx2">
                    <a:lumMod val="50000"/>
                  </a:schemeClr>
                </a:solidFill>
              </a:rPr>
              <a:t>Plasma vaporization requires a bipolar high frequency generator for sufficient plasma activation</a:t>
            </a:r>
            <a:r>
              <a:rPr lang="en-US" sz="2800" dirty="0" smtClean="0">
                <a:solidFill>
                  <a:schemeClr val="tx2">
                    <a:lumMod val="50000"/>
                  </a:schemeClr>
                </a:solidFill>
              </a:rPr>
              <a:t>.</a:t>
            </a:r>
          </a:p>
          <a:p>
            <a:endParaRPr lang="en-US" sz="2800" dirty="0">
              <a:solidFill>
                <a:schemeClr val="tx2">
                  <a:lumMod val="50000"/>
                </a:schemeClr>
              </a:solidFill>
            </a:endParaRPr>
          </a:p>
          <a:p>
            <a:r>
              <a:rPr lang="en-US" sz="2800" dirty="0">
                <a:solidFill>
                  <a:schemeClr val="tx2">
                    <a:lumMod val="50000"/>
                  </a:schemeClr>
                </a:solidFill>
              </a:rPr>
              <a:t>-Plasma vaporization of the prostate is performed under direct </a:t>
            </a:r>
            <a:r>
              <a:rPr lang="en-US" sz="2800" dirty="0" err="1">
                <a:solidFill>
                  <a:schemeClr val="tx2">
                    <a:lumMod val="50000"/>
                  </a:schemeClr>
                </a:solidFill>
              </a:rPr>
              <a:t>visualisation</a:t>
            </a:r>
            <a:r>
              <a:rPr lang="en-US" sz="2800" dirty="0">
                <a:solidFill>
                  <a:schemeClr val="tx2">
                    <a:lumMod val="50000"/>
                  </a:schemeClr>
                </a:solidFill>
              </a:rPr>
              <a:t> using the electrode in a near-contact technique </a:t>
            </a:r>
            <a:r>
              <a:rPr lang="en-US" sz="2800" b="1" dirty="0">
                <a:solidFill>
                  <a:schemeClr val="accent1"/>
                </a:solidFill>
              </a:rPr>
              <a:t>(Hovering technique). </a:t>
            </a:r>
            <a:endParaRPr lang="ar-SA" sz="2800" b="1" dirty="0">
              <a:solidFill>
                <a:schemeClr val="accent1"/>
              </a:solidFill>
            </a:endParaRPr>
          </a:p>
        </p:txBody>
      </p:sp>
    </p:spTree>
    <p:extLst>
      <p:ext uri="{BB962C8B-B14F-4D97-AF65-F5344CB8AC3E}">
        <p14:creationId xmlns:p14="http://schemas.microsoft.com/office/powerpoint/2010/main" val="1096991110"/>
      </p:ext>
    </p:extLst>
  </p:cSld>
  <p:clrMapOvr>
    <a:masterClrMapping/>
  </p:clrMapOvr>
  <p:transition spd="slow">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Urology\Bipolar\WhatsApp Image 2019-11-03 at 5.07.09 PM.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818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698772" y="1143000"/>
            <a:ext cx="3647602" cy="58477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smtClean="0">
                <a:ln>
                  <a:noFill/>
                </a:ln>
                <a:solidFill>
                  <a:srgbClr val="4F81BD"/>
                </a:solidFill>
                <a:effectLst/>
                <a:uLnTx/>
                <a:uFillTx/>
                <a:ea typeface="+mj-ea"/>
                <a:cs typeface="+mj-cs"/>
              </a:rPr>
              <a:t>Plasma Vaporization</a:t>
            </a:r>
            <a:endParaRPr kumimoji="0" lang="ar-SA" sz="1800" b="0" i="0" u="none" strike="noStrike" kern="0" cap="none" spc="0" normalizeH="0" baseline="0" noProof="0" dirty="0" smtClean="0">
              <a:ln>
                <a:noFill/>
              </a:ln>
              <a:solidFill>
                <a:sysClr val="windowText" lastClr="000000"/>
              </a:solidFill>
              <a:effectLst/>
              <a:uLnTx/>
              <a:uFillTx/>
            </a:endParaRPr>
          </a:p>
        </p:txBody>
      </p:sp>
      <p:sp>
        <p:nvSpPr>
          <p:cNvPr id="3" name="Rectangle 2"/>
          <p:cNvSpPr/>
          <p:nvPr/>
        </p:nvSpPr>
        <p:spPr>
          <a:xfrm>
            <a:off x="0" y="1720840"/>
            <a:ext cx="7467600" cy="4401205"/>
          </a:xfrm>
          <a:prstGeom prst="rect">
            <a:avLst/>
          </a:prstGeom>
        </p:spPr>
        <p:txBody>
          <a:bodyPr wrap="square">
            <a:spAutoFit/>
          </a:bodyPr>
          <a:lstStyle/>
          <a:p>
            <a:r>
              <a:rPr lang="en-US" sz="2800" dirty="0"/>
              <a:t>-</a:t>
            </a:r>
            <a:r>
              <a:rPr lang="en-US" sz="2800" dirty="0">
                <a:solidFill>
                  <a:schemeClr val="tx2">
                    <a:lumMod val="50000"/>
                  </a:schemeClr>
                </a:solidFill>
              </a:rPr>
              <a:t>Plasma vaporization enables continuous and safe</a:t>
            </a:r>
          </a:p>
          <a:p>
            <a:r>
              <a:rPr lang="en-US" sz="2800" dirty="0">
                <a:solidFill>
                  <a:schemeClr val="tx2">
                    <a:lumMod val="50000"/>
                  </a:schemeClr>
                </a:solidFill>
              </a:rPr>
              <a:t>hemostasis.</a:t>
            </a:r>
          </a:p>
          <a:p>
            <a:r>
              <a:rPr lang="en-US" sz="2800" dirty="0">
                <a:solidFill>
                  <a:schemeClr val="tx2">
                    <a:lumMod val="50000"/>
                  </a:schemeClr>
                </a:solidFill>
              </a:rPr>
              <a:t>-Short learning curve and fast and easy set-up, just as</a:t>
            </a:r>
          </a:p>
          <a:p>
            <a:r>
              <a:rPr lang="en-US" sz="2800" dirty="0">
                <a:solidFill>
                  <a:schemeClr val="tx2">
                    <a:lumMod val="50000"/>
                  </a:schemeClr>
                </a:solidFill>
              </a:rPr>
              <a:t>simple as standard resection.</a:t>
            </a:r>
          </a:p>
          <a:p>
            <a:r>
              <a:rPr lang="en-US" sz="2800" dirty="0">
                <a:solidFill>
                  <a:schemeClr val="tx2">
                    <a:lumMod val="50000"/>
                  </a:schemeClr>
                </a:solidFill>
              </a:rPr>
              <a:t>-Clear and unobstructed view throughout the operation as neither tissue chips nor major bleeders.</a:t>
            </a:r>
          </a:p>
          <a:p>
            <a:r>
              <a:rPr lang="en-US" sz="2800" dirty="0">
                <a:solidFill>
                  <a:schemeClr val="tx2">
                    <a:lumMod val="50000"/>
                  </a:schemeClr>
                </a:solidFill>
              </a:rPr>
              <a:t>-The Plasma loop leads to a smooth operative </a:t>
            </a:r>
            <a:r>
              <a:rPr lang="en-US" sz="2800" dirty="0" smtClean="0">
                <a:solidFill>
                  <a:schemeClr val="tx2">
                    <a:lumMod val="50000"/>
                  </a:schemeClr>
                </a:solidFill>
              </a:rPr>
              <a:t>tissue surface</a:t>
            </a:r>
            <a:endParaRPr lang="ar-SA" sz="2800" dirty="0"/>
          </a:p>
        </p:txBody>
      </p:sp>
    </p:spTree>
    <p:extLst>
      <p:ext uri="{BB962C8B-B14F-4D97-AF65-F5344CB8AC3E}">
        <p14:creationId xmlns:p14="http://schemas.microsoft.com/office/powerpoint/2010/main" val="1096991110"/>
      </p:ext>
    </p:extLst>
  </p:cSld>
  <p:clrMapOvr>
    <a:masterClrMapping/>
  </p:clrMapOvr>
  <p:transition spd="slow">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Urology\Bipolar\WhatsApp Image 2019-11-03 at 5.07.09 PM.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818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0" y="1997839"/>
            <a:ext cx="7467600" cy="3416320"/>
          </a:xfrm>
          <a:prstGeom prst="rect">
            <a:avLst/>
          </a:prstGeom>
        </p:spPr>
        <p:txBody>
          <a:bodyPr wrap="square">
            <a:spAutoFit/>
          </a:bodyPr>
          <a:lstStyle/>
          <a:p>
            <a:r>
              <a:rPr lang="en-US" sz="2400" dirty="0" smtClean="0">
                <a:solidFill>
                  <a:schemeClr val="accent1">
                    <a:lumMod val="50000"/>
                  </a:schemeClr>
                </a:solidFill>
              </a:rPr>
              <a:t>-Early </a:t>
            </a:r>
            <a:r>
              <a:rPr lang="en-US" sz="2400" dirty="0">
                <a:solidFill>
                  <a:schemeClr val="accent1">
                    <a:lumMod val="50000"/>
                  </a:schemeClr>
                </a:solidFill>
              </a:rPr>
              <a:t>pooled results concluded that no statistically significant differences exist collectively for intra-operative and short-term complications between </a:t>
            </a:r>
            <a:r>
              <a:rPr lang="en-US" sz="2400" dirty="0" err="1">
                <a:solidFill>
                  <a:schemeClr val="accent1">
                    <a:lumMod val="50000"/>
                  </a:schemeClr>
                </a:solidFill>
              </a:rPr>
              <a:t>plasmakinetic</a:t>
            </a:r>
            <a:r>
              <a:rPr lang="en-US" sz="2400" dirty="0">
                <a:solidFill>
                  <a:schemeClr val="accent1">
                    <a:lumMod val="50000"/>
                  </a:schemeClr>
                </a:solidFill>
              </a:rPr>
              <a:t> B-TUVP and TURP but </a:t>
            </a:r>
            <a:r>
              <a:rPr lang="en-US" sz="2400" dirty="0" err="1">
                <a:solidFill>
                  <a:schemeClr val="accent1">
                    <a:lumMod val="50000"/>
                  </a:schemeClr>
                </a:solidFill>
              </a:rPr>
              <a:t>peri</a:t>
            </a:r>
            <a:r>
              <a:rPr lang="en-US" sz="2400" dirty="0">
                <a:solidFill>
                  <a:schemeClr val="accent1">
                    <a:lumMod val="50000"/>
                  </a:schemeClr>
                </a:solidFill>
              </a:rPr>
              <a:t>-operative complications are significantly fewer after B-TUVP</a:t>
            </a:r>
            <a:r>
              <a:rPr lang="en-US" sz="2400" dirty="0" smtClean="0">
                <a:solidFill>
                  <a:schemeClr val="accent1">
                    <a:lumMod val="50000"/>
                  </a:schemeClr>
                </a:solidFill>
              </a:rPr>
              <a:t>.</a:t>
            </a:r>
          </a:p>
          <a:p>
            <a:endParaRPr lang="en-US" sz="2400" dirty="0">
              <a:solidFill>
                <a:schemeClr val="accent1">
                  <a:lumMod val="50000"/>
                </a:schemeClr>
              </a:solidFill>
            </a:endParaRPr>
          </a:p>
          <a:p>
            <a:r>
              <a:rPr lang="en-US" sz="2400" dirty="0" smtClean="0">
                <a:solidFill>
                  <a:schemeClr val="accent1">
                    <a:lumMod val="50000"/>
                  </a:schemeClr>
                </a:solidFill>
              </a:rPr>
              <a:t>-Subsequent </a:t>
            </a:r>
            <a:r>
              <a:rPr lang="en-US" sz="2400" dirty="0">
                <a:solidFill>
                  <a:schemeClr val="accent1">
                    <a:lumMod val="50000"/>
                  </a:schemeClr>
                </a:solidFill>
              </a:rPr>
              <a:t>RCTs suggest a better </a:t>
            </a:r>
            <a:r>
              <a:rPr lang="en-US" sz="2400" dirty="0" err="1">
                <a:solidFill>
                  <a:schemeClr val="accent1">
                    <a:lumMod val="50000"/>
                  </a:schemeClr>
                </a:solidFill>
              </a:rPr>
              <a:t>haemostatic</a:t>
            </a:r>
            <a:r>
              <a:rPr lang="en-US" sz="2400" dirty="0">
                <a:solidFill>
                  <a:schemeClr val="accent1">
                    <a:lumMod val="50000"/>
                  </a:schemeClr>
                </a:solidFill>
              </a:rPr>
              <a:t> efficiency for B-TUVP, resulting in shorter </a:t>
            </a:r>
            <a:r>
              <a:rPr lang="en-US" sz="2400" dirty="0" err="1">
                <a:solidFill>
                  <a:schemeClr val="accent1">
                    <a:lumMod val="50000"/>
                  </a:schemeClr>
                </a:solidFill>
              </a:rPr>
              <a:t>catheterisation</a:t>
            </a:r>
            <a:r>
              <a:rPr lang="en-US" sz="2400" dirty="0">
                <a:solidFill>
                  <a:schemeClr val="accent1">
                    <a:lumMod val="50000"/>
                  </a:schemeClr>
                </a:solidFill>
              </a:rPr>
              <a:t> and </a:t>
            </a:r>
            <a:r>
              <a:rPr lang="en-US" sz="2400" dirty="0" err="1">
                <a:solidFill>
                  <a:schemeClr val="accent1">
                    <a:lumMod val="50000"/>
                  </a:schemeClr>
                </a:solidFill>
              </a:rPr>
              <a:t>hospitalisation</a:t>
            </a:r>
            <a:r>
              <a:rPr lang="en-US" sz="2400" dirty="0">
                <a:solidFill>
                  <a:schemeClr val="accent1">
                    <a:lumMod val="50000"/>
                  </a:schemeClr>
                </a:solidFill>
              </a:rPr>
              <a:t> times</a:t>
            </a:r>
            <a:r>
              <a:rPr lang="en-US" sz="2400" b="1" dirty="0">
                <a:solidFill>
                  <a:schemeClr val="accent1">
                    <a:lumMod val="50000"/>
                  </a:schemeClr>
                </a:solidFill>
              </a:rPr>
              <a:t>.</a:t>
            </a:r>
            <a:r>
              <a:rPr lang="en-US" sz="2400" b="1" dirty="0">
                <a:solidFill>
                  <a:schemeClr val="accent1"/>
                </a:solidFill>
              </a:rPr>
              <a:t>(EUA guidelines 2019)</a:t>
            </a:r>
            <a:endParaRPr lang="ar-SA" sz="2400" b="1" dirty="0">
              <a:solidFill>
                <a:schemeClr val="accent1"/>
              </a:solidFill>
            </a:endParaRPr>
          </a:p>
        </p:txBody>
      </p:sp>
      <p:sp>
        <p:nvSpPr>
          <p:cNvPr id="3" name="Rectangle 2"/>
          <p:cNvSpPr/>
          <p:nvPr/>
        </p:nvSpPr>
        <p:spPr>
          <a:xfrm>
            <a:off x="2748199" y="1143000"/>
            <a:ext cx="3647602" cy="58477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smtClean="0">
                <a:ln>
                  <a:noFill/>
                </a:ln>
                <a:solidFill>
                  <a:srgbClr val="4F81BD"/>
                </a:solidFill>
                <a:effectLst/>
                <a:uLnTx/>
                <a:uFillTx/>
                <a:ea typeface="+mj-ea"/>
                <a:cs typeface="+mj-cs"/>
              </a:rPr>
              <a:t>Plasma Vaporization</a:t>
            </a:r>
            <a:endParaRPr kumimoji="0" lang="ar-SA" sz="1800" b="0" i="0" u="none" strike="noStrike" kern="0" cap="none" spc="0" normalizeH="0" baseline="0" noProof="0" dirty="0" smtClean="0">
              <a:ln>
                <a:noFill/>
              </a:ln>
              <a:solidFill>
                <a:sysClr val="windowText" lastClr="000000"/>
              </a:solidFill>
              <a:effectLst/>
              <a:uLnTx/>
              <a:uFillTx/>
            </a:endParaRPr>
          </a:p>
        </p:txBody>
      </p:sp>
    </p:spTree>
    <p:extLst>
      <p:ext uri="{BB962C8B-B14F-4D97-AF65-F5344CB8AC3E}">
        <p14:creationId xmlns:p14="http://schemas.microsoft.com/office/powerpoint/2010/main" val="1096991110"/>
      </p:ext>
    </p:extLst>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Urology\Bipolar\WhatsApp Image 2019-11-03 at 5.07.09 PM.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818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983046" y="1524000"/>
            <a:ext cx="3112006" cy="584775"/>
          </a:xfrm>
          <a:prstGeom prst="rect">
            <a:avLst/>
          </a:prstGeom>
        </p:spPr>
        <p:txBody>
          <a:bodyPr wrap="none">
            <a:spAutoFit/>
          </a:bodyPr>
          <a:lstStyle/>
          <a:p>
            <a:pPr marL="0" marR="0" lvl="0" indent="0" algn="ctr" defTabSz="914400" eaLnBrk="1" fontAlgn="auto" latinLnBrk="0" hangingPunct="1">
              <a:lnSpc>
                <a:spcPct val="100000"/>
              </a:lnSpc>
              <a:spcBef>
                <a:spcPct val="20000"/>
              </a:spcBef>
              <a:spcAft>
                <a:spcPts val="0"/>
              </a:spcAft>
              <a:buClrTx/>
              <a:buSzTx/>
              <a:buFontTx/>
              <a:buNone/>
              <a:tabLst/>
              <a:defRPr/>
            </a:pPr>
            <a:r>
              <a:rPr kumimoji="0" lang="en-US" sz="3200" b="0" i="0" u="none" strike="noStrike" kern="0" cap="none" spc="0" normalizeH="0" baseline="0" noProof="0" dirty="0" smtClean="0">
                <a:ln>
                  <a:noFill/>
                </a:ln>
                <a:solidFill>
                  <a:srgbClr val="1F497D">
                    <a:lumMod val="50000"/>
                  </a:srgbClr>
                </a:solidFill>
                <a:effectLst/>
                <a:uLnTx/>
                <a:uFillTx/>
              </a:rPr>
              <a:t>Vaporization loop</a:t>
            </a:r>
          </a:p>
        </p:txBody>
      </p:sp>
      <p:pic>
        <p:nvPicPr>
          <p:cNvPr id="4" name="Picture 2" descr="E:\Urology\bipolar\Captur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0999" y="2209800"/>
            <a:ext cx="2916327" cy="2286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E:\Urology\bipolar\Capture s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8222" y="2209800"/>
            <a:ext cx="2728913" cy="23622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81000" y="4800600"/>
            <a:ext cx="6115694" cy="523220"/>
          </a:xfrm>
          <a:prstGeom prst="rect">
            <a:avLst/>
          </a:prstGeom>
        </p:spPr>
        <p:txBody>
          <a:bodyPr wrap="square">
            <a:spAutoFit/>
          </a:bodyPr>
          <a:lstStyle/>
          <a:p>
            <a:r>
              <a:rPr lang="en-US" sz="2800" dirty="0">
                <a:solidFill>
                  <a:schemeClr val="tx2">
                    <a:lumMod val="50000"/>
                  </a:schemeClr>
                </a:solidFill>
              </a:rPr>
              <a:t>Olympus plasma button             </a:t>
            </a:r>
            <a:r>
              <a:rPr lang="en-US" sz="2800" dirty="0" err="1">
                <a:solidFill>
                  <a:schemeClr val="tx2">
                    <a:lumMod val="50000"/>
                  </a:schemeClr>
                </a:solidFill>
              </a:rPr>
              <a:t>Storz</a:t>
            </a:r>
            <a:r>
              <a:rPr lang="en-US" sz="2800" dirty="0">
                <a:solidFill>
                  <a:schemeClr val="tx2">
                    <a:lumMod val="50000"/>
                  </a:schemeClr>
                </a:solidFill>
              </a:rPr>
              <a:t>     </a:t>
            </a:r>
            <a:endParaRPr lang="ar-SA" sz="2800" dirty="0">
              <a:solidFill>
                <a:schemeClr val="tx2">
                  <a:lumMod val="50000"/>
                </a:schemeClr>
              </a:solidFill>
            </a:endParaRPr>
          </a:p>
        </p:txBody>
      </p:sp>
    </p:spTree>
    <p:extLst>
      <p:ext uri="{BB962C8B-B14F-4D97-AF65-F5344CB8AC3E}">
        <p14:creationId xmlns:p14="http://schemas.microsoft.com/office/powerpoint/2010/main" val="1374570123"/>
      </p:ext>
    </p:extLst>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Urology\Bipolar\WhatsApp Image 2019-11-03 at 5.07.09 PM.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818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81000" y="4800600"/>
            <a:ext cx="6115694" cy="523220"/>
          </a:xfrm>
          <a:prstGeom prst="rect">
            <a:avLst/>
          </a:prstGeom>
        </p:spPr>
        <p:txBody>
          <a:bodyPr wrap="square">
            <a:spAutoFit/>
          </a:bodyPr>
          <a:lstStyle/>
          <a:p>
            <a:endParaRPr lang="ar-SA" sz="2800" dirty="0">
              <a:solidFill>
                <a:schemeClr val="tx2">
                  <a:lumMod val="50000"/>
                </a:schemeClr>
              </a:solidFill>
            </a:endParaRPr>
          </a:p>
        </p:txBody>
      </p:sp>
      <p:sp>
        <p:nvSpPr>
          <p:cNvPr id="6" name="Rectangle 5"/>
          <p:cNvSpPr/>
          <p:nvPr/>
        </p:nvSpPr>
        <p:spPr>
          <a:xfrm>
            <a:off x="1295400" y="1066800"/>
            <a:ext cx="6477000" cy="1077218"/>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smtClean="0">
                <a:ln>
                  <a:noFill/>
                </a:ln>
                <a:solidFill>
                  <a:srgbClr val="0070C0"/>
                </a:solidFill>
                <a:effectLst/>
                <a:uLnTx/>
                <a:uFillTx/>
                <a:ea typeface="+mj-ea"/>
                <a:cs typeface="+mj-cs"/>
              </a:rPr>
              <a:t>Advantages of the Plasma</a:t>
            </a:r>
            <a:r>
              <a:rPr kumimoji="0" lang="en-US" sz="3200" b="1" i="0" u="none" strike="noStrike" kern="0" cap="none" spc="0" normalizeH="0" noProof="0" dirty="0" smtClean="0">
                <a:ln>
                  <a:noFill/>
                </a:ln>
                <a:solidFill>
                  <a:srgbClr val="0070C0"/>
                </a:solidFill>
                <a:effectLst/>
                <a:uLnTx/>
                <a:uFillTx/>
                <a:ea typeface="+mj-ea"/>
                <a:cs typeface="+mj-cs"/>
              </a:rPr>
              <a:t>  </a:t>
            </a:r>
            <a:r>
              <a:rPr kumimoji="0" lang="en-US" sz="3200" b="1" i="0" u="none" strike="noStrike" kern="0" cap="none" spc="0" normalizeH="0" baseline="0" noProof="0" dirty="0" smtClean="0">
                <a:ln>
                  <a:noFill/>
                </a:ln>
                <a:solidFill>
                  <a:srgbClr val="0070C0"/>
                </a:solidFill>
                <a:effectLst/>
                <a:uLnTx/>
                <a:uFillTx/>
                <a:ea typeface="+mj-ea"/>
                <a:cs typeface="+mj-cs"/>
              </a:rPr>
              <a:t>Vaporization</a:t>
            </a:r>
            <a:endParaRPr kumimoji="0" lang="ar-SA" sz="1800" b="0" i="0" u="none" strike="noStrike" kern="0" cap="none" spc="0" normalizeH="0" baseline="0" noProof="0" dirty="0" smtClean="0">
              <a:ln>
                <a:noFill/>
              </a:ln>
              <a:solidFill>
                <a:sysClr val="windowText" lastClr="000000"/>
              </a:solidFill>
              <a:effectLst/>
              <a:uLnTx/>
              <a:uFillTx/>
            </a:endParaRPr>
          </a:p>
        </p:txBody>
      </p:sp>
      <p:sp>
        <p:nvSpPr>
          <p:cNvPr id="7" name="Rectangle 6"/>
          <p:cNvSpPr/>
          <p:nvPr/>
        </p:nvSpPr>
        <p:spPr>
          <a:xfrm>
            <a:off x="0" y="2144018"/>
            <a:ext cx="7467600" cy="4585871"/>
          </a:xfrm>
          <a:prstGeom prst="rect">
            <a:avLst/>
          </a:prstGeom>
        </p:spPr>
        <p:txBody>
          <a:bodyPr wrap="square">
            <a:spAutoFit/>
          </a:bodyPr>
          <a:lstStyle/>
          <a:p>
            <a:r>
              <a:rPr lang="en-US" sz="2400" dirty="0">
                <a:solidFill>
                  <a:schemeClr val="accent1">
                    <a:lumMod val="50000"/>
                  </a:schemeClr>
                </a:solidFill>
              </a:rPr>
              <a:t>-Reduced risk of TUR syndrome</a:t>
            </a:r>
            <a:r>
              <a:rPr lang="en-US" sz="2400" dirty="0" smtClean="0">
                <a:solidFill>
                  <a:schemeClr val="accent1">
                    <a:lumMod val="50000"/>
                  </a:schemeClr>
                </a:solidFill>
              </a:rPr>
              <a:t>.</a:t>
            </a:r>
          </a:p>
          <a:p>
            <a:endParaRPr lang="en-US" sz="2400" dirty="0">
              <a:solidFill>
                <a:schemeClr val="accent1">
                  <a:lumMod val="50000"/>
                </a:schemeClr>
              </a:solidFill>
            </a:endParaRPr>
          </a:p>
          <a:p>
            <a:r>
              <a:rPr lang="en-US" sz="2400" dirty="0">
                <a:solidFill>
                  <a:schemeClr val="accent1">
                    <a:lumMod val="50000"/>
                  </a:schemeClr>
                </a:solidFill>
              </a:rPr>
              <a:t>-Less </a:t>
            </a:r>
            <a:r>
              <a:rPr lang="en-US" sz="2400" dirty="0" err="1">
                <a:solidFill>
                  <a:schemeClr val="accent1">
                    <a:lumMod val="50000"/>
                  </a:schemeClr>
                </a:solidFill>
              </a:rPr>
              <a:t>obturator</a:t>
            </a:r>
            <a:r>
              <a:rPr lang="en-US" sz="2400" dirty="0">
                <a:solidFill>
                  <a:schemeClr val="accent1">
                    <a:lumMod val="50000"/>
                  </a:schemeClr>
                </a:solidFill>
              </a:rPr>
              <a:t> nerve stimulation</a:t>
            </a:r>
            <a:r>
              <a:rPr lang="en-US" sz="2400" dirty="0" smtClean="0">
                <a:solidFill>
                  <a:schemeClr val="accent1">
                    <a:lumMod val="50000"/>
                  </a:schemeClr>
                </a:solidFill>
              </a:rPr>
              <a:t>.</a:t>
            </a:r>
          </a:p>
          <a:p>
            <a:endParaRPr lang="en-US" sz="2400" dirty="0">
              <a:solidFill>
                <a:schemeClr val="accent1">
                  <a:lumMod val="50000"/>
                </a:schemeClr>
              </a:solidFill>
            </a:endParaRPr>
          </a:p>
          <a:p>
            <a:r>
              <a:rPr lang="en-US" sz="2400" dirty="0" smtClean="0">
                <a:solidFill>
                  <a:schemeClr val="accent1">
                    <a:lumMod val="50000"/>
                  </a:schemeClr>
                </a:solidFill>
              </a:rPr>
              <a:t>-</a:t>
            </a:r>
            <a:r>
              <a:rPr lang="en-US" sz="2400" dirty="0">
                <a:solidFill>
                  <a:schemeClr val="accent1">
                    <a:lumMod val="50000"/>
                  </a:schemeClr>
                </a:solidFill>
              </a:rPr>
              <a:t>Lower blood transfusion rate due to good                 </a:t>
            </a:r>
            <a:r>
              <a:rPr lang="en-US" sz="2400" dirty="0" smtClean="0">
                <a:solidFill>
                  <a:schemeClr val="accent1">
                    <a:lumMod val="50000"/>
                  </a:schemeClr>
                </a:solidFill>
              </a:rPr>
              <a:t>hemostasis </a:t>
            </a:r>
            <a:r>
              <a:rPr lang="en-US" sz="2400" dirty="0">
                <a:solidFill>
                  <a:schemeClr val="accent1">
                    <a:lumMod val="50000"/>
                  </a:schemeClr>
                </a:solidFill>
              </a:rPr>
              <a:t>and less bleeding</a:t>
            </a:r>
            <a:r>
              <a:rPr lang="en-US" sz="2400" dirty="0" smtClean="0">
                <a:solidFill>
                  <a:schemeClr val="accent1">
                    <a:lumMod val="50000"/>
                  </a:schemeClr>
                </a:solidFill>
              </a:rPr>
              <a:t>.</a:t>
            </a:r>
          </a:p>
          <a:p>
            <a:endParaRPr lang="en-US" sz="2400" dirty="0">
              <a:solidFill>
                <a:schemeClr val="accent1">
                  <a:lumMod val="50000"/>
                </a:schemeClr>
              </a:solidFill>
            </a:endParaRPr>
          </a:p>
          <a:p>
            <a:r>
              <a:rPr lang="en-US" sz="2400" dirty="0">
                <a:solidFill>
                  <a:schemeClr val="accent1">
                    <a:lumMod val="50000"/>
                  </a:schemeClr>
                </a:solidFill>
              </a:rPr>
              <a:t>-Efficient in patient on anticoagulant medications. </a:t>
            </a:r>
            <a:endParaRPr lang="en-US" sz="2400" dirty="0" smtClean="0">
              <a:solidFill>
                <a:schemeClr val="accent1">
                  <a:lumMod val="50000"/>
                </a:schemeClr>
              </a:solidFill>
            </a:endParaRPr>
          </a:p>
          <a:p>
            <a:endParaRPr lang="en-US" sz="2400" dirty="0">
              <a:solidFill>
                <a:schemeClr val="accent1">
                  <a:lumMod val="50000"/>
                </a:schemeClr>
              </a:solidFill>
            </a:endParaRPr>
          </a:p>
          <a:p>
            <a:r>
              <a:rPr lang="en-US" sz="2400" dirty="0" smtClean="0">
                <a:solidFill>
                  <a:schemeClr val="accent1">
                    <a:lumMod val="50000"/>
                  </a:schemeClr>
                </a:solidFill>
              </a:rPr>
              <a:t>-Shorter </a:t>
            </a:r>
            <a:r>
              <a:rPr lang="en-US" sz="2400" dirty="0">
                <a:solidFill>
                  <a:schemeClr val="accent1">
                    <a:lumMod val="50000"/>
                  </a:schemeClr>
                </a:solidFill>
              </a:rPr>
              <a:t>hospital stay </a:t>
            </a:r>
            <a:r>
              <a:rPr lang="en-US" sz="2400" dirty="0" smtClean="0">
                <a:solidFill>
                  <a:schemeClr val="accent1">
                    <a:lumMod val="50000"/>
                  </a:schemeClr>
                </a:solidFill>
              </a:rPr>
              <a:t>·</a:t>
            </a:r>
          </a:p>
          <a:p>
            <a:r>
              <a:rPr lang="en-US" sz="2400" dirty="0" smtClean="0">
                <a:solidFill>
                  <a:schemeClr val="accent1">
                    <a:lumMod val="50000"/>
                  </a:schemeClr>
                </a:solidFill>
              </a:rPr>
              <a:t> </a:t>
            </a:r>
            <a:endParaRPr lang="en-US" sz="2400" dirty="0">
              <a:solidFill>
                <a:schemeClr val="accent1">
                  <a:lumMod val="50000"/>
                </a:schemeClr>
              </a:solidFill>
            </a:endParaRPr>
          </a:p>
          <a:p>
            <a:r>
              <a:rPr lang="en-US" sz="2400" dirty="0">
                <a:solidFill>
                  <a:schemeClr val="accent1">
                    <a:lumMod val="50000"/>
                  </a:schemeClr>
                </a:solidFill>
              </a:rPr>
              <a:t>-Shorter catheterization time</a:t>
            </a:r>
            <a:r>
              <a:rPr lang="en-US" sz="2800" dirty="0">
                <a:solidFill>
                  <a:schemeClr val="tx2">
                    <a:lumMod val="50000"/>
                  </a:schemeClr>
                </a:solidFill>
              </a:rPr>
              <a:t>.</a:t>
            </a:r>
            <a:endParaRPr lang="ar-SA" sz="2800" dirty="0"/>
          </a:p>
        </p:txBody>
      </p:sp>
    </p:spTree>
    <p:extLst>
      <p:ext uri="{BB962C8B-B14F-4D97-AF65-F5344CB8AC3E}">
        <p14:creationId xmlns:p14="http://schemas.microsoft.com/office/powerpoint/2010/main" val="1374570123"/>
      </p:ext>
    </p:extLst>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Urology\Bipolar\WhatsApp Image 2019-11-03 at 5.07.09 PM.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446684" y="1524000"/>
            <a:ext cx="184730" cy="584775"/>
          </a:xfrm>
          <a:prstGeom prst="rect">
            <a:avLst/>
          </a:prstGeom>
        </p:spPr>
        <p:txBody>
          <a:bodyPr wrap="none">
            <a:spAutoFit/>
          </a:bodyPr>
          <a:lstStyle/>
          <a:p>
            <a:pPr marL="0" marR="0" lvl="0" indent="0" algn="ctr" defTabSz="914400" eaLnBrk="1" fontAlgn="auto" latinLnBrk="0" hangingPunct="1">
              <a:lnSpc>
                <a:spcPct val="100000"/>
              </a:lnSpc>
              <a:spcBef>
                <a:spcPct val="20000"/>
              </a:spcBef>
              <a:spcAft>
                <a:spcPts val="0"/>
              </a:spcAft>
              <a:buClrTx/>
              <a:buSzTx/>
              <a:buFontTx/>
              <a:buNone/>
              <a:tabLst/>
              <a:defRPr/>
            </a:pPr>
            <a:endParaRPr kumimoji="0" lang="en-US" sz="3200" b="0" i="0" u="none" strike="noStrike" kern="0" cap="none" spc="0" normalizeH="0" baseline="0" noProof="0" dirty="0" smtClean="0">
              <a:ln>
                <a:noFill/>
              </a:ln>
              <a:solidFill>
                <a:srgbClr val="1F497D">
                  <a:lumMod val="50000"/>
                </a:srgbClr>
              </a:solidFill>
              <a:effectLst/>
              <a:uLnTx/>
              <a:uFillTx/>
            </a:endParaRPr>
          </a:p>
        </p:txBody>
      </p:sp>
      <p:sp>
        <p:nvSpPr>
          <p:cNvPr id="3" name="Rectangle 2"/>
          <p:cNvSpPr/>
          <p:nvPr/>
        </p:nvSpPr>
        <p:spPr>
          <a:xfrm>
            <a:off x="381000" y="4800600"/>
            <a:ext cx="6115694" cy="523220"/>
          </a:xfrm>
          <a:prstGeom prst="rect">
            <a:avLst/>
          </a:prstGeom>
        </p:spPr>
        <p:txBody>
          <a:bodyPr wrap="square">
            <a:spAutoFit/>
          </a:bodyPr>
          <a:lstStyle/>
          <a:p>
            <a:endParaRPr lang="ar-SA" sz="2800" dirty="0">
              <a:solidFill>
                <a:schemeClr val="tx2">
                  <a:lumMod val="50000"/>
                </a:schemeClr>
              </a:solidFill>
            </a:endParaRPr>
          </a:p>
        </p:txBody>
      </p:sp>
      <p:sp>
        <p:nvSpPr>
          <p:cNvPr id="6" name="Rectangle 5"/>
          <p:cNvSpPr/>
          <p:nvPr/>
        </p:nvSpPr>
        <p:spPr>
          <a:xfrm rot="20160528">
            <a:off x="1224349" y="2743200"/>
            <a:ext cx="6629400" cy="144655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800" b="1" i="0" u="none" strike="noStrike" kern="0" cap="none" spc="0" normalizeH="0" baseline="0" noProof="0" dirty="0" smtClean="0">
                <a:ln w="12700">
                  <a:solidFill>
                    <a:srgbClr val="FF0000"/>
                  </a:solidFill>
                  <a:prstDash val="solid"/>
                </a:ln>
                <a:solidFill>
                  <a:srgbClr val="1F497D">
                    <a:lumMod val="60000"/>
                    <a:lumOff val="40000"/>
                  </a:srgbClr>
                </a:solidFill>
                <a:effectLst>
                  <a:outerShdw blurRad="41275" dist="20320" dir="1800000" algn="tl" rotWithShape="0">
                    <a:srgbClr val="000000">
                      <a:alpha val="40000"/>
                    </a:srgbClr>
                  </a:outerShdw>
                </a:effectLst>
                <a:uLnTx/>
                <a:uFillTx/>
              </a:rPr>
              <a:t>THANK YOU</a:t>
            </a:r>
            <a:endParaRPr kumimoji="0" lang="en-US" sz="8800" b="1" i="0" u="none" strike="noStrike" kern="0" cap="none" spc="0" normalizeH="0" baseline="0" noProof="0" dirty="0">
              <a:ln w="12700">
                <a:solidFill>
                  <a:srgbClr val="FF0000"/>
                </a:solidFill>
                <a:prstDash val="solid"/>
              </a:ln>
              <a:solidFill>
                <a:srgbClr val="1F497D">
                  <a:lumMod val="60000"/>
                  <a:lumOff val="40000"/>
                </a:srgbClr>
              </a:solidFill>
              <a:effectLst>
                <a:outerShdw blurRad="41275" dist="20320" dir="1800000" algn="tl" rotWithShape="0">
                  <a:srgbClr val="000000">
                    <a:alpha val="40000"/>
                  </a:srgbClr>
                </a:outerShdw>
              </a:effectLst>
              <a:uLnTx/>
              <a:uFillTx/>
            </a:endParaRPr>
          </a:p>
        </p:txBody>
      </p:sp>
    </p:spTree>
    <p:extLst>
      <p:ext uri="{BB962C8B-B14F-4D97-AF65-F5344CB8AC3E}">
        <p14:creationId xmlns:p14="http://schemas.microsoft.com/office/powerpoint/2010/main" val="1096991110"/>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Urology\Bipolar\WhatsApp Image 2019-11-03 at 5.07.09 PM.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81800"/>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990600"/>
            <a:ext cx="7450137"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0" y="1859340"/>
            <a:ext cx="7543800" cy="4893647"/>
          </a:xfrm>
          <a:prstGeom prst="rect">
            <a:avLst/>
          </a:prstGeom>
        </p:spPr>
        <p:txBody>
          <a:bodyPr wrap="square">
            <a:spAutoFit/>
          </a:bodyPr>
          <a:lstStyle/>
          <a:p>
            <a:r>
              <a:rPr lang="en-US" sz="2400" dirty="0">
                <a:solidFill>
                  <a:schemeClr val="accent1">
                    <a:lumMod val="50000"/>
                  </a:schemeClr>
                </a:solidFill>
              </a:rPr>
              <a:t>-Both the active and return poles are incorporated on the same electrode ,the energy does not travel through the body to reach a skin pad</a:t>
            </a:r>
            <a:r>
              <a:rPr lang="en-US" sz="2400" dirty="0" smtClean="0">
                <a:solidFill>
                  <a:schemeClr val="accent1">
                    <a:lumMod val="50000"/>
                  </a:schemeClr>
                </a:solidFill>
              </a:rPr>
              <a:t>.</a:t>
            </a:r>
          </a:p>
          <a:p>
            <a:endParaRPr lang="en-US" sz="2400" dirty="0">
              <a:solidFill>
                <a:schemeClr val="accent1">
                  <a:lumMod val="50000"/>
                </a:schemeClr>
              </a:solidFill>
            </a:endParaRPr>
          </a:p>
          <a:p>
            <a:r>
              <a:rPr lang="en-US" sz="2400" dirty="0">
                <a:solidFill>
                  <a:schemeClr val="accent1">
                    <a:lumMod val="50000"/>
                  </a:schemeClr>
                </a:solidFill>
              </a:rPr>
              <a:t>-Therefore, the energy remains confined at the site of prostate resection</a:t>
            </a:r>
            <a:r>
              <a:rPr lang="en-US" sz="2400" dirty="0" smtClean="0">
                <a:solidFill>
                  <a:schemeClr val="accent1">
                    <a:lumMod val="50000"/>
                  </a:schemeClr>
                </a:solidFill>
              </a:rPr>
              <a:t>.</a:t>
            </a:r>
          </a:p>
          <a:p>
            <a:endParaRPr lang="en-US" sz="2400" dirty="0">
              <a:solidFill>
                <a:schemeClr val="accent1">
                  <a:lumMod val="50000"/>
                </a:schemeClr>
              </a:solidFill>
            </a:endParaRPr>
          </a:p>
          <a:p>
            <a:r>
              <a:rPr lang="en-US" sz="2400" dirty="0">
                <a:solidFill>
                  <a:schemeClr val="accent1">
                    <a:lumMod val="50000"/>
                  </a:schemeClr>
                </a:solidFill>
              </a:rPr>
              <a:t>-Bipolar systems require less energy to complete the circuit because of less tissue and therefore less encountered resistance.</a:t>
            </a:r>
            <a:r>
              <a:rPr lang="en-US" sz="2400" b="1" i="1" dirty="0">
                <a:solidFill>
                  <a:schemeClr val="accent1">
                    <a:lumMod val="50000"/>
                  </a:schemeClr>
                </a:solidFill>
              </a:rPr>
              <a:t> </a:t>
            </a:r>
            <a:endParaRPr lang="en-US" sz="2400" b="1" i="1" dirty="0" smtClean="0">
              <a:solidFill>
                <a:schemeClr val="accent1">
                  <a:lumMod val="50000"/>
                </a:schemeClr>
              </a:solidFill>
            </a:endParaRPr>
          </a:p>
          <a:p>
            <a:endParaRPr lang="en-US" sz="2400" b="1" i="1" dirty="0">
              <a:solidFill>
                <a:schemeClr val="accent1">
                  <a:lumMod val="50000"/>
                </a:schemeClr>
              </a:solidFill>
            </a:endParaRPr>
          </a:p>
          <a:p>
            <a:r>
              <a:rPr lang="en-US" sz="2400" b="1" i="1" dirty="0">
                <a:solidFill>
                  <a:schemeClr val="accent1">
                    <a:lumMod val="50000"/>
                  </a:schemeClr>
                </a:solidFill>
              </a:rPr>
              <a:t>-</a:t>
            </a:r>
            <a:r>
              <a:rPr lang="en-US" sz="2400" dirty="0">
                <a:solidFill>
                  <a:schemeClr val="accent1">
                    <a:lumMod val="50000"/>
                  </a:schemeClr>
                </a:solidFill>
              </a:rPr>
              <a:t>its ability to function in a conductive fluid medium (normal saline) .</a:t>
            </a:r>
            <a:endParaRPr lang="ar-EG" sz="2400" dirty="0">
              <a:solidFill>
                <a:schemeClr val="accent1">
                  <a:lumMod val="50000"/>
                </a:schemeClr>
              </a:solidFill>
            </a:endParaRPr>
          </a:p>
        </p:txBody>
      </p:sp>
    </p:spTree>
    <p:extLst>
      <p:ext uri="{BB962C8B-B14F-4D97-AF65-F5344CB8AC3E}">
        <p14:creationId xmlns:p14="http://schemas.microsoft.com/office/powerpoint/2010/main" val="1096991110"/>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Urology\Bipolar\WhatsApp Image 2019-11-03 at 5.07.09 PM.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818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914400"/>
            <a:ext cx="7456487"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descr="E:\Urology\bipolar\bipolar.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705769"/>
            <a:ext cx="8382000" cy="210423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3733800"/>
            <a:ext cx="9175750" cy="143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108921"/>
      </p:ext>
    </p:extLst>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Urology\Bipolar\WhatsApp Image 2019-11-03 at 5.07.09 PM.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81800"/>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4134" y="51028"/>
            <a:ext cx="3097213" cy="3084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0" y="1905000"/>
            <a:ext cx="7315200" cy="2677656"/>
          </a:xfrm>
          <a:prstGeom prst="rect">
            <a:avLst/>
          </a:prstGeom>
        </p:spPr>
        <p:txBody>
          <a:bodyPr wrap="square">
            <a:spAutoFit/>
          </a:bodyPr>
          <a:lstStyle/>
          <a:p>
            <a:r>
              <a:rPr lang="en-US" sz="2800" dirty="0">
                <a:solidFill>
                  <a:schemeClr val="tx2">
                    <a:lumMod val="50000"/>
                  </a:schemeClr>
                </a:solidFill>
              </a:rPr>
              <a:t>The </a:t>
            </a:r>
            <a:r>
              <a:rPr lang="en-US" sz="2800" dirty="0" err="1">
                <a:solidFill>
                  <a:schemeClr val="tx2">
                    <a:lumMod val="50000"/>
                  </a:schemeClr>
                </a:solidFill>
              </a:rPr>
              <a:t>PlasmaKinetic</a:t>
            </a:r>
            <a:r>
              <a:rPr lang="en-US" sz="2800" dirty="0">
                <a:solidFill>
                  <a:schemeClr val="tx2">
                    <a:lumMod val="50000"/>
                  </a:schemeClr>
                </a:solidFill>
              </a:rPr>
              <a:t>® (PK) system (</a:t>
            </a:r>
            <a:r>
              <a:rPr lang="en-US" sz="2800" dirty="0" err="1">
                <a:solidFill>
                  <a:schemeClr val="tx2">
                    <a:lumMod val="50000"/>
                  </a:schemeClr>
                </a:solidFill>
              </a:rPr>
              <a:t>Gyrus</a:t>
            </a:r>
            <a:r>
              <a:rPr lang="en-US" sz="2800" dirty="0">
                <a:solidFill>
                  <a:schemeClr val="tx2">
                    <a:lumMod val="50000"/>
                  </a:schemeClr>
                </a:solidFill>
              </a:rPr>
              <a:t>-ACMI, South-borough, MA) was the first true bipolar TURP system utilizing saline </a:t>
            </a:r>
            <a:r>
              <a:rPr lang="en-US" sz="2800" dirty="0" err="1">
                <a:solidFill>
                  <a:schemeClr val="tx2">
                    <a:lumMod val="50000"/>
                  </a:schemeClr>
                </a:solidFill>
              </a:rPr>
              <a:t>irrigant</a:t>
            </a:r>
            <a:r>
              <a:rPr lang="en-US" sz="2800" dirty="0">
                <a:solidFill>
                  <a:schemeClr val="tx2">
                    <a:lumMod val="50000"/>
                  </a:schemeClr>
                </a:solidFill>
              </a:rPr>
              <a:t>. The first generation was developed in the mid 1990s and consisted of a vaporizing electrode (PK V electrode). </a:t>
            </a:r>
            <a:r>
              <a:rPr lang="en-US" sz="2800" b="1" i="1" dirty="0">
                <a:solidFill>
                  <a:srgbClr val="0070C0"/>
                </a:solidFill>
              </a:rPr>
              <a:t>( </a:t>
            </a:r>
            <a:r>
              <a:rPr lang="en-US" sz="2800" b="1" i="1" dirty="0" err="1">
                <a:solidFill>
                  <a:srgbClr val="0070C0"/>
                </a:solidFill>
              </a:rPr>
              <a:t>Boto</a:t>
            </a:r>
            <a:r>
              <a:rPr lang="en-US" sz="2800" b="1" i="1" dirty="0">
                <a:solidFill>
                  <a:srgbClr val="0070C0"/>
                </a:solidFill>
              </a:rPr>
              <a:t> et al., 2001).</a:t>
            </a:r>
            <a:endParaRPr lang="ar-SA" sz="2800" dirty="0">
              <a:solidFill>
                <a:srgbClr val="0070C0"/>
              </a:solidFill>
            </a:endParaRPr>
          </a:p>
        </p:txBody>
      </p:sp>
    </p:spTree>
    <p:extLst>
      <p:ext uri="{BB962C8B-B14F-4D97-AF65-F5344CB8AC3E}">
        <p14:creationId xmlns:p14="http://schemas.microsoft.com/office/powerpoint/2010/main" val="1096991110"/>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Urology\Bipolar\WhatsApp Image 2019-11-03 at 5.07.09 PM.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818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064403" y="1143000"/>
            <a:ext cx="2978123" cy="58477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smtClean="0">
                <a:ln>
                  <a:noFill/>
                </a:ln>
                <a:solidFill>
                  <a:srgbClr val="0070C0"/>
                </a:solidFill>
                <a:effectLst/>
                <a:uLnTx/>
                <a:uFillTx/>
                <a:ea typeface="+mj-ea"/>
                <a:cs typeface="+mj-cs"/>
              </a:rPr>
              <a:t>What is Plasma?</a:t>
            </a:r>
            <a:endParaRPr kumimoji="0" lang="ar-SA" sz="1800" b="0" i="0" u="none" strike="noStrike" kern="0" cap="none" spc="0" normalizeH="0" baseline="0" noProof="0" dirty="0" smtClean="0">
              <a:ln>
                <a:noFill/>
              </a:ln>
              <a:solidFill>
                <a:sysClr val="windowText" lastClr="000000"/>
              </a:solidFill>
              <a:effectLst/>
              <a:uLnTx/>
              <a:uFillTx/>
            </a:endParaRPr>
          </a:p>
        </p:txBody>
      </p:sp>
      <p:sp>
        <p:nvSpPr>
          <p:cNvPr id="3" name="Rectangle 2"/>
          <p:cNvSpPr/>
          <p:nvPr/>
        </p:nvSpPr>
        <p:spPr>
          <a:xfrm>
            <a:off x="12357" y="1828800"/>
            <a:ext cx="7391400" cy="4524315"/>
          </a:xfrm>
          <a:prstGeom prst="rect">
            <a:avLst/>
          </a:prstGeom>
        </p:spPr>
        <p:txBody>
          <a:bodyPr wrap="square">
            <a:spAutoFit/>
          </a:bodyPr>
          <a:lstStyle/>
          <a:p>
            <a:r>
              <a:rPr lang="en-US" sz="2400" dirty="0">
                <a:solidFill>
                  <a:schemeClr val="tx2">
                    <a:lumMod val="50000"/>
                  </a:schemeClr>
                </a:solidFill>
              </a:rPr>
              <a:t>-Plasma is one of the four fundamental states of matter and is created by applying energy to a gas</a:t>
            </a:r>
            <a:r>
              <a:rPr lang="en-US" sz="2400" dirty="0" smtClean="0">
                <a:solidFill>
                  <a:schemeClr val="tx2">
                    <a:lumMod val="50000"/>
                  </a:schemeClr>
                </a:solidFill>
              </a:rPr>
              <a:t>.</a:t>
            </a:r>
          </a:p>
          <a:p>
            <a:endParaRPr lang="en-US" sz="2400" dirty="0">
              <a:solidFill>
                <a:schemeClr val="tx2">
                  <a:lumMod val="50000"/>
                </a:schemeClr>
              </a:solidFill>
            </a:endParaRPr>
          </a:p>
          <a:p>
            <a:r>
              <a:rPr lang="en-US" sz="2400" dirty="0">
                <a:solidFill>
                  <a:schemeClr val="tx2">
                    <a:lumMod val="50000"/>
                  </a:schemeClr>
                </a:solidFill>
              </a:rPr>
              <a:t>-Molecules are ionized, thus turning the gas into a plasma. Due to its conductivity, the plasma allows the energy to cross at lower energy levels</a:t>
            </a:r>
            <a:r>
              <a:rPr lang="en-US" sz="2400" dirty="0" smtClean="0">
                <a:solidFill>
                  <a:schemeClr val="tx2">
                    <a:lumMod val="50000"/>
                  </a:schemeClr>
                </a:solidFill>
              </a:rPr>
              <a:t>.</a:t>
            </a:r>
          </a:p>
          <a:p>
            <a:endParaRPr lang="en-US" sz="2400" dirty="0">
              <a:solidFill>
                <a:schemeClr val="tx2">
                  <a:lumMod val="50000"/>
                </a:schemeClr>
              </a:solidFill>
            </a:endParaRPr>
          </a:p>
          <a:p>
            <a:r>
              <a:rPr lang="en-US" sz="2400" dirty="0">
                <a:solidFill>
                  <a:schemeClr val="tx2">
                    <a:lumMod val="50000"/>
                  </a:schemeClr>
                </a:solidFill>
              </a:rPr>
              <a:t>-The Plasma technology creates a controlled, stable plasma field to remove tissue at a low relative temperature, resulting in minimal thermal damage to surrounding soft tissues and a low penetration depth of energy.</a:t>
            </a:r>
            <a:endParaRPr lang="ar-SA" sz="2400" dirty="0">
              <a:solidFill>
                <a:schemeClr val="tx2">
                  <a:lumMod val="50000"/>
                </a:schemeClr>
              </a:solidFill>
            </a:endParaRPr>
          </a:p>
        </p:txBody>
      </p:sp>
    </p:spTree>
    <p:extLst>
      <p:ext uri="{BB962C8B-B14F-4D97-AF65-F5344CB8AC3E}">
        <p14:creationId xmlns:p14="http://schemas.microsoft.com/office/powerpoint/2010/main" val="1096991110"/>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Urology\Bipolar\WhatsApp Image 2019-11-03 at 5.07.09 PM.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011" y="43249"/>
            <a:ext cx="9144000" cy="67818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286000" y="685800"/>
            <a:ext cx="4572000" cy="1354217"/>
          </a:xfrm>
          <a:prstGeom prst="rect">
            <a:avLst/>
          </a:prstGeom>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1" u="none" strike="noStrike" kern="0" cap="none" spc="0" normalizeH="0" baseline="0" noProof="0" dirty="0" smtClean="0">
                <a:ln>
                  <a:noFill/>
                </a:ln>
                <a:solidFill>
                  <a:srgbClr val="0070C0"/>
                </a:solidFill>
                <a:effectLst/>
                <a:uLnTx/>
                <a:uFillTx/>
                <a:ea typeface="+mj-ea"/>
                <a:cs typeface="+mj-cs"/>
              </a:rPr>
              <a:t/>
            </a:r>
            <a:br>
              <a:rPr kumimoji="0" lang="en-US" sz="3200" b="1" i="1" u="none" strike="noStrike" kern="0" cap="none" spc="0" normalizeH="0" baseline="0" noProof="0" dirty="0" smtClean="0">
                <a:ln>
                  <a:noFill/>
                </a:ln>
                <a:solidFill>
                  <a:srgbClr val="0070C0"/>
                </a:solidFill>
                <a:effectLst/>
                <a:uLnTx/>
                <a:uFillTx/>
                <a:ea typeface="+mj-ea"/>
                <a:cs typeface="+mj-cs"/>
              </a:rPr>
            </a:br>
            <a:r>
              <a:rPr kumimoji="0" lang="en-US" sz="3200" b="1" i="1" u="none" strike="noStrike" kern="0" cap="none" spc="0" normalizeH="0" baseline="0" noProof="0" dirty="0" smtClean="0">
                <a:ln>
                  <a:noFill/>
                </a:ln>
                <a:solidFill>
                  <a:srgbClr val="0070C0"/>
                </a:solidFill>
                <a:effectLst/>
                <a:uLnTx/>
                <a:uFillTx/>
                <a:ea typeface="+mj-ea"/>
                <a:cs typeface="+mj-cs"/>
              </a:rPr>
              <a:t>          Bipolar physics</a:t>
            </a:r>
            <a:r>
              <a:rPr kumimoji="0" lang="en-US" sz="3200" b="0" i="0" u="none" strike="noStrike" kern="0" cap="none" spc="0" normalizeH="0" baseline="0" noProof="0" dirty="0" smtClean="0">
                <a:ln>
                  <a:noFill/>
                </a:ln>
                <a:solidFill>
                  <a:prstClr val="black"/>
                </a:solidFill>
                <a:effectLst/>
                <a:uLnTx/>
                <a:uFillTx/>
                <a:ea typeface="+mj-ea"/>
                <a:cs typeface="+mj-cs"/>
              </a:rPr>
              <a:t/>
            </a:r>
            <a:br>
              <a:rPr kumimoji="0" lang="en-US" sz="3200" b="0" i="0" u="none" strike="noStrike" kern="0" cap="none" spc="0" normalizeH="0" baseline="0" noProof="0" dirty="0" smtClean="0">
                <a:ln>
                  <a:noFill/>
                </a:ln>
                <a:solidFill>
                  <a:prstClr val="black"/>
                </a:solidFill>
                <a:effectLst/>
                <a:uLnTx/>
                <a:uFillTx/>
                <a:ea typeface="+mj-ea"/>
                <a:cs typeface="+mj-cs"/>
              </a:rPr>
            </a:br>
            <a:endParaRPr kumimoji="0" lang="ar-SA" sz="1800" b="0" i="0" u="none" strike="noStrike" kern="0" cap="none" spc="0" normalizeH="0" baseline="0" noProof="0" dirty="0" smtClean="0">
              <a:ln>
                <a:noFill/>
              </a:ln>
              <a:solidFill>
                <a:sysClr val="windowText" lastClr="000000"/>
              </a:solidFill>
              <a:effectLst/>
              <a:uLnTx/>
              <a:uFillTx/>
            </a:endParaRPr>
          </a:p>
        </p:txBody>
      </p:sp>
      <p:sp>
        <p:nvSpPr>
          <p:cNvPr id="3" name="Rectangle 2"/>
          <p:cNvSpPr/>
          <p:nvPr/>
        </p:nvSpPr>
        <p:spPr>
          <a:xfrm>
            <a:off x="0" y="1828800"/>
            <a:ext cx="7467600" cy="3046988"/>
          </a:xfrm>
          <a:prstGeom prst="rect">
            <a:avLst/>
          </a:prstGeom>
        </p:spPr>
        <p:txBody>
          <a:bodyPr wrap="square">
            <a:spAutoFit/>
          </a:bodyPr>
          <a:lstStyle/>
          <a:p>
            <a:r>
              <a:rPr lang="en-US" sz="2400" dirty="0">
                <a:solidFill>
                  <a:schemeClr val="tx2">
                    <a:lumMod val="50000"/>
                  </a:schemeClr>
                </a:solidFill>
              </a:rPr>
              <a:t>-Energy gets transmitted from the loop electrode into the surrounding saline solution, The saline is vaporized into gas around the loop, with additional energy from the loop then converting the gas to plasma. </a:t>
            </a:r>
            <a:endParaRPr lang="en-US" sz="2400" dirty="0" smtClean="0">
              <a:solidFill>
                <a:schemeClr val="tx2">
                  <a:lumMod val="50000"/>
                </a:schemeClr>
              </a:solidFill>
            </a:endParaRPr>
          </a:p>
          <a:p>
            <a:endParaRPr lang="en-US" sz="2400" dirty="0">
              <a:solidFill>
                <a:schemeClr val="tx2">
                  <a:lumMod val="50000"/>
                </a:schemeClr>
              </a:solidFill>
            </a:endParaRPr>
          </a:p>
          <a:p>
            <a:r>
              <a:rPr lang="en-US" sz="2400" dirty="0" smtClean="0">
                <a:solidFill>
                  <a:schemeClr val="tx2">
                    <a:lumMod val="50000"/>
                  </a:schemeClr>
                </a:solidFill>
              </a:rPr>
              <a:t>-The </a:t>
            </a:r>
            <a:r>
              <a:rPr lang="en-US" sz="2400" dirty="0">
                <a:solidFill>
                  <a:schemeClr val="tx2">
                    <a:lumMod val="50000"/>
                  </a:schemeClr>
                </a:solidFill>
              </a:rPr>
              <a:t>excited sodium ions of the plasma give this technology the characteristic orange glow </a:t>
            </a:r>
            <a:r>
              <a:rPr lang="en-US" sz="2400" dirty="0">
                <a:solidFill>
                  <a:srgbClr val="0070C0"/>
                </a:solidFill>
              </a:rPr>
              <a:t>(Plasma </a:t>
            </a:r>
            <a:r>
              <a:rPr lang="ar-EG" sz="2400" dirty="0">
                <a:solidFill>
                  <a:srgbClr val="0070C0"/>
                </a:solidFill>
              </a:rPr>
              <a:t> </a:t>
            </a:r>
            <a:r>
              <a:rPr lang="en-US" sz="2400" dirty="0">
                <a:solidFill>
                  <a:srgbClr val="0070C0"/>
                </a:solidFill>
              </a:rPr>
              <a:t>corona) </a:t>
            </a:r>
            <a:r>
              <a:rPr lang="en-US" sz="2400" dirty="0">
                <a:solidFill>
                  <a:schemeClr val="tx2">
                    <a:lumMod val="50000"/>
                  </a:schemeClr>
                </a:solidFill>
              </a:rPr>
              <a:t>that is called ignition.</a:t>
            </a:r>
            <a:endParaRPr lang="en-US" sz="2400" dirty="0">
              <a:solidFill>
                <a:schemeClr val="tx2">
                  <a:lumMod val="50000"/>
                </a:schemeClr>
              </a:solidFill>
            </a:endParaRPr>
          </a:p>
        </p:txBody>
      </p:sp>
    </p:spTree>
    <p:extLst>
      <p:ext uri="{BB962C8B-B14F-4D97-AF65-F5344CB8AC3E}">
        <p14:creationId xmlns:p14="http://schemas.microsoft.com/office/powerpoint/2010/main" val="1096991110"/>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Urology\Bipolar\WhatsApp Image 2019-11-03 at 5.07.09 PM.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818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0" y="1447800"/>
            <a:ext cx="7391400" cy="2492990"/>
          </a:xfrm>
          <a:prstGeom prst="rect">
            <a:avLst/>
          </a:prstGeom>
        </p:spPr>
        <p:txBody>
          <a:bodyPr wrap="square">
            <a:spAutoFit/>
          </a:bodyPr>
          <a:lstStyle/>
          <a:p>
            <a:r>
              <a:rPr lang="en-US" sz="2800" dirty="0">
                <a:solidFill>
                  <a:schemeClr val="tx2">
                    <a:lumMod val="50000"/>
                  </a:schemeClr>
                </a:solidFill>
              </a:rPr>
              <a:t>Once ignition </a:t>
            </a:r>
            <a:r>
              <a:rPr lang="en-US" sz="2800" dirty="0" err="1">
                <a:solidFill>
                  <a:schemeClr val="tx2">
                    <a:lumMod val="50000"/>
                  </a:schemeClr>
                </a:solidFill>
              </a:rPr>
              <a:t>occured</a:t>
            </a:r>
            <a:r>
              <a:rPr lang="en-US" sz="2800" dirty="0">
                <a:solidFill>
                  <a:schemeClr val="tx2">
                    <a:lumMod val="50000"/>
                  </a:schemeClr>
                </a:solidFill>
              </a:rPr>
              <a:t> the plasma molecules are able to be excited for use in resection or vaporization</a:t>
            </a:r>
            <a:r>
              <a:rPr lang="en-US" dirty="0">
                <a:solidFill>
                  <a:schemeClr val="tx2">
                    <a:lumMod val="50000"/>
                  </a:schemeClr>
                </a:solidFill>
              </a:rPr>
              <a:t>.</a:t>
            </a:r>
          </a:p>
          <a:p>
            <a:endParaRPr lang="en-US" dirty="0"/>
          </a:p>
          <a:p>
            <a:endParaRPr lang="en-US" dirty="0"/>
          </a:p>
          <a:p>
            <a:endParaRPr lang="en-US" dirty="0"/>
          </a:p>
          <a:p>
            <a:endParaRPr lang="en-US" dirty="0"/>
          </a:p>
        </p:txBody>
      </p:sp>
      <p:pic>
        <p:nvPicPr>
          <p:cNvPr id="4" name="Picture 3" descr="E:\Urology\bipolar\Capture 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276600"/>
            <a:ext cx="26670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E:\Urology\bipolar\Capture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3212342"/>
            <a:ext cx="2590800" cy="166445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838200" y="5181600"/>
            <a:ext cx="6324600" cy="523220"/>
          </a:xfrm>
          <a:prstGeom prst="rect">
            <a:avLst/>
          </a:prstGeom>
        </p:spPr>
        <p:txBody>
          <a:bodyPr wrap="square">
            <a:spAutoFit/>
          </a:bodyPr>
          <a:lstStyle/>
          <a:p>
            <a:r>
              <a:rPr lang="en-US" sz="2800" dirty="0">
                <a:solidFill>
                  <a:srgbClr val="0070C0"/>
                </a:solidFill>
              </a:rPr>
              <a:t>Resection loop</a:t>
            </a:r>
            <a:r>
              <a:rPr lang="en-US" sz="2800" dirty="0"/>
              <a:t>          </a:t>
            </a:r>
            <a:r>
              <a:rPr lang="en-US" sz="2800" dirty="0" smtClean="0"/>
              <a:t>        </a:t>
            </a:r>
            <a:r>
              <a:rPr lang="en-US" sz="2800" dirty="0">
                <a:solidFill>
                  <a:srgbClr val="0070C0"/>
                </a:solidFill>
              </a:rPr>
              <a:t>vaporization loop</a:t>
            </a:r>
            <a:endParaRPr lang="ar-EG" sz="2800" dirty="0">
              <a:solidFill>
                <a:srgbClr val="0070C0"/>
              </a:solidFill>
            </a:endParaRPr>
          </a:p>
        </p:txBody>
      </p:sp>
    </p:spTree>
    <p:extLst>
      <p:ext uri="{BB962C8B-B14F-4D97-AF65-F5344CB8AC3E}">
        <p14:creationId xmlns:p14="http://schemas.microsoft.com/office/powerpoint/2010/main" val="1096991110"/>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Urology\Bipolar\WhatsApp Image 2019-11-03 at 5.07.09 PM.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818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996360" y="1219200"/>
            <a:ext cx="1151277" cy="58477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err="1" smtClean="0">
                <a:ln>
                  <a:noFill/>
                </a:ln>
                <a:solidFill>
                  <a:srgbClr val="0070C0"/>
                </a:solidFill>
                <a:effectLst/>
                <a:uLnTx/>
                <a:uFillTx/>
                <a:ea typeface="+mj-ea"/>
                <a:cs typeface="+mj-cs"/>
              </a:rPr>
              <a:t>TURis</a:t>
            </a:r>
            <a:endParaRPr kumimoji="0" lang="ar-SA" sz="1800" b="0" i="0" u="none" strike="noStrike" kern="0" cap="none" spc="0" normalizeH="0" baseline="0" noProof="0" dirty="0" smtClean="0">
              <a:ln>
                <a:noFill/>
              </a:ln>
              <a:solidFill>
                <a:sysClr val="windowText" lastClr="000000"/>
              </a:solidFill>
              <a:effectLst/>
              <a:uLnTx/>
              <a:uFillTx/>
            </a:endParaRPr>
          </a:p>
        </p:txBody>
      </p:sp>
      <p:sp>
        <p:nvSpPr>
          <p:cNvPr id="3" name="Rectangle 2"/>
          <p:cNvSpPr/>
          <p:nvPr/>
        </p:nvSpPr>
        <p:spPr>
          <a:xfrm>
            <a:off x="0" y="1981200"/>
            <a:ext cx="7467600" cy="4154984"/>
          </a:xfrm>
          <a:prstGeom prst="rect">
            <a:avLst/>
          </a:prstGeom>
        </p:spPr>
        <p:txBody>
          <a:bodyPr wrap="square">
            <a:spAutoFit/>
          </a:bodyPr>
          <a:lstStyle/>
          <a:p>
            <a:r>
              <a:rPr lang="en-US" sz="2400" dirty="0">
                <a:solidFill>
                  <a:schemeClr val="tx2">
                    <a:lumMod val="50000"/>
                  </a:schemeClr>
                </a:solidFill>
              </a:rPr>
              <a:t>-There was no difference in the surgical technique between bipolar </a:t>
            </a:r>
            <a:r>
              <a:rPr lang="en-US" sz="2400" dirty="0" err="1">
                <a:solidFill>
                  <a:schemeClr val="tx2">
                    <a:lumMod val="50000"/>
                  </a:schemeClr>
                </a:solidFill>
              </a:rPr>
              <a:t>TURis</a:t>
            </a:r>
            <a:r>
              <a:rPr lang="en-US" sz="2400" dirty="0">
                <a:solidFill>
                  <a:schemeClr val="tx2">
                    <a:lumMod val="50000"/>
                  </a:schemeClr>
                </a:solidFill>
              </a:rPr>
              <a:t> and </a:t>
            </a:r>
            <a:r>
              <a:rPr lang="en-US" sz="2400" dirty="0" err="1">
                <a:solidFill>
                  <a:schemeClr val="tx2">
                    <a:lumMod val="50000"/>
                  </a:schemeClr>
                </a:solidFill>
              </a:rPr>
              <a:t>monopolar</a:t>
            </a:r>
            <a:r>
              <a:rPr lang="en-US" sz="2400" dirty="0">
                <a:solidFill>
                  <a:schemeClr val="tx2">
                    <a:lumMod val="50000"/>
                  </a:schemeClr>
                </a:solidFill>
              </a:rPr>
              <a:t> TURP</a:t>
            </a:r>
            <a:r>
              <a:rPr lang="en-US" sz="2400" dirty="0" smtClean="0">
                <a:solidFill>
                  <a:schemeClr val="tx2">
                    <a:lumMod val="50000"/>
                  </a:schemeClr>
                </a:solidFill>
              </a:rPr>
              <a:t>.</a:t>
            </a:r>
          </a:p>
          <a:p>
            <a:r>
              <a:rPr lang="en-US" sz="2400" dirty="0" smtClean="0">
                <a:solidFill>
                  <a:schemeClr val="tx2">
                    <a:lumMod val="50000"/>
                  </a:schemeClr>
                </a:solidFill>
              </a:rPr>
              <a:t> </a:t>
            </a:r>
            <a:endParaRPr lang="en-US" sz="2400" dirty="0">
              <a:solidFill>
                <a:schemeClr val="tx2">
                  <a:lumMod val="50000"/>
                </a:schemeClr>
              </a:solidFill>
            </a:endParaRPr>
          </a:p>
          <a:p>
            <a:r>
              <a:rPr lang="en-US" sz="2400" dirty="0">
                <a:solidFill>
                  <a:schemeClr val="tx2">
                    <a:lumMod val="50000"/>
                  </a:schemeClr>
                </a:solidFill>
              </a:rPr>
              <a:t>-Isotonic 0.9% sodium chloride solution at room temperature is used as </a:t>
            </a:r>
            <a:r>
              <a:rPr lang="en-US" sz="2400" dirty="0" err="1">
                <a:solidFill>
                  <a:schemeClr val="tx2">
                    <a:lumMod val="50000"/>
                  </a:schemeClr>
                </a:solidFill>
              </a:rPr>
              <a:t>irrigant</a:t>
            </a:r>
            <a:r>
              <a:rPr lang="en-US" sz="2400" dirty="0" smtClean="0">
                <a:solidFill>
                  <a:schemeClr val="tx2">
                    <a:lumMod val="50000"/>
                  </a:schemeClr>
                </a:solidFill>
              </a:rPr>
              <a:t>.</a:t>
            </a:r>
          </a:p>
          <a:p>
            <a:endParaRPr lang="en-US" sz="2400" dirty="0">
              <a:solidFill>
                <a:schemeClr val="tx2">
                  <a:lumMod val="50000"/>
                </a:schemeClr>
              </a:solidFill>
            </a:endParaRPr>
          </a:p>
          <a:p>
            <a:r>
              <a:rPr lang="en-US" sz="2400" dirty="0">
                <a:solidFill>
                  <a:schemeClr val="tx2">
                    <a:lumMod val="50000"/>
                  </a:schemeClr>
                </a:solidFill>
              </a:rPr>
              <a:t>-Reduced risk of TUR syndrome</a:t>
            </a:r>
            <a:r>
              <a:rPr lang="en-US" sz="2400" dirty="0" smtClean="0">
                <a:solidFill>
                  <a:schemeClr val="tx2">
                    <a:lumMod val="50000"/>
                  </a:schemeClr>
                </a:solidFill>
              </a:rPr>
              <a:t>.</a:t>
            </a:r>
          </a:p>
          <a:p>
            <a:endParaRPr lang="en-US" sz="2400" dirty="0">
              <a:solidFill>
                <a:schemeClr val="tx2">
                  <a:lumMod val="50000"/>
                </a:schemeClr>
              </a:solidFill>
            </a:endParaRPr>
          </a:p>
          <a:p>
            <a:r>
              <a:rPr lang="en-US" sz="2400" dirty="0">
                <a:solidFill>
                  <a:schemeClr val="tx2">
                    <a:lumMod val="50000"/>
                  </a:schemeClr>
                </a:solidFill>
              </a:rPr>
              <a:t>-Minimized stimulation of </a:t>
            </a:r>
            <a:r>
              <a:rPr lang="en-US" sz="2400" dirty="0" err="1">
                <a:solidFill>
                  <a:schemeClr val="tx2">
                    <a:lumMod val="50000"/>
                  </a:schemeClr>
                </a:solidFill>
              </a:rPr>
              <a:t>obturator</a:t>
            </a:r>
            <a:r>
              <a:rPr lang="en-US" sz="2400" dirty="0">
                <a:solidFill>
                  <a:schemeClr val="tx2">
                    <a:lumMod val="50000"/>
                  </a:schemeClr>
                </a:solidFill>
              </a:rPr>
              <a:t> nerve</a:t>
            </a:r>
            <a:r>
              <a:rPr lang="en-US" sz="2400" dirty="0" smtClean="0">
                <a:solidFill>
                  <a:schemeClr val="tx2">
                    <a:lumMod val="50000"/>
                  </a:schemeClr>
                </a:solidFill>
              </a:rPr>
              <a:t>.</a:t>
            </a:r>
          </a:p>
          <a:p>
            <a:endParaRPr lang="en-US" sz="2400" dirty="0">
              <a:solidFill>
                <a:schemeClr val="tx2">
                  <a:lumMod val="50000"/>
                </a:schemeClr>
              </a:solidFill>
            </a:endParaRPr>
          </a:p>
          <a:p>
            <a:r>
              <a:rPr lang="en-US" sz="2400" dirty="0">
                <a:solidFill>
                  <a:schemeClr val="tx2">
                    <a:lumMod val="50000"/>
                  </a:schemeClr>
                </a:solidFill>
              </a:rPr>
              <a:t>-Extended operations times, Improved teaching options.</a:t>
            </a:r>
            <a:endParaRPr lang="ar-SA" sz="2400" dirty="0">
              <a:solidFill>
                <a:schemeClr val="tx2">
                  <a:lumMod val="50000"/>
                </a:schemeClr>
              </a:solidFill>
            </a:endParaRPr>
          </a:p>
        </p:txBody>
      </p:sp>
    </p:spTree>
    <p:extLst>
      <p:ext uri="{BB962C8B-B14F-4D97-AF65-F5344CB8AC3E}">
        <p14:creationId xmlns:p14="http://schemas.microsoft.com/office/powerpoint/2010/main" val="1096991110"/>
      </p:ext>
    </p:extLst>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Urology\Bipolar\WhatsApp Image 2019-11-03 at 5.07.09 PM.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818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996360" y="1219200"/>
            <a:ext cx="1151277" cy="58477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err="1" smtClean="0">
                <a:ln>
                  <a:noFill/>
                </a:ln>
                <a:solidFill>
                  <a:srgbClr val="0070C0"/>
                </a:solidFill>
                <a:effectLst/>
                <a:uLnTx/>
                <a:uFillTx/>
                <a:ea typeface="+mj-ea"/>
                <a:cs typeface="+mj-cs"/>
              </a:rPr>
              <a:t>TURis</a:t>
            </a:r>
            <a:endParaRPr kumimoji="0" lang="ar-SA" sz="1800" b="0" i="0" u="none" strike="noStrike" kern="0" cap="none" spc="0" normalizeH="0" baseline="0" noProof="0" dirty="0" smtClean="0">
              <a:ln>
                <a:noFill/>
              </a:ln>
              <a:solidFill>
                <a:sysClr val="windowText" lastClr="000000"/>
              </a:solidFill>
              <a:effectLst/>
              <a:uLnTx/>
              <a:uFillTx/>
            </a:endParaRPr>
          </a:p>
        </p:txBody>
      </p:sp>
      <p:sp>
        <p:nvSpPr>
          <p:cNvPr id="3" name="Rectangle 2"/>
          <p:cNvSpPr/>
          <p:nvPr/>
        </p:nvSpPr>
        <p:spPr>
          <a:xfrm>
            <a:off x="0" y="1859340"/>
            <a:ext cx="7391400" cy="4401205"/>
          </a:xfrm>
          <a:prstGeom prst="rect">
            <a:avLst/>
          </a:prstGeom>
        </p:spPr>
        <p:txBody>
          <a:bodyPr wrap="square">
            <a:spAutoFit/>
          </a:bodyPr>
          <a:lstStyle/>
          <a:p>
            <a:r>
              <a:rPr lang="en-US" sz="2800" dirty="0"/>
              <a:t>Early pooled results concluded that </a:t>
            </a:r>
            <a:r>
              <a:rPr lang="en-US" sz="2800" dirty="0" smtClean="0"/>
              <a:t>no differences </a:t>
            </a:r>
            <a:r>
              <a:rPr lang="en-US" sz="2800" dirty="0"/>
              <a:t>exist in short-term urethral stricture/BNC rates, but B-TURP is preferable due to a more </a:t>
            </a:r>
            <a:r>
              <a:rPr lang="en-US" sz="2800" dirty="0" err="1"/>
              <a:t>favourable</a:t>
            </a:r>
            <a:r>
              <a:rPr lang="en-US" sz="2800" dirty="0"/>
              <a:t> </a:t>
            </a:r>
            <a:r>
              <a:rPr lang="en-US" sz="2800" dirty="0" err="1"/>
              <a:t>peri</a:t>
            </a:r>
            <a:r>
              <a:rPr lang="en-US" sz="2800" dirty="0"/>
              <a:t>-operative safety profile (elimination of TUR-syndrome; lower clot retention/blood transfusion rates; shorter irrigation, catheterization, and possibly hospitalization times). Subsequent meta-analyses supported these conclusions.</a:t>
            </a:r>
          </a:p>
          <a:p>
            <a:r>
              <a:rPr lang="en-US" sz="2800" b="1" dirty="0">
                <a:solidFill>
                  <a:schemeClr val="accent1"/>
                </a:solidFill>
              </a:rPr>
              <a:t>                                                </a:t>
            </a:r>
            <a:r>
              <a:rPr lang="en-US" sz="2800" b="1" dirty="0" smtClean="0">
                <a:solidFill>
                  <a:schemeClr val="accent1"/>
                </a:solidFill>
              </a:rPr>
              <a:t>(</a:t>
            </a:r>
            <a:r>
              <a:rPr lang="en-US" sz="2800" b="1" dirty="0">
                <a:solidFill>
                  <a:schemeClr val="accent1"/>
                </a:solidFill>
              </a:rPr>
              <a:t>EUA guidelines 2019)</a:t>
            </a:r>
            <a:endParaRPr lang="ar-SA" sz="2800" b="1" dirty="0">
              <a:solidFill>
                <a:schemeClr val="accent1"/>
              </a:solidFill>
            </a:endParaRPr>
          </a:p>
        </p:txBody>
      </p:sp>
    </p:spTree>
    <p:extLst>
      <p:ext uri="{BB962C8B-B14F-4D97-AF65-F5344CB8AC3E}">
        <p14:creationId xmlns:p14="http://schemas.microsoft.com/office/powerpoint/2010/main" val="1096991110"/>
      </p:ext>
    </p:extLst>
  </p:cSld>
  <p:clrMapOvr>
    <a:masterClrMapping/>
  </p:clrMapOvr>
  <p:transition spd="slow">
    <p:pull/>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652</Words>
  <Application>Microsoft Office PowerPoint</Application>
  <PresentationFormat>On-screen Show (4:3)</PresentationFormat>
  <Paragraphs>72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لا اله الا الله</dc:creator>
  <cp:lastModifiedBy>لا اله الا الله</cp:lastModifiedBy>
  <cp:revision>7</cp:revision>
  <dcterms:created xsi:type="dcterms:W3CDTF">2006-08-16T00:00:00Z</dcterms:created>
  <dcterms:modified xsi:type="dcterms:W3CDTF">2019-11-06T19:59:50Z</dcterms:modified>
</cp:coreProperties>
</file>