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29E73E9-8664-4E24-B504-81CBA5A3164E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FC49F92-F40D-44AE-B3AE-943EB95BB8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208912" cy="2448272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Medical management of specific risk factors for urolithiasis</a:t>
            </a:r>
            <a:endParaRPr lang="en-US" sz="48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38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3) Hypocitraturic Ca stones</a:t>
            </a:r>
          </a:p>
          <a:p>
            <a:pPr marL="0" indent="0">
              <a:buNone/>
            </a:pPr>
            <a:endParaRPr lang="en-US" sz="28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3200" b="1" dirty="0">
                <a:latin typeface="Andalus" pitchFamily="18" charset="-78"/>
                <a:cs typeface="Andalus" pitchFamily="18" charset="-78"/>
              </a:rPr>
              <a:t>Alkalization:  {K citrate }</a:t>
            </a:r>
          </a:p>
          <a:p>
            <a:pPr marL="0" indent="0">
              <a:buNone/>
            </a:pP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- </a:t>
            </a:r>
            <a:r>
              <a:rPr lang="en-US" b="1" u="sng" dirty="0">
                <a:latin typeface="Andalus" pitchFamily="18" charset="-78"/>
                <a:cs typeface="Andalus" pitchFamily="18" charset="-78"/>
              </a:rPr>
              <a:t>distal RTA 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: 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K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citrate } corrects metabolic acidosis &amp; hypoK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while ↑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’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ing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urinary citrate</a:t>
            </a:r>
          </a:p>
          <a:p>
            <a:pPr marL="0" indent="0">
              <a:buNone/>
            </a:pPr>
            <a:r>
              <a:rPr lang="en-US" sz="20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u="sng" dirty="0">
                <a:latin typeface="Andalus" pitchFamily="18" charset="-78"/>
                <a:cs typeface="Andalus" pitchFamily="18" charset="-78"/>
              </a:rPr>
              <a:t>- chronic diarrheal states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: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liquid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K citrate } faster absorption to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offset rapid GI transit</a:t>
            </a:r>
          </a:p>
          <a:p>
            <a:pPr marL="0" indent="0">
              <a:buNone/>
            </a:pP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- </a:t>
            </a:r>
            <a:r>
              <a:rPr lang="en-US" b="1" u="sng" dirty="0">
                <a:latin typeface="Andalus" pitchFamily="18" charset="-78"/>
                <a:cs typeface="Andalus" pitchFamily="18" charset="-78"/>
              </a:rPr>
              <a:t>thiazide-induced 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: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add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K citrate } supplements lost K and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increases urinary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citrate</a:t>
            </a:r>
          </a:p>
          <a:p>
            <a:pPr marL="0" indent="0">
              <a:buNone/>
            </a:pPr>
            <a:r>
              <a:rPr lang="en-US" b="1" u="sng" dirty="0">
                <a:latin typeface="Andalus" pitchFamily="18" charset="-78"/>
                <a:cs typeface="Andalus" pitchFamily="18" charset="-78"/>
              </a:rPr>
              <a:t> - high protein diet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: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improve diet</a:t>
            </a:r>
            <a:endParaRPr lang="en-US" sz="20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0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u="sng" dirty="0">
                <a:latin typeface="Andalus" pitchFamily="18" charset="-78"/>
                <a:cs typeface="Andalus" pitchFamily="18" charset="-78"/>
              </a:rPr>
              <a:t>- idiopathic 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: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K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citrate } increases urinary citrate</a:t>
            </a:r>
          </a:p>
        </p:txBody>
      </p:sp>
    </p:spTree>
    <p:extLst>
      <p:ext uri="{BB962C8B-B14F-4D97-AF65-F5344CB8AC3E}">
        <p14:creationId xmlns:p14="http://schemas.microsoft.com/office/powerpoint/2010/main" val="272553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363272" cy="5928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4) </a:t>
            </a:r>
            <a:r>
              <a:rPr lang="en-US" sz="2800" b="1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Hyperuricosuric Ca stones</a:t>
            </a:r>
          </a:p>
          <a:p>
            <a:pPr marL="0" indent="0"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 (decreased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dietary purine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intake) +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allopurinol</a:t>
            </a:r>
            <a:endParaRPr lang="en-US" sz="3200" b="1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u="sng" dirty="0">
                <a:latin typeface="Andalus" pitchFamily="18" charset="-78"/>
                <a:cs typeface="Andalus" pitchFamily="18" charset="-78"/>
              </a:rPr>
              <a:t>Mech:</a:t>
            </a:r>
          </a:p>
          <a:p>
            <a:pPr marL="0" indent="0"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-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inhibits xanthine oxidase, which converts xanthine to uric acid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-↓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’s serum &amp; urine uric acid 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b="1" u="sng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S/</a:t>
            </a:r>
            <a:r>
              <a:rPr lang="en-US" b="1" u="sng" dirty="0" err="1" smtClean="0">
                <a:latin typeface="Andalus" pitchFamily="18" charset="-78"/>
                <a:cs typeface="Andalus" pitchFamily="18" charset="-78"/>
              </a:rPr>
              <a:t>Es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: rash, myalgia</a:t>
            </a:r>
          </a:p>
          <a:p>
            <a:pPr marL="0" indent="0">
              <a:buNone/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0" indent="0">
              <a:buNone/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K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citrate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u="sng" dirty="0">
                <a:latin typeface="Andalus" pitchFamily="18" charset="-78"/>
                <a:cs typeface="Andalus" pitchFamily="18" charset="-78"/>
              </a:rPr>
              <a:t>Mech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: increases urine pH &amp; urinary citrate</a:t>
            </a:r>
          </a:p>
          <a:p>
            <a:pPr marL="0" indent="0">
              <a:buNone/>
            </a:pPr>
            <a:r>
              <a:rPr lang="en-US" b="1" u="sng" dirty="0">
                <a:latin typeface="Andalus" pitchFamily="18" charset="-78"/>
                <a:cs typeface="Andalus" pitchFamily="18" charset="-78"/>
              </a:rPr>
              <a:t> S/</a:t>
            </a:r>
            <a:r>
              <a:rPr lang="en-US" b="1" u="sng" dirty="0" err="1">
                <a:latin typeface="Andalus" pitchFamily="18" charset="-78"/>
                <a:cs typeface="Andalus" pitchFamily="18" charset="-78"/>
              </a:rPr>
              <a:t>Es</a:t>
            </a:r>
            <a:r>
              <a:rPr lang="en-US" b="1" u="sng" dirty="0">
                <a:latin typeface="Andalus" pitchFamily="18" charset="-78"/>
                <a:cs typeface="Andalus" pitchFamily="18" charset="-78"/>
              </a:rPr>
              <a:t>: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hyperK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GI upset</a:t>
            </a:r>
          </a:p>
        </p:txBody>
      </p:sp>
    </p:spTree>
    <p:extLst>
      <p:ext uri="{BB962C8B-B14F-4D97-AF65-F5344CB8AC3E}">
        <p14:creationId xmlns:p14="http://schemas.microsoft.com/office/powerpoint/2010/main" val="374700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5) </a:t>
            </a:r>
            <a:r>
              <a:rPr lang="en-US" sz="2800" b="1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Hyperoxaluric Ca stones</a:t>
            </a:r>
          </a:p>
          <a:p>
            <a:pPr marL="0" indent="0"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( increased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fluids for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all )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3600" u="sng" dirty="0">
                <a:latin typeface="Andalus" pitchFamily="18" charset="-78"/>
                <a:cs typeface="Andalus" pitchFamily="18" charset="-78"/>
              </a:rPr>
              <a:t>a) Enteric</a:t>
            </a:r>
          </a:p>
          <a:p>
            <a:pPr marL="0" indent="0"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1-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Ca supplements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Mech:</a:t>
            </a:r>
          </a:p>
          <a:p>
            <a:pPr marL="0" indent="0"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binds oxalate in gut &amp; prevents absorption BUT also get</a:t>
            </a:r>
          </a:p>
          <a:p>
            <a:pPr marL="0" indent="0"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Hypercalciuria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2-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cholestyramine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Mech:</a:t>
            </a:r>
          </a:p>
          <a:p>
            <a:pPr marL="0" indent="0"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binds bile salts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↓’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ing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colonic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hyper absorption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of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oxalate</a:t>
            </a:r>
          </a:p>
        </p:txBody>
      </p:sp>
    </p:spTree>
    <p:extLst>
      <p:ext uri="{BB962C8B-B14F-4D97-AF65-F5344CB8AC3E}">
        <p14:creationId xmlns:p14="http://schemas.microsoft.com/office/powerpoint/2010/main" val="65371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283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3-K </a:t>
            </a:r>
            <a:r>
              <a:rPr lang="en-US" sz="2600" b="1" dirty="0">
                <a:latin typeface="Andalus" pitchFamily="18" charset="-78"/>
                <a:cs typeface="Andalus" pitchFamily="18" charset="-78"/>
              </a:rPr>
              <a:t>citrate or Mg citrate }</a:t>
            </a:r>
          </a:p>
          <a:p>
            <a:pPr marL="0" indent="0">
              <a:buNone/>
            </a:pP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Mech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0" indent="0">
              <a:buNone/>
            </a:pP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corrects hypoK + increases urine citrate (and Mg)</a:t>
            </a:r>
          </a:p>
          <a:p>
            <a:pPr marL="0" indent="0">
              <a:buNone/>
            </a:pPr>
            <a:r>
              <a:rPr lang="en-US" sz="3900" u="sng" dirty="0">
                <a:latin typeface="Andalus" pitchFamily="18" charset="-78"/>
                <a:cs typeface="Andalus" pitchFamily="18" charset="-78"/>
              </a:rPr>
              <a:t>b) primary</a:t>
            </a:r>
          </a:p>
          <a:p>
            <a:pPr marL="0" indent="0">
              <a:buNone/>
            </a:pP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1- </a:t>
            </a:r>
            <a:r>
              <a:rPr lang="en-US" sz="2600" b="1" dirty="0">
                <a:latin typeface="Andalus" pitchFamily="18" charset="-78"/>
                <a:cs typeface="Andalus" pitchFamily="18" charset="-78"/>
              </a:rPr>
              <a:t>pyridoxine (B6)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Mech:</a:t>
            </a:r>
          </a:p>
          <a:p>
            <a:pPr marL="0" indent="0">
              <a:buNone/>
            </a:pP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 co factor 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in conversion of 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glycosylate 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to glycine &amp; ↓’s oxalate</a:t>
            </a:r>
          </a:p>
          <a:p>
            <a:pPr marL="0" indent="0">
              <a:buNone/>
            </a:pPr>
            <a:r>
              <a:rPr lang="en-US" sz="2600" dirty="0">
                <a:latin typeface="Andalus" pitchFamily="18" charset="-78"/>
                <a:cs typeface="Andalus" pitchFamily="18" charset="-78"/>
              </a:rPr>
              <a:t>excretion</a:t>
            </a:r>
          </a:p>
          <a:p>
            <a:pPr marL="0" indent="0">
              <a:buNone/>
            </a:pP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S/</a:t>
            </a:r>
            <a:r>
              <a:rPr lang="en-US" sz="2600" dirty="0" err="1">
                <a:latin typeface="Andalus" pitchFamily="18" charset="-78"/>
                <a:cs typeface="Andalus" pitchFamily="18" charset="-78"/>
              </a:rPr>
              <a:t>Es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: diarrhea, neurotoxicity (with high doses)</a:t>
            </a:r>
          </a:p>
          <a:p>
            <a:pPr marL="0" indent="0">
              <a:buNone/>
            </a:pPr>
            <a:r>
              <a:rPr lang="en-US" sz="2600" b="1" dirty="0">
                <a:latin typeface="Andalus" pitchFamily="18" charset="-78"/>
                <a:cs typeface="Andalus" pitchFamily="18" charset="-78"/>
              </a:rPr>
              <a:t>2- </a:t>
            </a:r>
            <a:r>
              <a:rPr lang="en-US" sz="2600" b="1" dirty="0">
                <a:latin typeface="Andalus" pitchFamily="18" charset="-78"/>
                <a:cs typeface="Andalus" pitchFamily="18" charset="-78"/>
              </a:rPr>
              <a:t>K citrate, thiazides, Mg gluconate</a:t>
            </a:r>
          </a:p>
          <a:p>
            <a:pPr marL="0" indent="0">
              <a:buNone/>
            </a:pPr>
            <a:r>
              <a:rPr lang="en-US" sz="3900" u="sng" dirty="0" smtClean="0">
                <a:latin typeface="Andalus" pitchFamily="18" charset="-78"/>
                <a:cs typeface="Andalus" pitchFamily="18" charset="-78"/>
              </a:rPr>
              <a:t>c</a:t>
            </a:r>
            <a:r>
              <a:rPr lang="en-US" sz="3900" u="sng" dirty="0">
                <a:latin typeface="Andalus" pitchFamily="18" charset="-78"/>
                <a:cs typeface="Andalus" pitchFamily="18" charset="-78"/>
              </a:rPr>
              <a:t>) dietary</a:t>
            </a:r>
          </a:p>
          <a:p>
            <a:pPr marL="0" indent="0">
              <a:buNone/>
            </a:pPr>
            <a:r>
              <a:rPr lang="en-US" sz="2600" dirty="0">
                <a:latin typeface="Andalus" pitchFamily="18" charset="-78"/>
                <a:cs typeface="Andalus" pitchFamily="18" charset="-78"/>
              </a:rPr>
              <a:t>- decrease dietary oxalate intake</a:t>
            </a:r>
          </a:p>
        </p:txBody>
      </p:sp>
    </p:spTree>
    <p:extLst>
      <p:ext uri="{BB962C8B-B14F-4D97-AF65-F5344CB8AC3E}">
        <p14:creationId xmlns:p14="http://schemas.microsoft.com/office/powerpoint/2010/main" val="399361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6) </a:t>
            </a:r>
            <a:r>
              <a:rPr lang="en-US" sz="2800" b="1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Hypomagnesiuric Ca stones</a:t>
            </a:r>
          </a:p>
          <a:p>
            <a:pPr marL="0" indent="0"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(also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characterized by hypocitraturia + low urine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volume)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1-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Mg oxide / Mg hydroxide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↑’s urine Mg &amp; citrate, ↓’s urine oxalate (given with K citrate)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S/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Es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: GI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upset (lots of diarrhea)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2-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K-Mg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citrate</a:t>
            </a:r>
            <a:r>
              <a:rPr lang="en-US" b="1" dirty="0"/>
              <a:t>: </a:t>
            </a:r>
            <a:endParaRPr lang="en-US" b="1" dirty="0" smtClean="0"/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may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be better tolerated from GI perspective with same effects</a:t>
            </a:r>
          </a:p>
        </p:txBody>
      </p:sp>
    </p:spTree>
    <p:extLst>
      <p:ext uri="{BB962C8B-B14F-4D97-AF65-F5344CB8AC3E}">
        <p14:creationId xmlns:p14="http://schemas.microsoft.com/office/powerpoint/2010/main" val="424299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7) </a:t>
            </a:r>
            <a:r>
              <a:rPr lang="en-US" sz="2800" b="1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Gout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goal is to increase urine pH above 5.5 (but not too alkaline preferably 6.5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–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7.0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Na Hco3 </a:t>
            </a:r>
            <a:r>
              <a:rPr lang="en-US" dirty="0" smtClean="0"/>
              <a:t>: 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increases pH of urine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(BUT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can lead to Ca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stones )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b="1" dirty="0">
                <a:latin typeface="Andalus" pitchFamily="18" charset="-78"/>
                <a:cs typeface="Andalus" pitchFamily="18" charset="-78"/>
              </a:rPr>
              <a:t>K citrate </a:t>
            </a:r>
            <a:r>
              <a:rPr lang="it-IT" dirty="0"/>
              <a:t> </a:t>
            </a:r>
            <a:r>
              <a:rPr lang="it-IT" dirty="0" smtClean="0"/>
              <a:t>: ↑</a:t>
            </a:r>
            <a:r>
              <a:rPr lang="it-IT" dirty="0">
                <a:latin typeface="Andalus" pitchFamily="18" charset="-78"/>
                <a:cs typeface="Andalus" pitchFamily="18" charset="-78"/>
              </a:rPr>
              <a:t>’s urine pH &amp; ↑’s citrate (no increase in Ca stones)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add allopurinol if</a:t>
            </a:r>
            <a:r>
              <a:rPr lang="en-US" b="1" dirty="0"/>
              <a:t> </a:t>
            </a:r>
            <a:r>
              <a:rPr lang="en-US" b="1" dirty="0" smtClean="0"/>
              <a:t> :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urine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uric acid excretion is ↑’d or if hyperuricemia exists</a:t>
            </a:r>
          </a:p>
        </p:txBody>
      </p:sp>
    </p:spTree>
    <p:extLst>
      <p:ext uri="{BB962C8B-B14F-4D97-AF65-F5344CB8AC3E}">
        <p14:creationId xmlns:p14="http://schemas.microsoft.com/office/powerpoint/2010/main" val="60538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59283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8) Cystinuria</a:t>
            </a:r>
            <a:endParaRPr lang="en-US" sz="3000" b="1" dirty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3900" u="sng" dirty="0">
                <a:latin typeface="Andalus" pitchFamily="18" charset="-78"/>
                <a:cs typeface="Andalus" pitchFamily="18" charset="-78"/>
              </a:rPr>
              <a:t>H</a:t>
            </a:r>
            <a:r>
              <a:rPr lang="en-US" sz="3900" u="sng" dirty="0" smtClean="0">
                <a:latin typeface="Andalus" pitchFamily="18" charset="-78"/>
                <a:cs typeface="Andalus" pitchFamily="18" charset="-78"/>
              </a:rPr>
              <a:t>ydration and Diet 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aim for 2-3 L of u/o per day</a:t>
            </a:r>
          </a:p>
          <a:p>
            <a:pPr marL="0" indent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low-Na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diet } high dietary salt leads to increased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cystine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excretion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3900" u="sn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900" u="sng" dirty="0">
                <a:latin typeface="Andalus" pitchFamily="18" charset="-78"/>
                <a:cs typeface="Andalus" pitchFamily="18" charset="-78"/>
              </a:rPr>
              <a:t>chelators</a:t>
            </a:r>
          </a:p>
          <a:p>
            <a:pPr marL="0" indent="0">
              <a:buNone/>
            </a:pPr>
            <a:r>
              <a:rPr lang="en-US" sz="2800" b="1" dirty="0">
                <a:latin typeface="Andalus" pitchFamily="18" charset="-78"/>
                <a:cs typeface="Andalus" pitchFamily="18" charset="-78"/>
              </a:rPr>
              <a:t>a. </a:t>
            </a:r>
            <a:r>
              <a:rPr lang="en-US" sz="2800" b="1" dirty="0" err="1">
                <a:latin typeface="Andalus" pitchFamily="18" charset="-78"/>
                <a:cs typeface="Andalus" pitchFamily="18" charset="-78"/>
              </a:rPr>
              <a:t>Penicillamine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-D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increases cystine solubility in urine by binding to cystine S-S bonds</a:t>
            </a:r>
          </a:p>
          <a:p>
            <a:pPr marL="0" indent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- (Cuprimine)  more frequent side effects but also slightly more</a:t>
            </a:r>
          </a:p>
          <a:p>
            <a:pPr marL="0" indent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effective</a:t>
            </a:r>
          </a:p>
          <a:p>
            <a:pPr marL="0" indent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- S/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Es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: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nephrotic syndrome, dermatitis, pancytopenia</a:t>
            </a:r>
          </a:p>
          <a:p>
            <a:pPr marL="0" indent="0">
              <a:buNone/>
            </a:pPr>
            <a:r>
              <a:rPr lang="en-US" sz="2800" b="1" dirty="0">
                <a:latin typeface="Andalus" pitchFamily="18" charset="-78"/>
                <a:cs typeface="Andalus" pitchFamily="18" charset="-78"/>
              </a:rPr>
              <a:t>b. </a:t>
            </a:r>
            <a:r>
              <a:rPr lang="el-GR" sz="2800" b="1" dirty="0">
                <a:latin typeface="Andalus" pitchFamily="18" charset="-78"/>
                <a:cs typeface="Andalus" pitchFamily="18" charset="-78"/>
              </a:rPr>
              <a:t>α-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mercaptopropionylglycine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↑‘s cystine solubility by binding to it (S-S bonds)</a:t>
            </a:r>
          </a:p>
          <a:p>
            <a:pPr marL="0" indent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- (Thiola)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less frequent side effects (1st line)</a:t>
            </a:r>
          </a:p>
          <a:p>
            <a:pPr marL="0" indent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- S/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Es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:rash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, asthenia, GI, joint aches, mental status Δ’s</a:t>
            </a:r>
          </a:p>
        </p:txBody>
      </p:sp>
    </p:spTree>
    <p:extLst>
      <p:ext uri="{BB962C8B-B14F-4D97-AF65-F5344CB8AC3E}">
        <p14:creationId xmlns:p14="http://schemas.microsoft.com/office/powerpoint/2010/main" val="132701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c. Captopril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ACE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inhib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that increases cystine solubility by binding to it (S-S bonds)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least frequent side effects but also least effective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S/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Es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: fatigue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hypoTN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chronic cough, rash</a:t>
            </a:r>
          </a:p>
          <a:p>
            <a:pPr marL="0" indent="0">
              <a:buNone/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d.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Bucillamine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sz="3600" u="sn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u="sng" dirty="0">
                <a:latin typeface="Andalus" pitchFamily="18" charset="-78"/>
                <a:cs typeface="Andalus" pitchFamily="18" charset="-78"/>
              </a:rPr>
              <a:t>alkanizers</a:t>
            </a:r>
          </a:p>
          <a:p>
            <a:pPr marL="0" indent="0">
              <a:buNone/>
            </a:pPr>
            <a:r>
              <a:rPr lang="en-US" dirty="0"/>
              <a:t>i. </a:t>
            </a:r>
            <a:r>
              <a:rPr lang="en-US" b="1" dirty="0"/>
              <a:t>K </a:t>
            </a:r>
            <a:r>
              <a:rPr lang="en-US" dirty="0"/>
              <a:t>citrate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increases urine pH to decrease cystine crystal formation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but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with 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risk of Ca PO4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stones formation 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dirty="0"/>
              <a:t>ii. </a:t>
            </a:r>
            <a:r>
              <a:rPr lang="en-US" b="1" dirty="0"/>
              <a:t>M</a:t>
            </a:r>
            <a:r>
              <a:rPr lang="en-US" dirty="0"/>
              <a:t>ucomyst</a:t>
            </a:r>
          </a:p>
          <a:p>
            <a:pPr marL="0" indent="0">
              <a:buNone/>
            </a:pPr>
            <a:r>
              <a:rPr lang="en-US" dirty="0"/>
              <a:t>iii. </a:t>
            </a:r>
            <a:r>
              <a:rPr lang="en-US" b="1" dirty="0"/>
              <a:t>A</a:t>
            </a:r>
            <a:r>
              <a:rPr lang="en-US" dirty="0"/>
              <a:t>cetazolamide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4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9</a:t>
            </a: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) Struvite stones</a:t>
            </a:r>
          </a:p>
          <a:p>
            <a:pPr marL="0" indent="0">
              <a:buNone/>
            </a:pP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(Eradication 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of infection is the corner stone 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) then ,</a:t>
            </a:r>
            <a:endParaRPr lang="en-US" sz="26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 acetohydroxamic acid : </a:t>
            </a:r>
            <a:endParaRPr lang="en-US" sz="2600" b="1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urease 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inhibitor</a:t>
            </a:r>
          </a:p>
          <a:p>
            <a:pPr marL="0" indent="0">
              <a:buNone/>
            </a:pP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- 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for severe cases prevents recurrence and inhibits growth</a:t>
            </a:r>
          </a:p>
          <a:p>
            <a:pPr marL="0" indent="0">
              <a:buNone/>
            </a:pPr>
            <a:r>
              <a:rPr lang="en-US" sz="2600" dirty="0">
                <a:latin typeface="Andalus" pitchFamily="18" charset="-78"/>
                <a:cs typeface="Andalus" pitchFamily="18" charset="-78"/>
              </a:rPr>
              <a:t>- 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side effects are frequent 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(20-60%)</a:t>
            </a:r>
          </a:p>
          <a:p>
            <a:pPr marL="0" indent="0">
              <a:buNone/>
            </a:pPr>
            <a:r>
              <a:rPr lang="pt-BR" sz="2600" dirty="0">
                <a:latin typeface="Andalus" pitchFamily="18" charset="-78"/>
                <a:cs typeface="Andalus" pitchFamily="18" charset="-78"/>
              </a:rPr>
              <a:t>- </a:t>
            </a:r>
            <a:r>
              <a:rPr lang="pt-BR" sz="2600" dirty="0" smtClean="0">
                <a:latin typeface="Andalus" pitchFamily="18" charset="-78"/>
                <a:cs typeface="Andalus" pitchFamily="18" charset="-78"/>
              </a:rPr>
              <a:t>S/Es : </a:t>
            </a:r>
            <a:r>
              <a:rPr lang="pt-BR" sz="2600" dirty="0">
                <a:latin typeface="Andalus" pitchFamily="18" charset="-78"/>
                <a:cs typeface="Andalus" pitchFamily="18" charset="-78"/>
              </a:rPr>
              <a:t>DVT (15%), </a:t>
            </a:r>
            <a:r>
              <a:rPr lang="pt-BR" sz="2600" dirty="0" smtClean="0">
                <a:latin typeface="Andalus" pitchFamily="18" charset="-78"/>
                <a:cs typeface="Andalus" pitchFamily="18" charset="-78"/>
              </a:rPr>
              <a:t>tremor, </a:t>
            </a:r>
            <a:r>
              <a:rPr lang="pt-BR" sz="2600" dirty="0">
                <a:latin typeface="Andalus" pitchFamily="18" charset="-78"/>
                <a:cs typeface="Andalus" pitchFamily="18" charset="-78"/>
              </a:rPr>
              <a:t>palpitations, edema, rash, GI upset,</a:t>
            </a:r>
          </a:p>
          <a:p>
            <a:pPr marL="0" indent="0">
              <a:buNone/>
            </a:pPr>
            <a:r>
              <a:rPr lang="en-US" sz="2600" dirty="0">
                <a:latin typeface="Andalus" pitchFamily="18" charset="-78"/>
                <a:cs typeface="Andalus" pitchFamily="18" charset="-78"/>
              </a:rPr>
              <a:t>anemia</a:t>
            </a:r>
          </a:p>
          <a:p>
            <a:pPr marL="0" indent="0">
              <a:buNone/>
            </a:pP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600" b="1" dirty="0">
                <a:latin typeface="Andalus" pitchFamily="18" charset="-78"/>
                <a:cs typeface="Andalus" pitchFamily="18" charset="-78"/>
              </a:rPr>
              <a:t>hemiacidrin (Renacidin)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irrigant for dissolution of residual fragments</a:t>
            </a:r>
          </a:p>
          <a:p>
            <a:pPr marL="0" indent="0">
              <a:buNone/>
            </a:pPr>
            <a:endParaRPr lang="en-US" sz="26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891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6600" dirty="0" smtClean="0"/>
              <a:t> </a:t>
            </a:r>
            <a:endParaRPr lang="en-US" sz="16600" dirty="0"/>
          </a:p>
        </p:txBody>
      </p:sp>
      <p:sp>
        <p:nvSpPr>
          <p:cNvPr id="4" name="Rectangle 3"/>
          <p:cNvSpPr/>
          <p:nvPr/>
        </p:nvSpPr>
        <p:spPr>
          <a:xfrm>
            <a:off x="611560" y="2924944"/>
            <a:ext cx="7344816" cy="144655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perspectiveRelaxed"/>
              <a:lightRig rig="threePt" dir="t"/>
            </a:scene3d>
          </a:bodyPr>
          <a:lstStyle/>
          <a:p>
            <a:pPr algn="ctr"/>
            <a:r>
              <a:rPr lang="en-US" sz="88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 YOU </a:t>
            </a:r>
            <a:endParaRPr lang="en-US" sz="88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466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28320"/>
          </a:xfrm>
        </p:spPr>
        <p:txBody>
          <a:bodyPr>
            <a:normAutofit/>
          </a:bodyPr>
          <a:lstStyle/>
          <a:p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r>
              <a:rPr lang="en-US" sz="2800" dirty="0">
                <a:latin typeface="Andalus" pitchFamily="18" charset="-78"/>
                <a:cs typeface="Andalus" pitchFamily="18" charset="-78"/>
              </a:rPr>
              <a:t>Pharmacological treatment is necessary specially   in patients with risk factors  for  stone formation and recurrence. ( high risk group) </a:t>
            </a:r>
          </a:p>
          <a:p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r>
              <a:rPr lang="en-US" sz="2800" dirty="0">
                <a:latin typeface="Andalus" pitchFamily="18" charset="-78"/>
                <a:cs typeface="Andalus" pitchFamily="18" charset="-78"/>
              </a:rPr>
              <a:t>Ideal drug character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should :  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* prevent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stone formation,</a:t>
            </a:r>
          </a:p>
          <a:p>
            <a:pPr marL="0" indent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* have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no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or minimal side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effects, and be</a:t>
            </a:r>
          </a:p>
          <a:p>
            <a:pPr marL="0" indent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* easy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to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administrated.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251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6000328"/>
          </a:xfrm>
        </p:spPr>
        <p:txBody>
          <a:bodyPr>
            <a:normAutofit fontScale="47500" lnSpcReduction="20000"/>
          </a:bodyPr>
          <a:lstStyle/>
          <a:p>
            <a:endParaRPr lang="en-US" sz="5900" b="1" u="sng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sz="5900" b="1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Etiologic classification </a:t>
            </a:r>
            <a:r>
              <a:rPr lang="en-US" sz="5900" b="1" u="sng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of risk </a:t>
            </a:r>
            <a:r>
              <a:rPr lang="en-US" sz="5900" b="1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factors for urolithiasis:</a:t>
            </a:r>
            <a:endParaRPr lang="en-US" sz="5100" b="1" u="sng" dirty="0" smtClean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5900" b="1" u="sng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A</a:t>
            </a:r>
            <a:r>
              <a:rPr lang="en-US" sz="5900" b="1" u="sng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) Ca Containing stones: </a:t>
            </a:r>
            <a:endParaRPr lang="en-US" sz="5900" b="1" u="sng" dirty="0" smtClean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5100" dirty="0" smtClean="0">
                <a:latin typeface="Andalus" pitchFamily="18" charset="-78"/>
                <a:cs typeface="Andalus" pitchFamily="18" charset="-78"/>
              </a:rPr>
              <a:t>most common metabolic abnormality associated are:</a:t>
            </a:r>
          </a:p>
          <a:p>
            <a:endParaRPr lang="en-US" sz="51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5100" b="1" dirty="0" smtClean="0">
                <a:latin typeface="Andalus" pitchFamily="18" charset="-78"/>
                <a:cs typeface="Andalus" pitchFamily="18" charset="-78"/>
              </a:rPr>
              <a:t>1</a:t>
            </a:r>
            <a:r>
              <a:rPr lang="en-US" sz="5100" b="1" dirty="0">
                <a:latin typeface="Andalus" pitchFamily="18" charset="-78"/>
                <a:cs typeface="Andalus" pitchFamily="18" charset="-78"/>
              </a:rPr>
              <a:t>. Hypercalciuria </a:t>
            </a:r>
            <a:r>
              <a:rPr lang="en-US" sz="5100" b="1" dirty="0" smtClean="0">
                <a:latin typeface="Andalus" pitchFamily="18" charset="-78"/>
                <a:cs typeface="Andalus" pitchFamily="18" charset="-78"/>
              </a:rPr>
              <a:t>(80 %)</a:t>
            </a:r>
            <a:endParaRPr lang="en-US" sz="5100" b="1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5100" dirty="0">
                <a:latin typeface="Andalus" pitchFamily="18" charset="-78"/>
                <a:cs typeface="Andalus" pitchFamily="18" charset="-78"/>
              </a:rPr>
              <a:t>- absorptive :</a:t>
            </a:r>
            <a:r>
              <a:rPr lang="en-US" sz="5100" dirty="0" smtClean="0">
                <a:latin typeface="Andalus" pitchFamily="18" charset="-78"/>
                <a:cs typeface="Andalus" pitchFamily="18" charset="-78"/>
              </a:rPr>
              <a:t>Type </a:t>
            </a:r>
            <a:r>
              <a:rPr lang="en-US" sz="5100" dirty="0">
                <a:latin typeface="Andalus" pitchFamily="18" charset="-78"/>
                <a:cs typeface="Andalus" pitchFamily="18" charset="-78"/>
              </a:rPr>
              <a:t>I, II </a:t>
            </a:r>
            <a:endParaRPr lang="en-US" sz="51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5100" dirty="0" smtClean="0">
                <a:latin typeface="Andalus" pitchFamily="18" charset="-78"/>
                <a:cs typeface="Andalus" pitchFamily="18" charset="-78"/>
              </a:rPr>
              <a:t>- renal leak</a:t>
            </a:r>
          </a:p>
          <a:p>
            <a:pPr marL="0" indent="0">
              <a:buNone/>
            </a:pPr>
            <a:r>
              <a:rPr lang="en-US" sz="5100" dirty="0" smtClean="0">
                <a:latin typeface="Andalus" pitchFamily="18" charset="-78"/>
                <a:cs typeface="Andalus" pitchFamily="18" charset="-78"/>
              </a:rPr>
              <a:t>- resorptive</a:t>
            </a:r>
            <a:endParaRPr lang="en-US" sz="51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5100" dirty="0">
                <a:latin typeface="Andalus" pitchFamily="18" charset="-78"/>
                <a:cs typeface="Andalus" pitchFamily="18" charset="-78"/>
              </a:rPr>
              <a:t>- </a:t>
            </a:r>
            <a:r>
              <a:rPr lang="en-US" sz="5100" dirty="0" smtClean="0">
                <a:latin typeface="Andalus" pitchFamily="18" charset="-78"/>
                <a:cs typeface="Andalus" pitchFamily="18" charset="-78"/>
              </a:rPr>
              <a:t>idiopathic </a:t>
            </a:r>
            <a:r>
              <a:rPr lang="en-US" sz="5100" dirty="0" smtClean="0">
                <a:latin typeface="Andalus" pitchFamily="18" charset="-78"/>
                <a:cs typeface="Andalus" pitchFamily="18" charset="-78"/>
              </a:rPr>
              <a:t>( </a:t>
            </a:r>
            <a:r>
              <a:rPr lang="en-US" sz="5100" dirty="0">
                <a:latin typeface="Andalus" pitchFamily="18" charset="-78"/>
                <a:cs typeface="Andalus" pitchFamily="18" charset="-78"/>
              </a:rPr>
              <a:t>most common cause of pediatric </a:t>
            </a:r>
            <a:r>
              <a:rPr lang="en-US" sz="5100" dirty="0" smtClean="0">
                <a:latin typeface="Andalus" pitchFamily="18" charset="-78"/>
                <a:cs typeface="Andalus" pitchFamily="18" charset="-78"/>
              </a:rPr>
              <a:t>stones)</a:t>
            </a:r>
            <a:endParaRPr lang="en-US" sz="51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en-US" sz="51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5100" b="1" dirty="0" smtClean="0">
                <a:latin typeface="Andalus" pitchFamily="18" charset="-78"/>
                <a:cs typeface="Andalus" pitchFamily="18" charset="-78"/>
              </a:rPr>
              <a:t>2</a:t>
            </a:r>
            <a:r>
              <a:rPr lang="en-US" sz="5100" b="1" dirty="0">
                <a:latin typeface="Andalus" pitchFamily="18" charset="-78"/>
                <a:cs typeface="Andalus" pitchFamily="18" charset="-78"/>
              </a:rPr>
              <a:t>. hypocitraturic Ca stones (10-50%)</a:t>
            </a:r>
          </a:p>
          <a:p>
            <a:pPr marL="0" indent="0">
              <a:buNone/>
            </a:pPr>
            <a:r>
              <a:rPr lang="en-US" sz="5100" dirty="0">
                <a:latin typeface="Andalus" pitchFamily="18" charset="-78"/>
                <a:cs typeface="Andalus" pitchFamily="18" charset="-78"/>
              </a:rPr>
              <a:t>- related to systemic acidosis</a:t>
            </a:r>
          </a:p>
          <a:p>
            <a:pPr marL="0" indent="0">
              <a:buNone/>
            </a:pPr>
            <a:r>
              <a:rPr lang="en-US" sz="5100" dirty="0">
                <a:latin typeface="Andalus" pitchFamily="18" charset="-78"/>
                <a:cs typeface="Andalus" pitchFamily="18" charset="-78"/>
              </a:rPr>
              <a:t>- distal RTA, chronic diarrheal syndrome, thiazide-induced, high</a:t>
            </a:r>
          </a:p>
          <a:p>
            <a:pPr marL="0" indent="0">
              <a:buNone/>
            </a:pPr>
            <a:r>
              <a:rPr lang="en-US" sz="5100" dirty="0">
                <a:latin typeface="Andalus" pitchFamily="18" charset="-78"/>
                <a:cs typeface="Andalus" pitchFamily="18" charset="-78"/>
              </a:rPr>
              <a:t>protein diet, </a:t>
            </a:r>
            <a:r>
              <a:rPr lang="en-US" sz="5100" dirty="0" smtClean="0">
                <a:latin typeface="Andalus" pitchFamily="18" charset="-78"/>
                <a:cs typeface="Andalus" pitchFamily="18" charset="-78"/>
              </a:rPr>
              <a:t>idiopathic</a:t>
            </a:r>
            <a:endParaRPr lang="en-US" sz="51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94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/>
          <a:lstStyle/>
          <a:p>
            <a:pPr marL="0" indent="0">
              <a:buNone/>
            </a:pPr>
            <a:r>
              <a:rPr lang="nb-NO" b="1" dirty="0">
                <a:latin typeface="Andalus" pitchFamily="18" charset="-78"/>
                <a:cs typeface="Andalus" pitchFamily="18" charset="-78"/>
              </a:rPr>
              <a:t>3. hyperuricosuric Ca stones (10-40%)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dietary excess of purines (most common)</a:t>
            </a:r>
          </a:p>
          <a:p>
            <a:pPr>
              <a:buFontTx/>
              <a:buChar char="-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uric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acid overproduction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: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gout, myeloproliferative 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4. hyperoxaluric Ca stones (2-15%)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primary oxalosis (AR)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enteric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dietary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idiopathic</a:t>
            </a:r>
          </a:p>
          <a:p>
            <a:pPr marL="0" indent="0">
              <a:lnSpc>
                <a:spcPct val="80000"/>
              </a:lnSpc>
              <a:buNone/>
            </a:pP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5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. hypomagnesiuric Ca stones (5-10%)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reduced intestinal absorption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(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malabsorption)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- poor dietary intake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84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6-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Disorders and diseases related to calcium stones:</a:t>
            </a:r>
          </a:p>
          <a:p>
            <a:pPr marL="0" indent="0"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- Hyperparathyroidism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- Granulomatous diseases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(sarcoidosis)</a:t>
            </a:r>
          </a:p>
          <a:p>
            <a:pPr marL="0" indent="0"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- Nephrocalcinosis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(NC)</a:t>
            </a:r>
          </a:p>
          <a:p>
            <a:pPr>
              <a:buFontTx/>
              <a:buChar char="-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Renal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tubular acidosis (distal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pPr>
              <a:buFontTx/>
              <a:buChar char="-"/>
            </a:pP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800" b="1" u="sng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B) Non Ca </a:t>
            </a:r>
            <a:r>
              <a:rPr lang="en-US" sz="2800" b="1" u="sng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containing stone :</a:t>
            </a:r>
            <a:endParaRPr lang="en-US" sz="2800" b="1" u="sng" dirty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1-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Gouty diathesis (15-30%)</a:t>
            </a:r>
          </a:p>
          <a:p>
            <a:pPr marL="0" indent="0"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2- Cystinuria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3- Struvite</a:t>
            </a:r>
          </a:p>
          <a:p>
            <a:pPr marL="0" indent="0">
              <a:buNone/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4-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miscellaneous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989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363272" cy="600032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200" b="1" u="sng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Diagnosis </a:t>
            </a:r>
            <a:endParaRPr lang="en-US" sz="3200" b="1" u="sng" dirty="0" smtClean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80000"/>
              </a:lnSpc>
            </a:pPr>
            <a:endParaRPr lang="en-US" sz="3200" b="1" u="sng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Medical history: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Age – sex – race – occupation – residence 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Diet habits – fluid intake 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Past history of :- diseases ( gout – rec UTI – prolonged immobile)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                       - Drug forming stone (silicate)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                       - previous operations for stones and stone analysis        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                          if done.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Family history : Cystinuria - RTA 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Examination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: limited role in diagnosis 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585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032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b="1" u="sng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Investigations</a:t>
            </a:r>
            <a:r>
              <a:rPr lang="en-US" sz="3200" b="1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lnSpc>
                <a:spcPct val="80000"/>
              </a:lnSpc>
            </a:pPr>
            <a:endParaRPr lang="en-US" sz="3200" b="1" u="sng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Urine examination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pH ( alkaline or acidic )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Pyuria – bacteriuria –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hematuria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Crystaluria ( cysteine crystals is diagnostic)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Urine C &amp; S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Blood examination:</a:t>
            </a:r>
          </a:p>
          <a:p>
            <a:pPr marL="0" indent="0">
              <a:lnSpc>
                <a:spcPct val="80000"/>
              </a:lnSpc>
              <a:buNone/>
            </a:pP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Fasting blood sample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for sequential multiple analysis (SMA)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latin typeface="Andalus" pitchFamily="18" charset="-78"/>
              <a:cs typeface="Andalus" pitchFamily="18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7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82880" indent="-18288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US" sz="3200" b="1" u="sng" dirty="0">
                <a:solidFill>
                  <a:srgbClr val="C00000"/>
                </a:solidFill>
                <a:latin typeface="Andalus" pitchFamily="18" charset="-78"/>
                <a:ea typeface="+mn-ea"/>
                <a:cs typeface="Andalus" pitchFamily="18" charset="-78"/>
              </a:rPr>
              <a:t>Medical treatment of risk factors for urolithiasis:</a:t>
            </a:r>
            <a:br>
              <a:rPr lang="en-US" sz="3200" b="1" u="sng" dirty="0">
                <a:solidFill>
                  <a:srgbClr val="C00000"/>
                </a:solidFill>
                <a:latin typeface="Andalus" pitchFamily="18" charset="-78"/>
                <a:ea typeface="+mn-ea"/>
                <a:cs typeface="Andalus" pitchFamily="18" charset="-78"/>
              </a:rPr>
            </a:br>
            <a:r>
              <a:rPr lang="en-US" sz="3200" b="1" u="sng" dirty="0">
                <a:solidFill>
                  <a:srgbClr val="C00000"/>
                </a:solidFill>
                <a:latin typeface="Andalus" pitchFamily="18" charset="-78"/>
                <a:ea typeface="+mn-ea"/>
                <a:cs typeface="Andalus" pitchFamily="18" charset="-78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5225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en-US" sz="2800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Absorptive Hypercalciuria : </a:t>
            </a:r>
            <a:r>
              <a:rPr lang="en-US" sz="2800" b="1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(mainly for type 1) 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Font typeface="Arial" pitchFamily="34" charset="0"/>
              <a:buAutoNum type="arabicParenR"/>
            </a:pPr>
            <a:r>
              <a:rPr lang="en-US" sz="2800" b="1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Renal leak Hypercalciuria</a:t>
            </a:r>
          </a:p>
          <a:p>
            <a:pPr marL="0" indent="0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Thiazides 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(1st line)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 </a:t>
            </a:r>
            <a:r>
              <a:rPr lang="en-US" sz="2800" b="1" u="sng" dirty="0">
                <a:latin typeface="Andalus" pitchFamily="18" charset="-78"/>
                <a:cs typeface="Andalus" pitchFamily="18" charset="-78"/>
              </a:rPr>
              <a:t>Mech: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stimulates Ca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reabsorption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in DCT &amp; promotes Na excretion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decreases serum K and mildly decreases urinary citrate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doesn’t change gut absorption of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Ca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u="sng" dirty="0" smtClean="0">
                <a:latin typeface="Andalus" pitchFamily="18" charset="-78"/>
                <a:cs typeface="Andalus" pitchFamily="18" charset="-78"/>
              </a:rPr>
              <a:t>Use</a:t>
            </a:r>
            <a:r>
              <a:rPr lang="en-US" sz="2800" b="1" u="sng" dirty="0"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chlorthalidone, indapamide, trichlormethidazide,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u="sng" dirty="0">
                <a:latin typeface="Andalus" pitchFamily="18" charset="-78"/>
                <a:cs typeface="Andalus" pitchFamily="18" charset="-78"/>
              </a:rPr>
              <a:t>S/</a:t>
            </a:r>
            <a:r>
              <a:rPr lang="en-US" sz="2800" b="1" u="sng" dirty="0" err="1">
                <a:latin typeface="Andalus" pitchFamily="18" charset="-78"/>
                <a:cs typeface="Andalus" pitchFamily="18" charset="-78"/>
              </a:rPr>
              <a:t>Es</a:t>
            </a:r>
            <a:endParaRPr lang="en-US" sz="2800" b="1" u="sng" dirty="0">
              <a:latin typeface="Andalus" pitchFamily="18" charset="-78"/>
              <a:cs typeface="Andalus" pitchFamily="18" charset="-78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hypoK, muscle cramps, hyperuricosuria, hypocitraturia, ↓’d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libido,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sleepiness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u="sng" dirty="0" smtClean="0">
                <a:latin typeface="Andalus" pitchFamily="18" charset="-78"/>
                <a:cs typeface="Andalus" pitchFamily="18" charset="-78"/>
              </a:rPr>
              <a:t>So,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should given in combined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with K citrate + dietary restriction of Ca &amp; oxalate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016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507288" cy="5928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Cellulose PO4</a:t>
            </a:r>
          </a:p>
          <a:p>
            <a:pPr marL="0" indent="0">
              <a:buNone/>
            </a:pPr>
            <a:r>
              <a:rPr lang="en-US" sz="2000" b="1" u="sn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u="sng" dirty="0">
                <a:latin typeface="Andalus" pitchFamily="18" charset="-78"/>
                <a:cs typeface="Andalus" pitchFamily="18" charset="-78"/>
              </a:rPr>
              <a:t>Mech:</a:t>
            </a:r>
          </a:p>
          <a:p>
            <a:pPr marL="0" indent="0"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binding 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resin that ↓’s Ca absorption</a:t>
            </a:r>
          </a:p>
          <a:p>
            <a:pPr marL="0" indent="0"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also binds to Mg (need supplements)</a:t>
            </a:r>
          </a:p>
          <a:p>
            <a:pPr marL="0" indent="0"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only recommended if refractory to thiazides,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(5 gm  2-3 / day)</a:t>
            </a:r>
          </a:p>
          <a:p>
            <a:pPr marL="0" indent="0">
              <a:buNone/>
            </a:pPr>
            <a:r>
              <a:rPr lang="en-US" sz="2000" b="1" u="sng" dirty="0" smtClean="0">
                <a:latin typeface="Andalus" pitchFamily="18" charset="-78"/>
                <a:cs typeface="Andalus" pitchFamily="18" charset="-78"/>
              </a:rPr>
              <a:t>S/</a:t>
            </a:r>
            <a:r>
              <a:rPr lang="en-US" sz="2000" b="1" u="sng" dirty="0" err="1" smtClean="0">
                <a:latin typeface="Andalus" pitchFamily="18" charset="-78"/>
                <a:cs typeface="Andalus" pitchFamily="18" charset="-78"/>
              </a:rPr>
              <a:t>Es</a:t>
            </a:r>
            <a:r>
              <a:rPr lang="en-US" sz="2000" b="1" u="sng" dirty="0">
                <a:latin typeface="Andalus" pitchFamily="18" charset="-78"/>
                <a:cs typeface="Andalus" pitchFamily="18" charset="-78"/>
              </a:rPr>
              <a:t>: </a:t>
            </a:r>
            <a:r>
              <a:rPr lang="en-US" sz="2000" b="1" u="sn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hypoMg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, hyperoxaluria, PTH stimulation, GI distress</a:t>
            </a:r>
          </a:p>
          <a:p>
            <a:pPr marL="0" indent="0">
              <a:buNone/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Orthophosphate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 :</a:t>
            </a:r>
            <a:endParaRPr lang="en-US" sz="18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u="sng" dirty="0">
                <a:latin typeface="Andalus" pitchFamily="18" charset="-78"/>
                <a:cs typeface="Andalus" pitchFamily="18" charset="-78"/>
              </a:rPr>
              <a:t>Mech:</a:t>
            </a:r>
          </a:p>
          <a:p>
            <a:pPr marL="0" indent="0"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↓’s GI absorption of Ca &amp; urinary Ca excretion + ↓’s urine 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Caoxalate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saturation</a:t>
            </a:r>
            <a:endParaRPr lang="en-US" sz="20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it-IT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it-IT" sz="2000" dirty="0">
                <a:latin typeface="Andalus" pitchFamily="18" charset="-78"/>
                <a:cs typeface="Andalus" pitchFamily="18" charset="-78"/>
              </a:rPr>
              <a:t>↑’s urine PO4 (contraindicated in struvite stones), oxalate </a:t>
            </a:r>
            <a:r>
              <a:rPr lang="it-IT" sz="2000" dirty="0" smtClean="0">
                <a:latin typeface="Andalus" pitchFamily="18" charset="-78"/>
                <a:cs typeface="Andalus" pitchFamily="18" charset="-78"/>
              </a:rPr>
              <a:t>&amp;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citrate</a:t>
            </a:r>
            <a:endParaRPr lang="en-US" sz="20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recommended only if refractory to other methods</a:t>
            </a:r>
          </a:p>
          <a:p>
            <a:pPr marL="0" indent="0"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u="sng" dirty="0" smtClean="0">
                <a:latin typeface="Andalus" pitchFamily="18" charset="-78"/>
                <a:cs typeface="Andalus" pitchFamily="18" charset="-78"/>
              </a:rPr>
              <a:t>S/</a:t>
            </a:r>
            <a:r>
              <a:rPr lang="en-US" sz="2000" b="1" u="sng" dirty="0" err="1" smtClean="0">
                <a:latin typeface="Andalus" pitchFamily="18" charset="-78"/>
                <a:cs typeface="Andalus" pitchFamily="18" charset="-78"/>
              </a:rPr>
              <a:t>Es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: PTH 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stimulation, hyperoxaluria, GI distress, soft tissue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calcification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Bran 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dirty="0">
                <a:latin typeface="Andalus" pitchFamily="18" charset="-78"/>
                <a:cs typeface="Andalus" pitchFamily="18" charset="-78"/>
              </a:rPr>
              <a:t>may decrease intestinal Ca absorption and increase urine PO4 excretion</a:t>
            </a:r>
          </a:p>
        </p:txBody>
      </p:sp>
    </p:spTree>
    <p:extLst>
      <p:ext uri="{BB962C8B-B14F-4D97-AF65-F5344CB8AC3E}">
        <p14:creationId xmlns:p14="http://schemas.microsoft.com/office/powerpoint/2010/main" val="221928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1211</Words>
  <Application>Microsoft Office PowerPoint</Application>
  <PresentationFormat>On-screen Show (4:3)</PresentationFormat>
  <Paragraphs>203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Medical management of specific risk factors for urolithiasis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Medical treatment of risk factors for urolithiasis: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management of specific risk factors for urolithiasis</dc:title>
  <dc:creator>makka</dc:creator>
  <cp:lastModifiedBy>makka</cp:lastModifiedBy>
  <cp:revision>27</cp:revision>
  <dcterms:created xsi:type="dcterms:W3CDTF">2017-08-07T22:42:41Z</dcterms:created>
  <dcterms:modified xsi:type="dcterms:W3CDTF">2017-08-08T02:07:04Z</dcterms:modified>
</cp:coreProperties>
</file>