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60" r:id="rId5"/>
    <p:sldId id="259" r:id="rId6"/>
    <p:sldId id="261" r:id="rId7"/>
    <p:sldId id="262" r:id="rId8"/>
    <p:sldId id="263" r:id="rId9"/>
    <p:sldId id="264" r:id="rId10"/>
    <p:sldId id="265" r:id="rId11"/>
    <p:sldId id="266" r:id="rId12"/>
    <p:sldId id="267" r:id="rId13"/>
    <p:sldId id="268" r:id="rId14"/>
    <p:sldId id="270" r:id="rId15"/>
    <p:sldId id="269" r:id="rId16"/>
    <p:sldId id="271" r:id="rId17"/>
    <p:sldId id="272"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2/20/2020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2/20/2020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2/20/2020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2/20/2020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2/20/2020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2/20/2020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2/20/2020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2/20/2020</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1" eaLnBrk="1" latinLnBrk="0" hangingPunct="1">
        <a:spcBef>
          <a:spcPct val="0"/>
        </a:spcBef>
        <a:buNone/>
        <a:defRPr sz="3600" kern="1200">
          <a:solidFill>
            <a:schemeClr val="accent1"/>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342900" algn="r" defTabSz="457200" rtl="1"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r" defTabSz="457200" rtl="1"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r" defTabSz="457200" rtl="1"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hyperlink" Target="https://www.ncbi.nlm.nih.gov/pmc/articles/PMC4316129/#R5"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07067" y="1326524"/>
            <a:ext cx="7766936" cy="1751527"/>
          </a:xfrm>
        </p:spPr>
        <p:txBody>
          <a:bodyPr/>
          <a:lstStyle/>
          <a:p>
            <a:pPr algn="ctr"/>
            <a:r>
              <a:rPr lang="en-US" sz="4800" dirty="0" smtClean="0"/>
              <a:t>Post intubation </a:t>
            </a:r>
            <a:r>
              <a:rPr lang="en-US" sz="4800" dirty="0" err="1" smtClean="0"/>
              <a:t>tracheoesophogeal</a:t>
            </a:r>
            <a:r>
              <a:rPr lang="en-US" sz="4800" dirty="0" smtClean="0"/>
              <a:t> fistula</a:t>
            </a:r>
            <a:endParaRPr lang="ar-EG" sz="4800" dirty="0"/>
          </a:p>
        </p:txBody>
      </p:sp>
      <p:sp>
        <p:nvSpPr>
          <p:cNvPr id="3" name="Subtitle 2"/>
          <p:cNvSpPr>
            <a:spLocks noGrp="1"/>
          </p:cNvSpPr>
          <p:nvPr>
            <p:ph type="subTitle" idx="1"/>
          </p:nvPr>
        </p:nvSpPr>
        <p:spPr/>
        <p:txBody>
          <a:bodyPr/>
          <a:lstStyle/>
          <a:p>
            <a:r>
              <a:rPr lang="en-US" sz="2400" dirty="0" smtClean="0">
                <a:solidFill>
                  <a:srgbClr val="FF0000"/>
                </a:solidFill>
              </a:rPr>
              <a:t>Presented by</a:t>
            </a:r>
          </a:p>
          <a:p>
            <a:r>
              <a:rPr lang="en-US" sz="3200" b="1" i="1" dirty="0" err="1" smtClean="0">
                <a:solidFill>
                  <a:srgbClr val="00B0F0"/>
                </a:solidFill>
              </a:rPr>
              <a:t>Randa</a:t>
            </a:r>
            <a:r>
              <a:rPr lang="en-US" sz="3200" b="1" i="1" dirty="0" smtClean="0">
                <a:solidFill>
                  <a:srgbClr val="00B0F0"/>
                </a:solidFill>
              </a:rPr>
              <a:t> </a:t>
            </a:r>
            <a:r>
              <a:rPr lang="en-US" sz="3200" b="1" i="1" dirty="0" err="1" smtClean="0">
                <a:solidFill>
                  <a:srgbClr val="00B0F0"/>
                </a:solidFill>
              </a:rPr>
              <a:t>reda</a:t>
            </a:r>
            <a:endParaRPr lang="ar-EG" sz="3200" b="1" i="1" dirty="0">
              <a:solidFill>
                <a:srgbClr val="00B0F0"/>
              </a:solidFill>
            </a:endParaRPr>
          </a:p>
        </p:txBody>
      </p:sp>
    </p:spTree>
    <p:extLst>
      <p:ext uri="{BB962C8B-B14F-4D97-AF65-F5344CB8AC3E}">
        <p14:creationId xmlns:p14="http://schemas.microsoft.com/office/powerpoint/2010/main" val="13949534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1519707" y="528034"/>
            <a:ext cx="6954591" cy="5434883"/>
          </a:xfrm>
          <a:prstGeom prst="rect">
            <a:avLst/>
          </a:prstGeom>
        </p:spPr>
      </p:pic>
    </p:spTree>
    <p:extLst>
      <p:ext uri="{BB962C8B-B14F-4D97-AF65-F5344CB8AC3E}">
        <p14:creationId xmlns:p14="http://schemas.microsoft.com/office/powerpoint/2010/main" val="4487813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218942"/>
            <a:ext cx="8596668" cy="862883"/>
          </a:xfrm>
        </p:spPr>
        <p:txBody>
          <a:bodyPr>
            <a:normAutofit/>
          </a:bodyPr>
          <a:lstStyle/>
          <a:p>
            <a:r>
              <a:rPr lang="en-US" sz="4000" b="1" dirty="0"/>
              <a:t>Therapeutic management</a:t>
            </a:r>
            <a:endParaRPr lang="ar-EG" sz="4000" dirty="0"/>
          </a:p>
        </p:txBody>
      </p:sp>
      <p:sp>
        <p:nvSpPr>
          <p:cNvPr id="3" name="Content Placeholder 2"/>
          <p:cNvSpPr>
            <a:spLocks noGrp="1"/>
          </p:cNvSpPr>
          <p:nvPr>
            <p:ph idx="1"/>
          </p:nvPr>
        </p:nvSpPr>
        <p:spPr/>
        <p:txBody>
          <a:bodyPr/>
          <a:lstStyle/>
          <a:p>
            <a:pPr algn="l"/>
            <a:r>
              <a:rPr lang="en-US" dirty="0">
                <a:solidFill>
                  <a:srgbClr val="000000"/>
                </a:solidFill>
                <a:latin typeface="Times New Roman" panose="02020603050405020304" pitchFamily="18" charset="0"/>
              </a:rPr>
              <a:t>Treatment is difficult because of the many deficits of patients: poor respiratory status (pulmonary infection, mechanical ventilation), severe biological condition, poor nutritional status and the presence of associated diseases (cardiovascular, neurological).</a:t>
            </a:r>
          </a:p>
          <a:p>
            <a:pPr algn="l"/>
            <a:r>
              <a:rPr lang="en-US" dirty="0">
                <a:solidFill>
                  <a:srgbClr val="000000"/>
                </a:solidFill>
                <a:latin typeface="Times New Roman" panose="02020603050405020304" pitchFamily="18" charset="0"/>
              </a:rPr>
              <a:t>Optimal time for surgery is established when the patient no longer requires mechanical ventilation and his biological status is improved </a:t>
            </a:r>
            <a:r>
              <a:rPr lang="en-US" dirty="0" smtClean="0">
                <a:solidFill>
                  <a:srgbClr val="000000"/>
                </a:solidFill>
                <a:latin typeface="Times New Roman" panose="02020603050405020304" pitchFamily="18" charset="0"/>
              </a:rPr>
              <a:t>. </a:t>
            </a:r>
            <a:r>
              <a:rPr lang="en-US" dirty="0">
                <a:solidFill>
                  <a:srgbClr val="000000"/>
                </a:solidFill>
                <a:latin typeface="Times New Roman" panose="02020603050405020304" pitchFamily="18" charset="0"/>
              </a:rPr>
              <a:t>Mechanical ventilated patients are not candidates for surgery because of the negative effect of tracheal intubation on anastomosis and esophageal suture, with a very high risk of complications. In these cases, conservative treatment is chosen. The general prognosis will be taken into account. A bad short-term prognosis excludes surgery</a:t>
            </a:r>
          </a:p>
          <a:p>
            <a:pPr algn="l"/>
            <a:endParaRPr lang="ar-EG" dirty="0"/>
          </a:p>
        </p:txBody>
      </p:sp>
    </p:spTree>
    <p:extLst>
      <p:ext uri="{BB962C8B-B14F-4D97-AF65-F5344CB8AC3E}">
        <p14:creationId xmlns:p14="http://schemas.microsoft.com/office/powerpoint/2010/main" val="39298676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167426"/>
            <a:ext cx="8596668" cy="1107584"/>
          </a:xfrm>
        </p:spPr>
        <p:txBody>
          <a:bodyPr/>
          <a:lstStyle/>
          <a:p>
            <a:r>
              <a:rPr lang="en-US" b="1" dirty="0"/>
              <a:t>Conservative treatment</a:t>
            </a:r>
            <a:endParaRPr lang="ar-EG" dirty="0"/>
          </a:p>
        </p:txBody>
      </p:sp>
      <p:sp>
        <p:nvSpPr>
          <p:cNvPr id="3" name="Content Placeholder 2"/>
          <p:cNvSpPr>
            <a:spLocks noGrp="1"/>
          </p:cNvSpPr>
          <p:nvPr>
            <p:ph idx="1"/>
          </p:nvPr>
        </p:nvSpPr>
        <p:spPr>
          <a:xfrm>
            <a:off x="283335" y="914400"/>
            <a:ext cx="9556124" cy="5943600"/>
          </a:xfrm>
        </p:spPr>
        <p:txBody>
          <a:bodyPr>
            <a:normAutofit lnSpcReduction="10000"/>
          </a:bodyPr>
          <a:lstStyle/>
          <a:p>
            <a:pPr marL="0" indent="0" algn="l">
              <a:buNone/>
            </a:pPr>
            <a:r>
              <a:rPr lang="en-US" sz="2000" dirty="0">
                <a:solidFill>
                  <a:srgbClr val="000000"/>
                </a:solidFill>
                <a:latin typeface="Times New Roman" panose="02020603050405020304" pitchFamily="18" charset="0"/>
              </a:rPr>
              <a:t>is sometimes used as a preparation prior to surgery. The goals are the cease of contamination of the tracheobronchial tree with digestive contain, the resolution of bronchial-pulmonary suppuration, the improvement of the patient`s nutritional status and the weaning from ventilator.</a:t>
            </a:r>
          </a:p>
          <a:p>
            <a:pPr marL="0" indent="0" algn="l">
              <a:buNone/>
            </a:pPr>
            <a:r>
              <a:rPr lang="en-US" sz="2000" dirty="0">
                <a:solidFill>
                  <a:srgbClr val="000000"/>
                </a:solidFill>
                <a:latin typeface="Times New Roman" panose="02020603050405020304" pitchFamily="18" charset="0"/>
              </a:rPr>
              <a:t>If a nasogastric tube is present, it will be extracted and, in conscious patients, oral feeding will be stopped. A drainage gastrostomy and a feeding </a:t>
            </a:r>
            <a:r>
              <a:rPr lang="en-US" sz="2000" dirty="0" err="1">
                <a:solidFill>
                  <a:srgbClr val="000000"/>
                </a:solidFill>
                <a:latin typeface="Times New Roman" panose="02020603050405020304" pitchFamily="18" charset="0"/>
              </a:rPr>
              <a:t>jejunostomy</a:t>
            </a:r>
            <a:r>
              <a:rPr lang="en-US" sz="2000" dirty="0">
                <a:solidFill>
                  <a:srgbClr val="000000"/>
                </a:solidFill>
                <a:latin typeface="Times New Roman" panose="02020603050405020304" pitchFamily="18" charset="0"/>
              </a:rPr>
              <a:t> will be installed. This can be done by laparotomy, or by minimally invasive surgery (laparoscopic </a:t>
            </a:r>
            <a:r>
              <a:rPr lang="en-US" sz="2000" dirty="0" err="1">
                <a:solidFill>
                  <a:srgbClr val="000000"/>
                </a:solidFill>
                <a:latin typeface="Times New Roman" panose="02020603050405020304" pitchFamily="18" charset="0"/>
              </a:rPr>
              <a:t>jejunostomy</a:t>
            </a:r>
            <a:r>
              <a:rPr lang="en-US" sz="2000" dirty="0">
                <a:solidFill>
                  <a:srgbClr val="000000"/>
                </a:solidFill>
                <a:latin typeface="Times New Roman" panose="02020603050405020304" pitchFamily="18" charset="0"/>
              </a:rPr>
              <a:t> or percutaneous endoscopic combined technique). The patient will be held with the body elevated to 45 degrees at least a few hours after meals. Anti-secretory and </a:t>
            </a:r>
            <a:r>
              <a:rPr lang="en-US" sz="2000" dirty="0" err="1">
                <a:solidFill>
                  <a:srgbClr val="000000"/>
                </a:solidFill>
                <a:latin typeface="Times New Roman" panose="02020603050405020304" pitchFamily="18" charset="0"/>
              </a:rPr>
              <a:t>prokinetic</a:t>
            </a:r>
            <a:r>
              <a:rPr lang="en-US" sz="2000" dirty="0">
                <a:solidFill>
                  <a:srgbClr val="000000"/>
                </a:solidFill>
                <a:latin typeface="Times New Roman" panose="02020603050405020304" pitchFamily="18" charset="0"/>
              </a:rPr>
              <a:t> medication will be associated to prevent gastro-esophageal reflux. The cuff of the tracheostomy cannula will be placed distally to the fistula under endoscopic control and will be inflated with the minimum amount of air that seals the trachea. Repeated bronchial aspiration will be performed. Esophageal diversion is almost never necessary. The small amount of saliva, which may contaminate the tracheobronchial tree, is not usually a problem. Atropine type medication in purposes of minimizing saliva secretion can be administered </a:t>
            </a:r>
            <a:r>
              <a:rPr lang="en-US" sz="2000" dirty="0" smtClean="0">
                <a:solidFill>
                  <a:srgbClr val="000000"/>
                </a:solidFill>
                <a:latin typeface="Times New Roman" panose="02020603050405020304" pitchFamily="18" charset="0"/>
              </a:rPr>
              <a:t>. </a:t>
            </a:r>
            <a:r>
              <a:rPr lang="en-US" sz="2000" dirty="0">
                <a:solidFill>
                  <a:srgbClr val="000000"/>
                </a:solidFill>
                <a:latin typeface="Times New Roman" panose="02020603050405020304" pitchFamily="18" charset="0"/>
              </a:rPr>
              <a:t>In exceptional circumstances, when esophageal diversion is necessary, cervical-esophageal fistula will be terminal and not in continuity (dividing the esophagus immediately proximal to the fistula and the distal end of the esophagus will be closed). Continuous aspiration by gastrostomy is enough to prevent </a:t>
            </a:r>
            <a:r>
              <a:rPr lang="en-US" sz="2000" dirty="0" err="1">
                <a:solidFill>
                  <a:srgbClr val="000000"/>
                </a:solidFill>
                <a:latin typeface="Times New Roman" panose="02020603050405020304" pitchFamily="18" charset="0"/>
              </a:rPr>
              <a:t>gastroesophageal</a:t>
            </a:r>
            <a:r>
              <a:rPr lang="en-US" sz="2000" dirty="0">
                <a:solidFill>
                  <a:srgbClr val="000000"/>
                </a:solidFill>
                <a:latin typeface="Times New Roman" panose="02020603050405020304" pitchFamily="18" charset="0"/>
              </a:rPr>
              <a:t> reflux.</a:t>
            </a:r>
          </a:p>
          <a:p>
            <a:pPr algn="l"/>
            <a:endParaRPr lang="ar-EG" dirty="0"/>
          </a:p>
        </p:txBody>
      </p:sp>
    </p:spTree>
    <p:extLst>
      <p:ext uri="{BB962C8B-B14F-4D97-AF65-F5344CB8AC3E}">
        <p14:creationId xmlns:p14="http://schemas.microsoft.com/office/powerpoint/2010/main" val="10737328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115910"/>
            <a:ext cx="8596668" cy="746975"/>
          </a:xfrm>
        </p:spPr>
        <p:txBody>
          <a:bodyPr/>
          <a:lstStyle/>
          <a:p>
            <a:r>
              <a:rPr lang="en-US" b="1" dirty="0"/>
              <a:t>Conservative treatment</a:t>
            </a:r>
            <a:endParaRPr lang="ar-EG" dirty="0"/>
          </a:p>
        </p:txBody>
      </p:sp>
      <p:sp>
        <p:nvSpPr>
          <p:cNvPr id="3" name="Content Placeholder 2"/>
          <p:cNvSpPr>
            <a:spLocks noGrp="1"/>
          </p:cNvSpPr>
          <p:nvPr>
            <p:ph idx="1"/>
          </p:nvPr>
        </p:nvSpPr>
        <p:spPr>
          <a:xfrm>
            <a:off x="257577" y="862884"/>
            <a:ext cx="10097037" cy="5995115"/>
          </a:xfrm>
        </p:spPr>
        <p:txBody>
          <a:bodyPr>
            <a:normAutofit fontScale="92500"/>
          </a:bodyPr>
          <a:lstStyle/>
          <a:p>
            <a:pPr marL="0" lvl="0" indent="0" algn="l">
              <a:buClr>
                <a:srgbClr val="90C226"/>
              </a:buClr>
              <a:buNone/>
            </a:pPr>
            <a:r>
              <a:rPr lang="en-US" sz="2200" dirty="0">
                <a:solidFill>
                  <a:srgbClr val="000000"/>
                </a:solidFill>
                <a:latin typeface="Times New Roman" panose="02020603050405020304" pitchFamily="18" charset="0"/>
              </a:rPr>
              <a:t>The energetic necessities of an immobilized patient are of about 20-25 kcal / kg / day and 30-35 kcal / kg / day in patients with physical activity. Parenteral nutrition will be temporary used only in addition to the enteral intake, which is mandatory. The healing of the pulmonary suppuration is achieved by antibiotic therapy and respiratory physiotherapy.</a:t>
            </a:r>
          </a:p>
          <a:p>
            <a:pPr marL="0" lvl="0" indent="0" algn="l">
              <a:buClr>
                <a:srgbClr val="90C226"/>
              </a:buClr>
              <a:buNone/>
            </a:pPr>
            <a:r>
              <a:rPr lang="en-US" sz="2200" dirty="0">
                <a:solidFill>
                  <a:srgbClr val="000000"/>
                </a:solidFill>
                <a:latin typeface="Times New Roman" panose="02020603050405020304" pitchFamily="18" charset="0"/>
              </a:rPr>
              <a:t>Literature mentions sporadic successes by using endoscopic treatment. </a:t>
            </a:r>
            <a:r>
              <a:rPr lang="en-US" sz="2200" dirty="0" err="1">
                <a:solidFill>
                  <a:srgbClr val="000000"/>
                </a:solidFill>
                <a:latin typeface="Times New Roman" panose="02020603050405020304" pitchFamily="18" charset="0"/>
              </a:rPr>
              <a:t>Clerf</a:t>
            </a:r>
            <a:r>
              <a:rPr lang="en-US" sz="2200" dirty="0">
                <a:solidFill>
                  <a:srgbClr val="000000"/>
                </a:solidFill>
                <a:latin typeface="Times New Roman" panose="02020603050405020304" pitchFamily="18" charset="0"/>
              </a:rPr>
              <a:t> et al. showed that it is possible to close the fistula by endoscopic cauterization with small crystals of sodium hydroxide</a:t>
            </a:r>
          </a:p>
          <a:p>
            <a:pPr marL="0" indent="0" algn="l">
              <a:buNone/>
            </a:pPr>
            <a:r>
              <a:rPr lang="en-US" sz="2000" dirty="0" smtClean="0">
                <a:solidFill>
                  <a:srgbClr val="000000"/>
                </a:solidFill>
                <a:latin typeface="Times New Roman" panose="02020603050405020304" pitchFamily="18" charset="0"/>
              </a:rPr>
              <a:t>Other </a:t>
            </a:r>
            <a:r>
              <a:rPr lang="en-US" sz="2000" dirty="0">
                <a:solidFill>
                  <a:srgbClr val="000000"/>
                </a:solidFill>
                <a:latin typeface="Times New Roman" panose="02020603050405020304" pitchFamily="18" charset="0"/>
              </a:rPr>
              <a:t>endoscopic solutions have been proposed, such as minimal excision of the edges and closure of the esophageal orifice with fibrin glue or clips </a:t>
            </a:r>
            <a:r>
              <a:rPr lang="en-US" sz="2000" dirty="0" smtClean="0">
                <a:solidFill>
                  <a:srgbClr val="000000"/>
                </a:solidFill>
                <a:latin typeface="Times New Roman" panose="02020603050405020304" pitchFamily="18" charset="0"/>
              </a:rPr>
              <a:t>.</a:t>
            </a:r>
            <a:endParaRPr lang="en-US" sz="2000" dirty="0">
              <a:solidFill>
                <a:srgbClr val="000000"/>
              </a:solidFill>
              <a:latin typeface="Times New Roman" panose="02020603050405020304" pitchFamily="18" charset="0"/>
            </a:endParaRPr>
          </a:p>
          <a:p>
            <a:pPr marL="0" indent="0" algn="l">
              <a:buNone/>
            </a:pPr>
            <a:r>
              <a:rPr lang="en-US" sz="2000" dirty="0">
                <a:solidFill>
                  <a:srgbClr val="000000"/>
                </a:solidFill>
                <a:latin typeface="Times New Roman" panose="02020603050405020304" pitchFamily="18" charset="0"/>
              </a:rPr>
              <a:t>Tracheal and/or esophageal stent implantation have been used for the endoscopic treatment of the fistula in patients with surgical </a:t>
            </a:r>
            <a:r>
              <a:rPr lang="en-US" sz="2000" dirty="0" smtClean="0">
                <a:solidFill>
                  <a:srgbClr val="000000"/>
                </a:solidFill>
                <a:latin typeface="Times New Roman" panose="02020603050405020304" pitchFamily="18" charset="0"/>
              </a:rPr>
              <a:t>contraindication.</a:t>
            </a:r>
            <a:endParaRPr lang="en-US" sz="2000" dirty="0">
              <a:solidFill>
                <a:srgbClr val="000000"/>
              </a:solidFill>
              <a:latin typeface="Times New Roman" panose="02020603050405020304" pitchFamily="18" charset="0"/>
            </a:endParaRPr>
          </a:p>
          <a:p>
            <a:pPr marL="0" indent="0" algn="l">
              <a:buNone/>
            </a:pPr>
            <a:r>
              <a:rPr lang="en-US" sz="2000" dirty="0">
                <a:solidFill>
                  <a:srgbClr val="000000"/>
                </a:solidFill>
                <a:latin typeface="Times New Roman" panose="02020603050405020304" pitchFamily="18" charset="0"/>
              </a:rPr>
              <a:t>Tracheal stenting can be taken into account in the following situations: proximal lesion (an esophageal stent in this location would interfere with the upper esophageal sphincter competency), the association of tracheal stenosis due to the destruction of the cartilage, after the previous placement of an </a:t>
            </a:r>
            <a:r>
              <a:rPr lang="en-US" sz="2000" dirty="0" err="1">
                <a:solidFill>
                  <a:srgbClr val="000000"/>
                </a:solidFill>
                <a:latin typeface="Times New Roman" panose="02020603050405020304" pitchFamily="18" charset="0"/>
              </a:rPr>
              <a:t>endoesophageal</a:t>
            </a:r>
            <a:r>
              <a:rPr lang="en-US" sz="2000" dirty="0">
                <a:solidFill>
                  <a:srgbClr val="000000"/>
                </a:solidFill>
                <a:latin typeface="Times New Roman" panose="02020603050405020304" pitchFamily="18" charset="0"/>
              </a:rPr>
              <a:t> stent without sealing of the fistula or if the esophageal stenting is impossible. Also, if there is any concern about an esophageal stent that may reduce (after expanding) the tracheal lumen, the stent will be placed in the trachea. The stent`s length should exceed 2-3 cm cranially and caudally the limits of the fistula.</a:t>
            </a:r>
          </a:p>
          <a:p>
            <a:pPr algn="l"/>
            <a:endParaRPr lang="ar-EG" dirty="0"/>
          </a:p>
        </p:txBody>
      </p:sp>
    </p:spTree>
    <p:extLst>
      <p:ext uri="{BB962C8B-B14F-4D97-AF65-F5344CB8AC3E}">
        <p14:creationId xmlns:p14="http://schemas.microsoft.com/office/powerpoint/2010/main" val="26352592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128789"/>
            <a:ext cx="8596668" cy="721217"/>
          </a:xfrm>
        </p:spPr>
        <p:txBody>
          <a:bodyPr>
            <a:normAutofit/>
          </a:bodyPr>
          <a:lstStyle/>
          <a:p>
            <a:r>
              <a:rPr lang="en-US" b="1" dirty="0"/>
              <a:t>Conservative treatment</a:t>
            </a:r>
            <a:endParaRPr lang="ar-EG" dirty="0"/>
          </a:p>
        </p:txBody>
      </p:sp>
      <p:sp>
        <p:nvSpPr>
          <p:cNvPr id="3" name="Content Placeholder 2"/>
          <p:cNvSpPr>
            <a:spLocks noGrp="1"/>
          </p:cNvSpPr>
          <p:nvPr>
            <p:ph idx="1"/>
          </p:nvPr>
        </p:nvSpPr>
        <p:spPr>
          <a:xfrm>
            <a:off x="218941" y="1197735"/>
            <a:ext cx="10058400" cy="5660265"/>
          </a:xfrm>
        </p:spPr>
        <p:txBody>
          <a:bodyPr>
            <a:normAutofit/>
          </a:bodyPr>
          <a:lstStyle/>
          <a:p>
            <a:pPr marL="0" lvl="0" indent="0" algn="l">
              <a:buClr>
                <a:srgbClr val="90C226"/>
              </a:buClr>
              <a:buNone/>
            </a:pPr>
            <a:r>
              <a:rPr lang="en-US" sz="2000" dirty="0">
                <a:solidFill>
                  <a:srgbClr val="000000"/>
                </a:solidFill>
                <a:latin typeface="Times New Roman" panose="02020603050405020304" pitchFamily="18" charset="0"/>
              </a:rPr>
              <a:t>Rigid silicone stents, very effective in palliation of neoplastic stenosis, have several disadvantages for benign tracheal stenosis: high rate of migration, small inner diameter due to the thickness of the silicone wall, the absence of re-epithelialization and the lack of collapse during cough (which leads to difficulties in the clearance of the secretions). In the 1990s, self-expanding metal stents have replaced rigid plastic prostheses in an attempt to resolve these deficiencies. However, metal stents also have some drawbacks: they can cause tracheal wall perforation with possible vascular lesions, can form exuberant granulomatous tissue with stenosis.</a:t>
            </a:r>
          </a:p>
          <a:p>
            <a:pPr marL="0" lvl="0" indent="0" algn="l">
              <a:buClr>
                <a:srgbClr val="90C226"/>
              </a:buClr>
              <a:buNone/>
            </a:pPr>
            <a:r>
              <a:rPr lang="en-US" sz="2000" dirty="0">
                <a:solidFill>
                  <a:srgbClr val="000000"/>
                </a:solidFill>
                <a:latin typeface="Times New Roman" panose="02020603050405020304" pitchFamily="18" charset="0"/>
              </a:rPr>
              <a:t>Partially covered metal stents are a newer acquisition. They develop a less granular reaction and can also be easier extracted.</a:t>
            </a:r>
          </a:p>
          <a:p>
            <a:pPr marL="0" lvl="0" indent="0" algn="l">
              <a:buClr>
                <a:srgbClr val="90C226"/>
              </a:buClr>
              <a:buNone/>
            </a:pPr>
            <a:r>
              <a:rPr lang="en-US" sz="2000" dirty="0">
                <a:solidFill>
                  <a:srgbClr val="000000"/>
                </a:solidFill>
                <a:latin typeface="Times New Roman" panose="02020603050405020304" pitchFamily="18" charset="0"/>
              </a:rPr>
              <a:t>An attractive option for the future could be the biodegradable stents, which have lower migration rates and do not need to be extracted . Recently (available in the U.S. since 2003), self-expanding plastic stents were introduced.</a:t>
            </a:r>
          </a:p>
          <a:p>
            <a:pPr marL="0" lvl="0" indent="0" algn="l">
              <a:buClr>
                <a:srgbClr val="90C226"/>
              </a:buClr>
              <a:buNone/>
            </a:pPr>
            <a:r>
              <a:rPr lang="en-US" sz="2000" dirty="0">
                <a:solidFill>
                  <a:srgbClr val="000000"/>
                </a:solidFill>
                <a:latin typeface="Times New Roman" panose="02020603050405020304" pitchFamily="18" charset="0"/>
              </a:rPr>
              <a:t>In the case of stenting a </a:t>
            </a:r>
            <a:r>
              <a:rPr lang="en-US" sz="2000" dirty="0" err="1">
                <a:solidFill>
                  <a:srgbClr val="000000"/>
                </a:solidFill>
                <a:latin typeface="Times New Roman" panose="02020603050405020304" pitchFamily="18" charset="0"/>
              </a:rPr>
              <a:t>tracheoesophageal</a:t>
            </a:r>
            <a:r>
              <a:rPr lang="en-US" sz="2000" dirty="0">
                <a:solidFill>
                  <a:srgbClr val="000000"/>
                </a:solidFill>
                <a:latin typeface="Times New Roman" panose="02020603050405020304" pitchFamily="18" charset="0"/>
              </a:rPr>
              <a:t> fistula, a covered stent that can be extracted after 3-4 weeks should be used. After the stent extraction, the residual presence of the fistula is checked. If it is not completely healed, another covered stent will be placed for another 4-6 weeks. In 35% of the cases, the </a:t>
            </a:r>
            <a:r>
              <a:rPr lang="en-US" sz="2000" dirty="0" err="1">
                <a:solidFill>
                  <a:srgbClr val="000000"/>
                </a:solidFill>
                <a:latin typeface="Times New Roman" panose="02020603050405020304" pitchFamily="18" charset="0"/>
              </a:rPr>
              <a:t>tracheoesophageal</a:t>
            </a:r>
            <a:r>
              <a:rPr lang="en-US" sz="2000" dirty="0">
                <a:solidFill>
                  <a:srgbClr val="000000"/>
                </a:solidFill>
                <a:latin typeface="Times New Roman" panose="02020603050405020304" pitchFamily="18" charset="0"/>
              </a:rPr>
              <a:t> fistula recurs.</a:t>
            </a:r>
            <a:endParaRPr lang="en-US" sz="2000" dirty="0">
              <a:solidFill>
                <a:srgbClr val="000000"/>
              </a:solidFill>
              <a:latin typeface="Times New Roman" panose="02020603050405020304" pitchFamily="18" charset="0"/>
            </a:endParaRPr>
          </a:p>
        </p:txBody>
      </p:sp>
    </p:spTree>
    <p:extLst>
      <p:ext uri="{BB962C8B-B14F-4D97-AF65-F5344CB8AC3E}">
        <p14:creationId xmlns:p14="http://schemas.microsoft.com/office/powerpoint/2010/main" val="279190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800" b="1" dirty="0"/>
              <a:t>Surgery</a:t>
            </a:r>
            <a:endParaRPr lang="ar-EG" dirty="0"/>
          </a:p>
        </p:txBody>
      </p:sp>
      <p:sp>
        <p:nvSpPr>
          <p:cNvPr id="3" name="Content Placeholder 2"/>
          <p:cNvSpPr>
            <a:spLocks noGrp="1"/>
          </p:cNvSpPr>
          <p:nvPr>
            <p:ph idx="1"/>
          </p:nvPr>
        </p:nvSpPr>
        <p:spPr/>
        <p:txBody>
          <a:bodyPr>
            <a:normAutofit lnSpcReduction="10000"/>
          </a:bodyPr>
          <a:lstStyle/>
          <a:p>
            <a:pPr algn="l"/>
            <a:r>
              <a:rPr lang="en-US" dirty="0"/>
              <a:t>The objective is to close the fistula with a separate suture of the fistulous orifices. Any area of lung parenchyma with irreversible damage must be resected in the same operative session. In case of simultaneous tracheal stenosis, segmental tracheal resection and </a:t>
            </a:r>
            <a:r>
              <a:rPr lang="en-US" dirty="0" err="1"/>
              <a:t>termino</a:t>
            </a:r>
            <a:r>
              <a:rPr lang="en-US" dirty="0"/>
              <a:t> terminal anastomosis will be associated. In both situations, most authors recommend the interposition of viable tissue between the two sutures, although there are opinions that this is not mandatory. The operation will be performed in a single session as described by </a:t>
            </a:r>
            <a:r>
              <a:rPr lang="en-US" dirty="0" err="1"/>
              <a:t>Grillo</a:t>
            </a:r>
            <a:r>
              <a:rPr lang="en-US" dirty="0"/>
              <a:t> et al. in 1976 </a:t>
            </a:r>
            <a:r>
              <a:rPr lang="en-US" dirty="0" smtClean="0"/>
              <a:t>. </a:t>
            </a:r>
            <a:r>
              <a:rPr lang="en-US" dirty="0"/>
              <a:t>This approach is used by other authors </a:t>
            </a:r>
            <a:r>
              <a:rPr lang="en-US" dirty="0" smtClean="0"/>
              <a:t>. </a:t>
            </a:r>
            <a:r>
              <a:rPr lang="en-US" dirty="0"/>
              <a:t>In some cases, the tracheal stenosis may be too long and cannot be resected. After fistula repair, the trachea will be stented with a permanent T- tube. There are sporadic communications of more extensive surgery in such cases. </a:t>
            </a:r>
            <a:r>
              <a:rPr lang="en-US" dirty="0" err="1"/>
              <a:t>Gallan</a:t>
            </a:r>
            <a:r>
              <a:rPr lang="en-US" dirty="0"/>
              <a:t> et al. </a:t>
            </a:r>
            <a:r>
              <a:rPr lang="en-US" dirty="0" smtClean="0"/>
              <a:t> </a:t>
            </a:r>
            <a:r>
              <a:rPr lang="en-US" dirty="0"/>
              <a:t>reported a case of </a:t>
            </a:r>
            <a:r>
              <a:rPr lang="en-US" dirty="0" err="1"/>
              <a:t>eso</a:t>
            </a:r>
            <a:r>
              <a:rPr lang="en-US" dirty="0"/>
              <a:t> tracheal fistula associated with a 6.5 cm length tracheal stenosis, in which the authors conducted a membranous wall </a:t>
            </a:r>
            <a:r>
              <a:rPr lang="en-US" dirty="0" err="1"/>
              <a:t>tracheoplasty</a:t>
            </a:r>
            <a:r>
              <a:rPr lang="en-US" dirty="0"/>
              <a:t> by using an esophageal wall after they excluded the esophagus and performed an esophageal - gastric by-pass with colic graft</a:t>
            </a:r>
            <a:endParaRPr lang="ar-EG" dirty="0"/>
          </a:p>
        </p:txBody>
      </p:sp>
    </p:spTree>
    <p:extLst>
      <p:ext uri="{BB962C8B-B14F-4D97-AF65-F5344CB8AC3E}">
        <p14:creationId xmlns:p14="http://schemas.microsoft.com/office/powerpoint/2010/main" val="40866042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7200" b="1" dirty="0">
                <a:solidFill>
                  <a:srgbClr val="C00000"/>
                </a:solidFill>
              </a:rPr>
              <a:t>Surgery</a:t>
            </a:r>
            <a:endParaRPr lang="ar-EG" dirty="0">
              <a:solidFill>
                <a:srgbClr val="C00000"/>
              </a:solidFill>
            </a:endParaRPr>
          </a:p>
        </p:txBody>
      </p:sp>
      <p:sp>
        <p:nvSpPr>
          <p:cNvPr id="3" name="Content Placeholder 2"/>
          <p:cNvSpPr>
            <a:spLocks noGrp="1"/>
          </p:cNvSpPr>
          <p:nvPr>
            <p:ph idx="1"/>
          </p:nvPr>
        </p:nvSpPr>
        <p:spPr/>
        <p:txBody>
          <a:bodyPr>
            <a:normAutofit/>
          </a:bodyPr>
          <a:lstStyle/>
          <a:p>
            <a:pPr marL="0" indent="0" algn="l">
              <a:buNone/>
            </a:pPr>
            <a:r>
              <a:rPr lang="en-US" sz="3200" b="1" dirty="0">
                <a:solidFill>
                  <a:srgbClr val="00B0F0"/>
                </a:solidFill>
              </a:rPr>
              <a:t>Trans-thoracic </a:t>
            </a:r>
            <a:r>
              <a:rPr lang="en-US" sz="3200" b="1" dirty="0" smtClean="0">
                <a:solidFill>
                  <a:srgbClr val="00B0F0"/>
                </a:solidFill>
              </a:rPr>
              <a:t>approach</a:t>
            </a:r>
          </a:p>
          <a:p>
            <a:pPr marL="0" indent="0" algn="l">
              <a:buNone/>
            </a:pPr>
            <a:r>
              <a:rPr lang="en-US" sz="3200" b="1" dirty="0">
                <a:solidFill>
                  <a:srgbClr val="00B0F0"/>
                </a:solidFill>
              </a:rPr>
              <a:t>Tracheal fistula closure without </a:t>
            </a:r>
            <a:r>
              <a:rPr lang="en-US" sz="3200" b="1" dirty="0" smtClean="0">
                <a:solidFill>
                  <a:srgbClr val="00B0F0"/>
                </a:solidFill>
              </a:rPr>
              <a:t>resection</a:t>
            </a:r>
          </a:p>
          <a:p>
            <a:pPr marL="0" indent="0" algn="l">
              <a:buNone/>
            </a:pPr>
            <a:r>
              <a:rPr lang="en-US" sz="3200" b="1" dirty="0">
                <a:solidFill>
                  <a:srgbClr val="00B0F0"/>
                </a:solidFill>
              </a:rPr>
              <a:t>Cervical or </a:t>
            </a:r>
            <a:r>
              <a:rPr lang="en-US" sz="3200" b="1" dirty="0" err="1">
                <a:solidFill>
                  <a:srgbClr val="00B0F0"/>
                </a:solidFill>
              </a:rPr>
              <a:t>cervico-mediastinal</a:t>
            </a:r>
            <a:r>
              <a:rPr lang="en-US" sz="3200" b="1" dirty="0">
                <a:solidFill>
                  <a:srgbClr val="00B0F0"/>
                </a:solidFill>
              </a:rPr>
              <a:t> approach</a:t>
            </a:r>
            <a:endParaRPr lang="ar-EG" sz="3200" dirty="0">
              <a:solidFill>
                <a:srgbClr val="00B0F0"/>
              </a:solidFill>
            </a:endParaRPr>
          </a:p>
        </p:txBody>
      </p:sp>
    </p:spTree>
    <p:extLst>
      <p:ext uri="{BB962C8B-B14F-4D97-AF65-F5344CB8AC3E}">
        <p14:creationId xmlns:p14="http://schemas.microsoft.com/office/powerpoint/2010/main" val="312573783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3245476"/>
            <a:ext cx="8596668" cy="1596980"/>
          </a:xfrm>
        </p:spPr>
        <p:txBody>
          <a:bodyPr>
            <a:normAutofit/>
          </a:bodyPr>
          <a:lstStyle/>
          <a:p>
            <a:pPr algn="ctr"/>
            <a:r>
              <a:rPr lang="en-US" sz="6000" b="1" i="1" dirty="0" smtClean="0">
                <a:solidFill>
                  <a:srgbClr val="FF0000"/>
                </a:solidFill>
                <a:latin typeface="Algerian" panose="04020705040A02060702" pitchFamily="82" charset="0"/>
              </a:rPr>
              <a:t>Thank you</a:t>
            </a:r>
            <a:endParaRPr lang="ar-EG" sz="6000" b="1" i="1" dirty="0">
              <a:solidFill>
                <a:srgbClr val="FF0000"/>
              </a:solidFill>
              <a:latin typeface="Algerian" panose="04020705040A02060702" pitchFamily="82" charset="0"/>
            </a:endParaRPr>
          </a:p>
        </p:txBody>
      </p:sp>
    </p:spTree>
    <p:extLst>
      <p:ext uri="{BB962C8B-B14F-4D97-AF65-F5344CB8AC3E}">
        <p14:creationId xmlns:p14="http://schemas.microsoft.com/office/powerpoint/2010/main" val="21665357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7577" y="218942"/>
            <a:ext cx="9016425" cy="1159098"/>
          </a:xfrm>
        </p:spPr>
        <p:txBody>
          <a:bodyPr/>
          <a:lstStyle/>
          <a:p>
            <a:r>
              <a:rPr lang="en-US" dirty="0"/>
              <a:t>Introduction</a:t>
            </a:r>
            <a:endParaRPr lang="ar-EG" dirty="0"/>
          </a:p>
        </p:txBody>
      </p:sp>
      <p:sp>
        <p:nvSpPr>
          <p:cNvPr id="3" name="Content Placeholder 2"/>
          <p:cNvSpPr>
            <a:spLocks noGrp="1"/>
          </p:cNvSpPr>
          <p:nvPr>
            <p:ph idx="1"/>
          </p:nvPr>
        </p:nvSpPr>
        <p:spPr>
          <a:xfrm>
            <a:off x="257577" y="1378039"/>
            <a:ext cx="9543246" cy="5306096"/>
          </a:xfrm>
        </p:spPr>
        <p:txBody>
          <a:bodyPr>
            <a:noAutofit/>
          </a:bodyPr>
          <a:lstStyle/>
          <a:p>
            <a:pPr marL="0" indent="0" algn="l">
              <a:buNone/>
            </a:pPr>
            <a:r>
              <a:rPr lang="en-US" sz="2000" dirty="0" err="1" smtClean="0"/>
              <a:t>Esophagotracheal</a:t>
            </a:r>
            <a:r>
              <a:rPr lang="en-US" sz="2000" dirty="0" smtClean="0"/>
              <a:t> </a:t>
            </a:r>
            <a:r>
              <a:rPr lang="en-US" sz="2000" dirty="0"/>
              <a:t>and </a:t>
            </a:r>
            <a:r>
              <a:rPr lang="en-US" sz="2000" dirty="0" err="1"/>
              <a:t>esophagobronchial</a:t>
            </a:r>
            <a:r>
              <a:rPr lang="en-US" sz="2000" dirty="0"/>
              <a:t> fistulas represent a pathological entity characterized by the presence of an abnormal communication between the tracheobronchial tree and the digestive tract - the esophagus. The consequences of permanent pulmonary contamination by food containing and digestive secretions can be very serious, with a possible fatal evolution. The first publications of a post-intubation </a:t>
            </a:r>
            <a:r>
              <a:rPr lang="en-US" sz="2000" dirty="0" err="1"/>
              <a:t>esophagotracheal</a:t>
            </a:r>
            <a:r>
              <a:rPr lang="en-US" sz="2000" dirty="0"/>
              <a:t> fistula are attributed to d' Avignon (1956) and </a:t>
            </a:r>
            <a:r>
              <a:rPr lang="en-US" sz="2000" dirty="0" err="1"/>
              <a:t>Mounier</a:t>
            </a:r>
            <a:r>
              <a:rPr lang="en-US" sz="2000" dirty="0"/>
              <a:t> - Kuhn (1958</a:t>
            </a:r>
            <a:r>
              <a:rPr lang="en-US" sz="2000" dirty="0" smtClean="0"/>
              <a:t>), </a:t>
            </a:r>
            <a:r>
              <a:rPr lang="en-US" sz="2000" dirty="0"/>
              <a:t>and the first prospective study on the incidence and pathogenesis of post-tracheostomy and mechanical ventilation tracheal injury belongs to Andrews and Pearson [3]. In this prospective study, over a period of two years, that included 220 </a:t>
            </a:r>
            <a:r>
              <a:rPr lang="en-US" sz="2000" dirty="0" err="1"/>
              <a:t>tracheostomized</a:t>
            </a:r>
            <a:r>
              <a:rPr lang="en-US" sz="2000" dirty="0"/>
              <a:t>, critical patients (of whom 103 survived), two </a:t>
            </a:r>
            <a:r>
              <a:rPr lang="en-US" sz="2000" dirty="0" err="1"/>
              <a:t>esophagotracheal</a:t>
            </a:r>
            <a:r>
              <a:rPr lang="en-US" sz="2000" dirty="0"/>
              <a:t> fistulas developed. Currently, prolonged intubation is the main cause of benign </a:t>
            </a:r>
            <a:r>
              <a:rPr lang="en-US" sz="2000" dirty="0" err="1"/>
              <a:t>tracheoesophageal</a:t>
            </a:r>
            <a:r>
              <a:rPr lang="en-US" sz="2000" dirty="0"/>
              <a:t> fistula, although the introduction of high volume and low pressure endotracheal tube cuffs reduced the incidence of this complication. The incidence is between 0.3 and 3% in patients with prolonged mechanical ventilation </a:t>
            </a:r>
            <a:r>
              <a:rPr lang="en-US" sz="2000" dirty="0" smtClean="0"/>
              <a:t>. </a:t>
            </a:r>
            <a:r>
              <a:rPr lang="en-US" sz="2000" dirty="0"/>
              <a:t>Tracheostomy does not seem to decrease the risk of developing post-intubation </a:t>
            </a:r>
            <a:r>
              <a:rPr lang="en-US" sz="2000" dirty="0" err="1"/>
              <a:t>esophagotracheal</a:t>
            </a:r>
            <a:r>
              <a:rPr lang="en-US" sz="2000" dirty="0"/>
              <a:t> fistula. </a:t>
            </a:r>
            <a:endParaRPr lang="ar-EG" sz="2000" dirty="0"/>
          </a:p>
        </p:txBody>
      </p:sp>
    </p:spTree>
    <p:extLst>
      <p:ext uri="{BB962C8B-B14F-4D97-AF65-F5344CB8AC3E}">
        <p14:creationId xmlns:p14="http://schemas.microsoft.com/office/powerpoint/2010/main" val="7170607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An external file that holds a picture, illustration, etc.&#10;Object name is JMedLife-07-516-g00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2276" y="901522"/>
            <a:ext cx="8590209" cy="53833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704128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257578"/>
            <a:ext cx="8596668" cy="1056067"/>
          </a:xfrm>
        </p:spPr>
        <p:txBody>
          <a:bodyPr/>
          <a:lstStyle/>
          <a:p>
            <a:r>
              <a:rPr lang="en-US" sz="4400" b="1" dirty="0">
                <a:solidFill>
                  <a:schemeClr val="accent4"/>
                </a:solidFill>
                <a:latin typeface="Times New Roman" panose="02020603050405020304" pitchFamily="18" charset="0"/>
              </a:rPr>
              <a:t>Pathogenesis</a:t>
            </a:r>
            <a:endParaRPr lang="ar-EG" dirty="0">
              <a:solidFill>
                <a:schemeClr val="accent4"/>
              </a:solidFill>
            </a:endParaRPr>
          </a:p>
        </p:txBody>
      </p:sp>
      <p:sp>
        <p:nvSpPr>
          <p:cNvPr id="3" name="Content Placeholder 2"/>
          <p:cNvSpPr>
            <a:spLocks noGrp="1"/>
          </p:cNvSpPr>
          <p:nvPr>
            <p:ph idx="1"/>
          </p:nvPr>
        </p:nvSpPr>
        <p:spPr>
          <a:xfrm>
            <a:off x="360607" y="1442434"/>
            <a:ext cx="9478851" cy="5125791"/>
          </a:xfrm>
        </p:spPr>
        <p:txBody>
          <a:bodyPr>
            <a:normAutofit fontScale="92500" lnSpcReduction="20000"/>
          </a:bodyPr>
          <a:lstStyle/>
          <a:p>
            <a:pPr algn="l"/>
            <a:endParaRPr lang="en-US" dirty="0">
              <a:solidFill>
                <a:srgbClr val="000000"/>
              </a:solidFill>
              <a:latin typeface="Times New Roman" panose="02020603050405020304" pitchFamily="18" charset="0"/>
            </a:endParaRPr>
          </a:p>
          <a:p>
            <a:pPr marL="0" indent="0" algn="l">
              <a:buNone/>
            </a:pPr>
            <a:r>
              <a:rPr lang="en-US" sz="2400" dirty="0">
                <a:solidFill>
                  <a:srgbClr val="000000"/>
                </a:solidFill>
                <a:latin typeface="Times New Roman" panose="02020603050405020304" pitchFamily="18" charset="0"/>
              </a:rPr>
              <a:t>Pathogenic mechanism is represented by the chronic trauma of prolonged tracheal intubation. The pressure resulted from the hyper-inflated endotracheal tube cuff on the posterior membranous wall, most often against a rigid nasogastric tube, produces ischemic necrosis that also affects the anterior wall of the esophagus, the result being an abnormal communication. Usually, in these situations, tracheal stenosis co-exist  Very rarely, fistulas may result from bedsores lying at the tip of a rear-angulated cannula, along with the pressure from a </a:t>
            </a:r>
            <a:r>
              <a:rPr lang="en-US" sz="2400" dirty="0" err="1">
                <a:solidFill>
                  <a:srgbClr val="000000"/>
                </a:solidFill>
                <a:latin typeface="Times New Roman" panose="02020603050405020304" pitchFamily="18" charset="0"/>
              </a:rPr>
              <a:t>transesophageal</a:t>
            </a:r>
            <a:r>
              <a:rPr lang="en-US" sz="2400" dirty="0">
                <a:solidFill>
                  <a:srgbClr val="000000"/>
                </a:solidFill>
                <a:latin typeface="Times New Roman" panose="02020603050405020304" pitchFamily="18" charset="0"/>
              </a:rPr>
              <a:t> rigid probe. In this case, circumferential tracheal injury is missing. If the </a:t>
            </a:r>
            <a:r>
              <a:rPr lang="en-US" sz="2400" dirty="0" err="1">
                <a:solidFill>
                  <a:srgbClr val="000000"/>
                </a:solidFill>
                <a:latin typeface="Times New Roman" panose="02020603050405020304" pitchFamily="18" charset="0"/>
              </a:rPr>
              <a:t>esophagotracheal</a:t>
            </a:r>
            <a:r>
              <a:rPr lang="en-US" sz="2400" dirty="0">
                <a:solidFill>
                  <a:srgbClr val="000000"/>
                </a:solidFill>
                <a:latin typeface="Times New Roman" panose="02020603050405020304" pitchFamily="18" charset="0"/>
              </a:rPr>
              <a:t> fistula is located at the same level with the stoma, the pathogenic mechanism might be a direct </a:t>
            </a:r>
            <a:r>
              <a:rPr lang="en-US" sz="2400" dirty="0" err="1">
                <a:solidFill>
                  <a:srgbClr val="000000"/>
                </a:solidFill>
                <a:latin typeface="Times New Roman" panose="02020603050405020304" pitchFamily="18" charset="0"/>
              </a:rPr>
              <a:t>tracheoesophageal</a:t>
            </a:r>
            <a:r>
              <a:rPr lang="en-US" sz="2400" dirty="0">
                <a:solidFill>
                  <a:srgbClr val="000000"/>
                </a:solidFill>
                <a:latin typeface="Times New Roman" panose="02020603050405020304" pitchFamily="18" charset="0"/>
              </a:rPr>
              <a:t> injury during tracheostomy.</a:t>
            </a:r>
          </a:p>
          <a:p>
            <a:pPr marL="0" indent="0" algn="l">
              <a:buNone/>
            </a:pPr>
            <a:r>
              <a:rPr lang="en-US" sz="2400" dirty="0">
                <a:solidFill>
                  <a:srgbClr val="000000"/>
                </a:solidFill>
                <a:latin typeface="Times New Roman" panose="02020603050405020304" pitchFamily="18" charset="0"/>
              </a:rPr>
              <a:t>A number of risk factors such as the following are mentioned: high airway pressure during mechanical ventilation, excessive mobility of the endotracheal tube, prolonged time of intubation, steroids treatment, insulin-dependent diabetes, poor nutritional status, chronic hypoxia in cardiopulmonary diseases, prolonged episodes of hypotension, chronic anemia, sepsis and gastro-esophageal reflux. Payne [</a:t>
            </a:r>
            <a:r>
              <a:rPr lang="en-US" sz="2400" b="1" dirty="0">
                <a:solidFill>
                  <a:srgbClr val="642A8F"/>
                </a:solidFill>
                <a:latin typeface="Times New Roman" panose="02020603050405020304" pitchFamily="18" charset="0"/>
                <a:hlinkClick r:id="rId2"/>
              </a:rPr>
              <a:t>5</a:t>
            </a:r>
            <a:r>
              <a:rPr lang="en-US" sz="2400" dirty="0">
                <a:solidFill>
                  <a:srgbClr val="000000"/>
                </a:solidFill>
                <a:latin typeface="Times New Roman" panose="02020603050405020304" pitchFamily="18" charset="0"/>
              </a:rPr>
              <a:t>] reported associated risk factors: female gender and old age.</a:t>
            </a:r>
          </a:p>
          <a:p>
            <a:pPr algn="l"/>
            <a:endParaRPr lang="en-US" dirty="0">
              <a:solidFill>
                <a:srgbClr val="000000"/>
              </a:solidFill>
              <a:latin typeface="Times New Roman" panose="02020603050405020304" pitchFamily="18" charset="0"/>
            </a:endParaRPr>
          </a:p>
          <a:p>
            <a:pPr algn="l"/>
            <a:endParaRPr lang="ar-EG" dirty="0"/>
          </a:p>
        </p:txBody>
      </p:sp>
    </p:spTree>
    <p:extLst>
      <p:ext uri="{BB962C8B-B14F-4D97-AF65-F5344CB8AC3E}">
        <p14:creationId xmlns:p14="http://schemas.microsoft.com/office/powerpoint/2010/main" val="17912820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b="1" dirty="0">
                <a:solidFill>
                  <a:schemeClr val="accent4"/>
                </a:solidFill>
              </a:rPr>
              <a:t>Pathology</a:t>
            </a:r>
            <a:endParaRPr lang="ar-EG" dirty="0">
              <a:solidFill>
                <a:schemeClr val="accent4"/>
              </a:solidFill>
            </a:endParaRPr>
          </a:p>
        </p:txBody>
      </p:sp>
      <p:sp>
        <p:nvSpPr>
          <p:cNvPr id="3" name="Content Placeholder 2"/>
          <p:cNvSpPr>
            <a:spLocks noGrp="1"/>
          </p:cNvSpPr>
          <p:nvPr>
            <p:ph idx="1"/>
          </p:nvPr>
        </p:nvSpPr>
        <p:spPr>
          <a:xfrm>
            <a:off x="373487" y="1403797"/>
            <a:ext cx="9375820" cy="5022761"/>
          </a:xfrm>
        </p:spPr>
        <p:txBody>
          <a:bodyPr>
            <a:normAutofit/>
          </a:bodyPr>
          <a:lstStyle/>
          <a:p>
            <a:pPr marL="0" indent="0" algn="l">
              <a:buNone/>
            </a:pPr>
            <a:r>
              <a:rPr lang="en-US" sz="2000" dirty="0"/>
              <a:t>The localization of post-intubation fistula is high, in the cranial half of the trachea and, in the case of patients with tracheostomy, 1-2 cm distal from the stoma, at the site of the endotracheal cuff. Left axis deviation of the cervical and upper thoracic esophagus determines the location of the fistula at the left edge of the membranous wall.</a:t>
            </a:r>
          </a:p>
          <a:p>
            <a:pPr marL="0" indent="0" algn="l">
              <a:buNone/>
            </a:pPr>
            <a:r>
              <a:rPr lang="en-US" sz="2000" dirty="0"/>
              <a:t>The dimensions are variable, but most of the fistulas are “giant” (4-5 cm), over the entire width of the posterior wall being destroyed.</a:t>
            </a:r>
          </a:p>
          <a:p>
            <a:pPr marL="0" indent="0" algn="l">
              <a:buNone/>
            </a:pPr>
            <a:r>
              <a:rPr lang="en-US" sz="2000" dirty="0"/>
              <a:t>The process of fistula formation is long. </a:t>
            </a:r>
            <a:r>
              <a:rPr lang="en-US" sz="2000" dirty="0" err="1"/>
              <a:t>Perilesional</a:t>
            </a:r>
            <a:r>
              <a:rPr lang="en-US" sz="2000" dirty="0"/>
              <a:t> inflammation binds the tracheal and esophageal walls, so </a:t>
            </a:r>
            <a:r>
              <a:rPr lang="en-US" sz="2000" dirty="0" err="1"/>
              <a:t>mediastinitis</a:t>
            </a:r>
            <a:r>
              <a:rPr lang="en-US" sz="2000" dirty="0"/>
              <a:t> never occurs. Spontaneous healing of the fistula is illusory because the edges are epithelialized. In many cases, fistula formation is associated with circumferential tracheal destruction produced by the same mechanism of ischemic necrosis. This association requires tracheal resection and </a:t>
            </a:r>
            <a:r>
              <a:rPr lang="en-US" sz="2000" dirty="0" err="1"/>
              <a:t>termino</a:t>
            </a:r>
            <a:r>
              <a:rPr lang="en-US" sz="2000" dirty="0"/>
              <a:t> terminal anastomosis</a:t>
            </a:r>
          </a:p>
          <a:p>
            <a:pPr algn="l"/>
            <a:endParaRPr lang="ar-EG" dirty="0"/>
          </a:p>
        </p:txBody>
      </p:sp>
    </p:spTree>
    <p:extLst>
      <p:ext uri="{BB962C8B-B14F-4D97-AF65-F5344CB8AC3E}">
        <p14:creationId xmlns:p14="http://schemas.microsoft.com/office/powerpoint/2010/main" val="29692213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231821"/>
            <a:ext cx="8596668" cy="746974"/>
          </a:xfrm>
        </p:spPr>
        <p:txBody>
          <a:bodyPr/>
          <a:lstStyle/>
          <a:p>
            <a:r>
              <a:rPr lang="en-US" b="1" dirty="0"/>
              <a:t>Clinical presentation</a:t>
            </a:r>
            <a:endParaRPr lang="ar-EG" dirty="0"/>
          </a:p>
        </p:txBody>
      </p:sp>
      <p:sp>
        <p:nvSpPr>
          <p:cNvPr id="3" name="Content Placeholder 2"/>
          <p:cNvSpPr>
            <a:spLocks noGrp="1"/>
          </p:cNvSpPr>
          <p:nvPr>
            <p:ph idx="1"/>
          </p:nvPr>
        </p:nvSpPr>
        <p:spPr>
          <a:xfrm>
            <a:off x="296214" y="875763"/>
            <a:ext cx="9440214" cy="5872768"/>
          </a:xfrm>
        </p:spPr>
        <p:txBody>
          <a:bodyPr>
            <a:normAutofit/>
          </a:bodyPr>
          <a:lstStyle/>
          <a:p>
            <a:pPr algn="l"/>
            <a:r>
              <a:rPr lang="en-US" dirty="0">
                <a:solidFill>
                  <a:srgbClr val="000000"/>
                </a:solidFill>
                <a:latin typeface="Times New Roman" panose="02020603050405020304" pitchFamily="18" charset="0"/>
              </a:rPr>
              <a:t>The clinical manifestations differ, depending on the patient's respiratory status.</a:t>
            </a:r>
          </a:p>
          <a:p>
            <a:pPr algn="l"/>
            <a:r>
              <a:rPr lang="en-US" b="1" dirty="0">
                <a:solidFill>
                  <a:srgbClr val="000000"/>
                </a:solidFill>
                <a:latin typeface="Times New Roman" panose="02020603050405020304" pitchFamily="18" charset="0"/>
              </a:rPr>
              <a:t>In </a:t>
            </a:r>
            <a:r>
              <a:rPr lang="en-US" b="1" dirty="0" err="1">
                <a:solidFill>
                  <a:srgbClr val="000000"/>
                </a:solidFill>
                <a:latin typeface="Times New Roman" panose="02020603050405020304" pitchFamily="18" charset="0"/>
              </a:rPr>
              <a:t>ventilatory</a:t>
            </a:r>
            <a:r>
              <a:rPr lang="en-US" b="1" dirty="0">
                <a:solidFill>
                  <a:srgbClr val="000000"/>
                </a:solidFill>
                <a:latin typeface="Times New Roman" panose="02020603050405020304" pitchFamily="18" charset="0"/>
              </a:rPr>
              <a:t> assisted patients:</a:t>
            </a:r>
            <a:endParaRPr lang="en-US" dirty="0">
              <a:solidFill>
                <a:srgbClr val="000000"/>
              </a:solidFill>
              <a:latin typeface="Times New Roman" panose="02020603050405020304" pitchFamily="18" charset="0"/>
            </a:endParaRPr>
          </a:p>
          <a:p>
            <a:pPr algn="l"/>
            <a:r>
              <a:rPr lang="en-US" dirty="0">
                <a:solidFill>
                  <a:srgbClr val="000000"/>
                </a:solidFill>
                <a:latin typeface="Times New Roman" panose="02020603050405020304" pitchFamily="18" charset="0"/>
              </a:rPr>
              <a:t>- air leaks even with </a:t>
            </a:r>
            <a:r>
              <a:rPr lang="en-US" dirty="0" err="1">
                <a:solidFill>
                  <a:srgbClr val="000000"/>
                </a:solidFill>
                <a:latin typeface="Times New Roman" panose="02020603050405020304" pitchFamily="18" charset="0"/>
              </a:rPr>
              <a:t>hiperinflated</a:t>
            </a:r>
            <a:r>
              <a:rPr lang="en-US" dirty="0">
                <a:solidFill>
                  <a:srgbClr val="000000"/>
                </a:solidFill>
                <a:latin typeface="Times New Roman" panose="02020603050405020304" pitchFamily="18" charset="0"/>
              </a:rPr>
              <a:t> cuff</a:t>
            </a:r>
          </a:p>
          <a:p>
            <a:pPr algn="l"/>
            <a:r>
              <a:rPr lang="en-US" dirty="0">
                <a:solidFill>
                  <a:srgbClr val="000000"/>
                </a:solidFill>
                <a:latin typeface="Times New Roman" panose="02020603050405020304" pitchFamily="18" charset="0"/>
              </a:rPr>
              <a:t>- abdominal distension associated with ventilation </a:t>
            </a:r>
            <a:r>
              <a:rPr lang="en-US" dirty="0" err="1">
                <a:solidFill>
                  <a:srgbClr val="000000"/>
                </a:solidFill>
                <a:latin typeface="Times New Roman" panose="02020603050405020304" pitchFamily="18" charset="0"/>
              </a:rPr>
              <a:t>rhythmated</a:t>
            </a:r>
            <a:r>
              <a:rPr lang="en-US" dirty="0">
                <a:solidFill>
                  <a:srgbClr val="000000"/>
                </a:solidFill>
                <a:latin typeface="Times New Roman" panose="02020603050405020304" pitchFamily="18" charset="0"/>
              </a:rPr>
              <a:t> air-liquid sounds</a:t>
            </a:r>
          </a:p>
          <a:p>
            <a:pPr algn="l"/>
            <a:r>
              <a:rPr lang="en-US" dirty="0">
                <a:solidFill>
                  <a:srgbClr val="000000"/>
                </a:solidFill>
                <a:latin typeface="Times New Roman" panose="02020603050405020304" pitchFamily="18" charset="0"/>
              </a:rPr>
              <a:t>- tracheobronchial contamination with food and digestive secretions (gastric juice, bile)</a:t>
            </a:r>
          </a:p>
          <a:p>
            <a:pPr algn="l"/>
            <a:r>
              <a:rPr lang="en-US" dirty="0">
                <a:solidFill>
                  <a:srgbClr val="000000"/>
                </a:solidFill>
                <a:latin typeface="Times New Roman" panose="02020603050405020304" pitchFamily="18" charset="0"/>
              </a:rPr>
              <a:t>- </a:t>
            </a:r>
            <a:r>
              <a:rPr lang="en-US" dirty="0" err="1">
                <a:solidFill>
                  <a:srgbClr val="000000"/>
                </a:solidFill>
                <a:latin typeface="Times New Roman" panose="02020603050405020304" pitchFamily="18" charset="0"/>
              </a:rPr>
              <a:t>broncho</a:t>
            </a:r>
            <a:r>
              <a:rPr lang="en-US" dirty="0">
                <a:solidFill>
                  <a:srgbClr val="000000"/>
                </a:solidFill>
                <a:latin typeface="Times New Roman" panose="02020603050405020304" pitchFamily="18" charset="0"/>
              </a:rPr>
              <a:t>-pulmonary suppuration</a:t>
            </a:r>
          </a:p>
          <a:p>
            <a:pPr algn="l"/>
            <a:r>
              <a:rPr lang="en-US" b="1" dirty="0">
                <a:solidFill>
                  <a:srgbClr val="000000"/>
                </a:solidFill>
                <a:latin typeface="Times New Roman" panose="02020603050405020304" pitchFamily="18" charset="0"/>
              </a:rPr>
              <a:t>In normal breathing and oral feeding patients:</a:t>
            </a:r>
            <a:endParaRPr lang="en-US" dirty="0">
              <a:solidFill>
                <a:srgbClr val="000000"/>
              </a:solidFill>
              <a:latin typeface="Times New Roman" panose="02020603050405020304" pitchFamily="18" charset="0"/>
            </a:endParaRPr>
          </a:p>
          <a:p>
            <a:pPr algn="l"/>
            <a:r>
              <a:rPr lang="en-US" dirty="0">
                <a:solidFill>
                  <a:srgbClr val="000000"/>
                </a:solidFill>
                <a:latin typeface="Times New Roman" panose="02020603050405020304" pitchFamily="18" charset="0"/>
              </a:rPr>
              <a:t>- ONO`s sign (deglutition followed by cough – in the absence of other swallowing disorders)</a:t>
            </a:r>
          </a:p>
          <a:p>
            <a:pPr algn="l"/>
            <a:r>
              <a:rPr lang="en-US" dirty="0">
                <a:solidFill>
                  <a:srgbClr val="000000"/>
                </a:solidFill>
                <a:latin typeface="Times New Roman" panose="02020603050405020304" pitchFamily="18" charset="0"/>
              </a:rPr>
              <a:t>- expectoration of food remains and bile </a:t>
            </a:r>
            <a:r>
              <a:rPr lang="en-US" dirty="0" err="1">
                <a:solidFill>
                  <a:srgbClr val="000000"/>
                </a:solidFill>
                <a:latin typeface="Times New Roman" panose="02020603050405020304" pitchFamily="18" charset="0"/>
              </a:rPr>
              <a:t>coloured</a:t>
            </a:r>
            <a:r>
              <a:rPr lang="en-US" dirty="0">
                <a:solidFill>
                  <a:srgbClr val="000000"/>
                </a:solidFill>
                <a:latin typeface="Times New Roman" panose="02020603050405020304" pitchFamily="18" charset="0"/>
              </a:rPr>
              <a:t> secretions</a:t>
            </a:r>
          </a:p>
          <a:p>
            <a:pPr algn="l"/>
            <a:r>
              <a:rPr lang="en-US" dirty="0">
                <a:solidFill>
                  <a:srgbClr val="000000"/>
                </a:solidFill>
                <a:latin typeface="Times New Roman" panose="02020603050405020304" pitchFamily="18" charset="0"/>
              </a:rPr>
              <a:t>- </a:t>
            </a:r>
            <a:r>
              <a:rPr lang="en-US" dirty="0" err="1">
                <a:solidFill>
                  <a:srgbClr val="000000"/>
                </a:solidFill>
                <a:latin typeface="Times New Roman" panose="02020603050405020304" pitchFamily="18" charset="0"/>
              </a:rPr>
              <a:t>bronchopulmonary</a:t>
            </a:r>
            <a:r>
              <a:rPr lang="en-US" dirty="0">
                <a:solidFill>
                  <a:srgbClr val="000000"/>
                </a:solidFill>
                <a:latin typeface="Times New Roman" panose="02020603050405020304" pitchFamily="18" charset="0"/>
              </a:rPr>
              <a:t> suppuration with respiratory deterioration</a:t>
            </a:r>
          </a:p>
          <a:p>
            <a:pPr algn="l"/>
            <a:r>
              <a:rPr lang="en-US" dirty="0">
                <a:solidFill>
                  <a:srgbClr val="000000"/>
                </a:solidFill>
                <a:latin typeface="Times New Roman" panose="02020603050405020304" pitchFamily="18" charset="0"/>
              </a:rPr>
              <a:t>Due to their localization (2 cm distal to the stoma), post-tracheostomy fistulas can be observed </a:t>
            </a:r>
            <a:r>
              <a:rPr lang="en-US" dirty="0" err="1">
                <a:solidFill>
                  <a:srgbClr val="000000"/>
                </a:solidFill>
                <a:latin typeface="Times New Roman" panose="02020603050405020304" pitchFamily="18" charset="0"/>
              </a:rPr>
              <a:t>transstomally</a:t>
            </a:r>
            <a:r>
              <a:rPr lang="en-US" dirty="0">
                <a:solidFill>
                  <a:srgbClr val="000000"/>
                </a:solidFill>
                <a:latin typeface="Times New Roman" panose="02020603050405020304" pitchFamily="18" charset="0"/>
              </a:rPr>
              <a:t> after </a:t>
            </a:r>
            <a:r>
              <a:rPr lang="en-US" dirty="0" err="1">
                <a:solidFill>
                  <a:srgbClr val="000000"/>
                </a:solidFill>
                <a:latin typeface="Times New Roman" panose="02020603050405020304" pitchFamily="18" charset="0"/>
              </a:rPr>
              <a:t>decannulation</a:t>
            </a:r>
            <a:r>
              <a:rPr lang="en-US" dirty="0">
                <a:solidFill>
                  <a:srgbClr val="000000"/>
                </a:solidFill>
                <a:latin typeface="Times New Roman" panose="02020603050405020304" pitchFamily="18" charset="0"/>
              </a:rPr>
              <a:t>.</a:t>
            </a:r>
          </a:p>
          <a:p>
            <a:pPr algn="l"/>
            <a:r>
              <a:rPr lang="en-US" dirty="0">
                <a:solidFill>
                  <a:srgbClr val="000000"/>
                </a:solidFill>
                <a:latin typeface="Times New Roman" panose="02020603050405020304" pitchFamily="18" charset="0"/>
              </a:rPr>
              <a:t>In a </a:t>
            </a:r>
            <a:r>
              <a:rPr lang="en-US" dirty="0" err="1">
                <a:solidFill>
                  <a:srgbClr val="000000"/>
                </a:solidFill>
                <a:latin typeface="Times New Roman" panose="02020603050405020304" pitchFamily="18" charset="0"/>
              </a:rPr>
              <a:t>cannulated</a:t>
            </a:r>
            <a:r>
              <a:rPr lang="en-US" dirty="0">
                <a:solidFill>
                  <a:srgbClr val="000000"/>
                </a:solidFill>
                <a:latin typeface="Times New Roman" panose="02020603050405020304" pitchFamily="18" charset="0"/>
              </a:rPr>
              <a:t> and orally fed patient, the ingestion of methylene blue dye-solution could be a diagnostic (the dye is coughed through the cannula).</a:t>
            </a:r>
          </a:p>
          <a:p>
            <a:pPr algn="l"/>
            <a:endParaRPr lang="ar-EG" dirty="0"/>
          </a:p>
        </p:txBody>
      </p:sp>
    </p:spTree>
    <p:extLst>
      <p:ext uri="{BB962C8B-B14F-4D97-AF65-F5344CB8AC3E}">
        <p14:creationId xmlns:p14="http://schemas.microsoft.com/office/powerpoint/2010/main" val="28729150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193183"/>
            <a:ext cx="8596668" cy="1737217"/>
          </a:xfrm>
        </p:spPr>
        <p:txBody>
          <a:bodyPr>
            <a:normAutofit/>
          </a:bodyPr>
          <a:lstStyle/>
          <a:p>
            <a:r>
              <a:rPr lang="en-US" sz="4000" b="1" dirty="0" smtClean="0">
                <a:solidFill>
                  <a:schemeClr val="accent4"/>
                </a:solidFill>
              </a:rPr>
              <a:t>Imagistic studies</a:t>
            </a:r>
            <a:endParaRPr lang="ar-EG" sz="4000" dirty="0">
              <a:solidFill>
                <a:schemeClr val="accent4"/>
              </a:solidFill>
            </a:endParaRPr>
          </a:p>
        </p:txBody>
      </p:sp>
      <p:sp>
        <p:nvSpPr>
          <p:cNvPr id="3" name="Content Placeholder 2"/>
          <p:cNvSpPr>
            <a:spLocks noGrp="1"/>
          </p:cNvSpPr>
          <p:nvPr>
            <p:ph idx="1"/>
          </p:nvPr>
        </p:nvSpPr>
        <p:spPr>
          <a:xfrm>
            <a:off x="167425" y="1390919"/>
            <a:ext cx="9697791" cy="5112912"/>
          </a:xfrm>
        </p:spPr>
        <p:txBody>
          <a:bodyPr/>
          <a:lstStyle/>
          <a:p>
            <a:pPr marL="0" indent="0" algn="l">
              <a:buNone/>
            </a:pPr>
            <a:r>
              <a:rPr lang="en-US" sz="2400" dirty="0">
                <a:solidFill>
                  <a:srgbClr val="000000"/>
                </a:solidFill>
                <a:latin typeface="Times New Roman" panose="02020603050405020304" pitchFamily="18" charset="0"/>
              </a:rPr>
              <a:t>Chest X-rays can show a dilatation of the esophagus (distal to the fistula) and of the stomach </a:t>
            </a:r>
            <a:r>
              <a:rPr lang="en-US" sz="2400" dirty="0" smtClean="0">
                <a:solidFill>
                  <a:srgbClr val="000000"/>
                </a:solidFill>
                <a:latin typeface="Times New Roman" panose="02020603050405020304" pitchFamily="18" charset="0"/>
              </a:rPr>
              <a:t>. </a:t>
            </a:r>
            <a:r>
              <a:rPr lang="en-US" sz="2400" dirty="0">
                <a:solidFill>
                  <a:srgbClr val="000000"/>
                </a:solidFill>
                <a:latin typeface="Times New Roman" panose="02020603050405020304" pitchFamily="18" charset="0"/>
              </a:rPr>
              <a:t>It may highlight the hyper-transparency caused by overinflated endotracheal cuff with a diameter greater than 35 mm (indirect sign of fistula) </a:t>
            </a:r>
            <a:r>
              <a:rPr lang="en-US" sz="2400" dirty="0" smtClean="0">
                <a:solidFill>
                  <a:srgbClr val="000000"/>
                </a:solidFill>
                <a:latin typeface="Times New Roman" panose="02020603050405020304" pitchFamily="18" charset="0"/>
              </a:rPr>
              <a:t>. </a:t>
            </a:r>
            <a:r>
              <a:rPr lang="en-US" sz="2400" dirty="0">
                <a:solidFill>
                  <a:srgbClr val="000000"/>
                </a:solidFill>
                <a:latin typeface="Times New Roman" panose="02020603050405020304" pitchFamily="18" charset="0"/>
              </a:rPr>
              <a:t>It can also reveal the radiological signs of secondary pulmonary abscesses.</a:t>
            </a:r>
          </a:p>
          <a:p>
            <a:pPr marL="0" indent="0" algn="l">
              <a:buNone/>
            </a:pPr>
            <a:r>
              <a:rPr lang="en-US" sz="2400" dirty="0">
                <a:solidFill>
                  <a:srgbClr val="000000"/>
                </a:solidFill>
                <a:latin typeface="Times New Roman" panose="02020603050405020304" pitchFamily="18" charset="0"/>
              </a:rPr>
              <a:t>The </a:t>
            </a:r>
            <a:r>
              <a:rPr lang="en-US" sz="2400" dirty="0" err="1">
                <a:solidFill>
                  <a:srgbClr val="000000"/>
                </a:solidFill>
                <a:latin typeface="Times New Roman" panose="02020603050405020304" pitchFamily="18" charset="0"/>
              </a:rPr>
              <a:t>esophagram</a:t>
            </a:r>
            <a:r>
              <a:rPr lang="en-US" sz="2400" dirty="0">
                <a:solidFill>
                  <a:srgbClr val="000000"/>
                </a:solidFill>
                <a:latin typeface="Times New Roman" panose="02020603050405020304" pitchFamily="18" charset="0"/>
              </a:rPr>
              <a:t> is especially useful where endoscopic examination is not possible. Ingestion of a small amount of contrast agent usually reveals the site of the fistula and the abnormal route of the contrast substance into the tracheobronchial tree. A contrast substance that produces a minimal bronchial inflammation should be used.</a:t>
            </a:r>
          </a:p>
          <a:p>
            <a:pPr algn="l"/>
            <a:endParaRPr lang="ar-EG" dirty="0"/>
          </a:p>
        </p:txBody>
      </p:sp>
    </p:spTree>
    <p:extLst>
      <p:ext uri="{BB962C8B-B14F-4D97-AF65-F5344CB8AC3E}">
        <p14:creationId xmlns:p14="http://schemas.microsoft.com/office/powerpoint/2010/main" val="29262145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solidFill>
                  <a:schemeClr val="accent4"/>
                </a:solidFill>
              </a:rPr>
              <a:t>Imagistic studies</a:t>
            </a:r>
            <a:endParaRPr lang="ar-EG" sz="4000" dirty="0"/>
          </a:p>
        </p:txBody>
      </p:sp>
      <p:sp>
        <p:nvSpPr>
          <p:cNvPr id="3" name="Content Placeholder 2"/>
          <p:cNvSpPr>
            <a:spLocks noGrp="1"/>
          </p:cNvSpPr>
          <p:nvPr>
            <p:ph idx="1"/>
          </p:nvPr>
        </p:nvSpPr>
        <p:spPr/>
        <p:txBody>
          <a:bodyPr>
            <a:normAutofit fontScale="92500" lnSpcReduction="20000"/>
          </a:bodyPr>
          <a:lstStyle/>
          <a:p>
            <a:pPr marL="0" indent="0" algn="l">
              <a:buNone/>
            </a:pPr>
            <a:r>
              <a:rPr lang="en-US" dirty="0"/>
              <a:t>If a </a:t>
            </a:r>
            <a:r>
              <a:rPr lang="en-US" dirty="0" err="1"/>
              <a:t>tracheoesophageal</a:t>
            </a:r>
            <a:r>
              <a:rPr lang="en-US" dirty="0"/>
              <a:t> fistula is suspected, the most accurate investigation and one that should always be done is bronchoscopy. It identifies the site (in relation with the glottis, cricoid cartilage, carina and with a possible tracheal stoma), the size of the fistula and the length of the normal airway segments. Bronchoscopy also reveals the possible association of circumferential tracheal destruction. The esophageal lumen and a nasogastric tube can be observed through the parietal defect. In case of doubt of the diagnosis methylene blue solution may be instilled on the nasal-esophageal </a:t>
            </a:r>
            <a:r>
              <a:rPr lang="en-US" dirty="0" smtClean="0"/>
              <a:t>probe</a:t>
            </a:r>
          </a:p>
          <a:p>
            <a:pPr marL="0" indent="0" algn="l">
              <a:buNone/>
            </a:pPr>
            <a:r>
              <a:rPr lang="en-US" dirty="0" err="1" smtClean="0">
                <a:solidFill>
                  <a:srgbClr val="000000"/>
                </a:solidFill>
                <a:latin typeface="Times New Roman" panose="02020603050405020304" pitchFamily="18" charset="0"/>
              </a:rPr>
              <a:t>Esophagoscopy</a:t>
            </a:r>
            <a:r>
              <a:rPr lang="en-US" dirty="0" smtClean="0">
                <a:solidFill>
                  <a:srgbClr val="000000"/>
                </a:solidFill>
                <a:latin typeface="Times New Roman" panose="02020603050405020304" pitchFamily="18" charset="0"/>
              </a:rPr>
              <a:t> </a:t>
            </a:r>
            <a:r>
              <a:rPr lang="en-US" dirty="0">
                <a:solidFill>
                  <a:srgbClr val="000000"/>
                </a:solidFill>
                <a:latin typeface="Times New Roman" panose="02020603050405020304" pitchFamily="18" charset="0"/>
              </a:rPr>
              <a:t>has fewer chances to highlight the fistula (especially when its dimensions are reduced), which may be hidden by the longitudinal mucosal folds.</a:t>
            </a:r>
          </a:p>
          <a:p>
            <a:pPr marL="0" indent="0" algn="l">
              <a:buNone/>
            </a:pPr>
            <a:r>
              <a:rPr lang="en-US" dirty="0">
                <a:solidFill>
                  <a:srgbClr val="000000"/>
                </a:solidFill>
                <a:latin typeface="Times New Roman" panose="02020603050405020304" pitchFamily="18" charset="0"/>
              </a:rPr>
              <a:t>EBUS-combined echo-endoscopic tracheobronchial investigation provides information about the status of </a:t>
            </a:r>
            <a:r>
              <a:rPr lang="en-US" dirty="0" err="1">
                <a:solidFill>
                  <a:srgbClr val="000000"/>
                </a:solidFill>
                <a:latin typeface="Times New Roman" panose="02020603050405020304" pitchFamily="18" charset="0"/>
              </a:rPr>
              <a:t>peritracheal</a:t>
            </a:r>
            <a:r>
              <a:rPr lang="en-US" dirty="0">
                <a:solidFill>
                  <a:srgbClr val="000000"/>
                </a:solidFill>
                <a:latin typeface="Times New Roman" panose="02020603050405020304" pitchFamily="18" charset="0"/>
              </a:rPr>
              <a:t> tissues.</a:t>
            </a:r>
          </a:p>
          <a:p>
            <a:pPr marL="0" indent="0" algn="l">
              <a:buNone/>
            </a:pPr>
            <a:r>
              <a:rPr lang="en-US" dirty="0">
                <a:solidFill>
                  <a:srgbClr val="000000"/>
                </a:solidFill>
                <a:latin typeface="Times New Roman" panose="02020603050405020304" pitchFamily="18" charset="0"/>
              </a:rPr>
              <a:t>CT scan examination is not required for the diagnosis of </a:t>
            </a:r>
            <a:r>
              <a:rPr lang="en-US" dirty="0" err="1">
                <a:solidFill>
                  <a:srgbClr val="000000"/>
                </a:solidFill>
                <a:latin typeface="Times New Roman" panose="02020603050405020304" pitchFamily="18" charset="0"/>
              </a:rPr>
              <a:t>tracheoesophageal</a:t>
            </a:r>
            <a:r>
              <a:rPr lang="en-US" dirty="0">
                <a:solidFill>
                  <a:srgbClr val="000000"/>
                </a:solidFill>
                <a:latin typeface="Times New Roman" panose="02020603050405020304" pitchFamily="18" charset="0"/>
              </a:rPr>
              <a:t> fistula, but it can confirm the presence of it, the possible associated stenosis and the </a:t>
            </a:r>
            <a:r>
              <a:rPr lang="en-US" dirty="0" err="1">
                <a:solidFill>
                  <a:srgbClr val="000000"/>
                </a:solidFill>
                <a:latin typeface="Times New Roman" panose="02020603050405020304" pitchFamily="18" charset="0"/>
              </a:rPr>
              <a:t>bronchopulmonary</a:t>
            </a:r>
            <a:r>
              <a:rPr lang="en-US" dirty="0">
                <a:solidFill>
                  <a:srgbClr val="000000"/>
                </a:solidFill>
                <a:latin typeface="Times New Roman" panose="02020603050405020304" pitchFamily="18" charset="0"/>
              </a:rPr>
              <a:t> suppuration</a:t>
            </a:r>
          </a:p>
          <a:p>
            <a:pPr algn="l"/>
            <a:endParaRPr lang="ar-EG" dirty="0"/>
          </a:p>
        </p:txBody>
      </p:sp>
    </p:spTree>
    <p:extLst>
      <p:ext uri="{BB962C8B-B14F-4D97-AF65-F5344CB8AC3E}">
        <p14:creationId xmlns:p14="http://schemas.microsoft.com/office/powerpoint/2010/main" val="18700033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1661375" y="618185"/>
            <a:ext cx="6722771" cy="5383369"/>
          </a:xfrm>
          <a:prstGeom prst="rect">
            <a:avLst/>
          </a:prstGeom>
        </p:spPr>
      </p:pic>
    </p:spTree>
    <p:extLst>
      <p:ext uri="{BB962C8B-B14F-4D97-AF65-F5344CB8AC3E}">
        <p14:creationId xmlns:p14="http://schemas.microsoft.com/office/powerpoint/2010/main" val="2511266389"/>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101</TotalTime>
  <Words>1929</Words>
  <Application>Microsoft Office PowerPoint</Application>
  <PresentationFormat>Widescreen</PresentationFormat>
  <Paragraphs>58</Paragraphs>
  <Slides>17</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17</vt:i4>
      </vt:variant>
    </vt:vector>
  </HeadingPairs>
  <TitlesOfParts>
    <vt:vector size="24" baseType="lpstr">
      <vt:lpstr>Algerian</vt:lpstr>
      <vt:lpstr>Arial</vt:lpstr>
      <vt:lpstr>Tahoma</vt:lpstr>
      <vt:lpstr>Times New Roman</vt:lpstr>
      <vt:lpstr>Trebuchet MS</vt:lpstr>
      <vt:lpstr>Wingdings 3</vt:lpstr>
      <vt:lpstr>Facet</vt:lpstr>
      <vt:lpstr>Post intubation tracheoesophogeal fistula</vt:lpstr>
      <vt:lpstr>Introduction</vt:lpstr>
      <vt:lpstr>PowerPoint Presentation</vt:lpstr>
      <vt:lpstr>Pathogenesis</vt:lpstr>
      <vt:lpstr>Pathology</vt:lpstr>
      <vt:lpstr>Clinical presentation</vt:lpstr>
      <vt:lpstr>Imagistic studies</vt:lpstr>
      <vt:lpstr>Imagistic studies</vt:lpstr>
      <vt:lpstr>PowerPoint Presentation</vt:lpstr>
      <vt:lpstr>PowerPoint Presentation</vt:lpstr>
      <vt:lpstr>Therapeutic management</vt:lpstr>
      <vt:lpstr>Conservative treatment</vt:lpstr>
      <vt:lpstr>Conservative treatment</vt:lpstr>
      <vt:lpstr>Conservative treatment</vt:lpstr>
      <vt:lpstr>Surgery</vt:lpstr>
      <vt:lpstr>Surgery</vt:lpstr>
      <vt:lpstr>Thank you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Post intubation tracheoesophogeal fistula</dc:title>
  <dc:creator>pc</dc:creator>
  <cp:lastModifiedBy>pc</cp:lastModifiedBy>
  <cp:revision>11</cp:revision>
  <dcterms:created xsi:type="dcterms:W3CDTF">2020-02-20T15:28:15Z</dcterms:created>
  <dcterms:modified xsi:type="dcterms:W3CDTF">2020-02-20T17:09:43Z</dcterms:modified>
</cp:coreProperties>
</file>