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1" r:id="rId3"/>
    <p:sldId id="263" r:id="rId4"/>
    <p:sldId id="264" r:id="rId5"/>
    <p:sldId id="262" r:id="rId6"/>
    <p:sldId id="261" r:id="rId7"/>
    <p:sldId id="257" r:id="rId8"/>
    <p:sldId id="258" r:id="rId9"/>
    <p:sldId id="260" r:id="rId10"/>
    <p:sldId id="259" r:id="rId11"/>
    <p:sldId id="270" r:id="rId12"/>
    <p:sldId id="269" r:id="rId13"/>
    <p:sldId id="268" r:id="rId14"/>
    <p:sldId id="267" r:id="rId15"/>
    <p:sldId id="266" r:id="rId16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558B4E-062A-414D-B014-13E7FE195A72}" type="datetimeFigureOut">
              <a:rPr lang="ar-EG" smtClean="0"/>
              <a:t>07/12/1438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95D0AF-5267-4793-B88C-F235C96FAA29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-360040"/>
            <a:ext cx="10081120" cy="7533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971600" y="1412776"/>
            <a:ext cx="6696743" cy="1800200"/>
          </a:xfrm>
          <a:prstGeom prst="rect">
            <a:avLst/>
          </a:prstGeom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algn="ctr"/>
            <a:r>
              <a:rPr lang="ar-SA" sz="8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 flip="none" rotWithShape="1">
                  <a:gsLst>
                    <a:gs pos="91000">
                      <a:srgbClr val="03D4A8"/>
                    </a:gs>
                    <a:gs pos="40000">
                      <a:srgbClr val="21D6E0"/>
                    </a:gs>
                    <a:gs pos="56000">
                      <a:srgbClr val="0087E6"/>
                    </a:gs>
                    <a:gs pos="100000">
                      <a:srgbClr val="005CBF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Old Antic Decorative" pitchFamily="2" charset="-78"/>
              </a:rPr>
              <a:t>بسم الله الرحمن الرحيم</a:t>
            </a:r>
            <a:endParaRPr lang="ar-EG" sz="8000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gradFill flip="none" rotWithShape="1">
                <a:gsLst>
                  <a:gs pos="91000">
                    <a:srgbClr val="03D4A8"/>
                  </a:gs>
                  <a:gs pos="40000">
                    <a:srgbClr val="21D6E0"/>
                  </a:gs>
                  <a:gs pos="56000">
                    <a:srgbClr val="0087E6"/>
                  </a:gs>
                  <a:gs pos="100000">
                    <a:srgbClr val="005CBF"/>
                  </a:gs>
                </a:gsLst>
                <a:path path="shape">
                  <a:fillToRect l="50000" t="50000" r="50000" b="50000"/>
                </a:path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748971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568952" cy="6192688"/>
          </a:xfrm>
        </p:spPr>
        <p:txBody>
          <a:bodyPr>
            <a:normAutofit fontScale="92500" lnSpcReduction="20000"/>
          </a:bodyPr>
          <a:lstStyle/>
          <a:p>
            <a:pPr marL="45720" indent="0" algn="ctr" rtl="0">
              <a:lnSpc>
                <a:spcPct val="150000"/>
              </a:lnSpc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Bipolar TURP</a:t>
            </a:r>
          </a:p>
          <a:p>
            <a:pPr marL="45720" lvl="0" indent="0" algn="l" rtl="0">
              <a:lnSpc>
                <a:spcPct val="150000"/>
              </a:lnSpc>
              <a:buNone/>
            </a:pPr>
            <a:r>
              <a:rPr lang="en-US" sz="2400" b="1" i="1" u="sng" dirty="0">
                <a:solidFill>
                  <a:srgbClr val="00B050"/>
                </a:solidFill>
              </a:rPr>
              <a:t>Efficacy</a:t>
            </a:r>
            <a:r>
              <a:rPr lang="en-US" sz="2400" b="1" u="sng" dirty="0">
                <a:solidFill>
                  <a:srgbClr val="00B050"/>
                </a:solidFill>
              </a:rPr>
              <a:t>: </a:t>
            </a:r>
          </a:p>
          <a:p>
            <a:pPr lvl="1" algn="l" rtl="0">
              <a:lnSpc>
                <a:spcPct val="150000"/>
              </a:lnSpc>
            </a:pPr>
            <a:r>
              <a:rPr lang="en-US" sz="1800" dirty="0"/>
              <a:t>No clinically relevant differences exist </a:t>
            </a:r>
            <a:r>
              <a:rPr lang="en-US" sz="1800" dirty="0" smtClean="0"/>
              <a:t> in efficacy.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45720" indent="0" algn="l" rtl="0">
              <a:lnSpc>
                <a:spcPct val="150000"/>
              </a:lnSpc>
              <a:buNone/>
            </a:pPr>
            <a:r>
              <a:rPr lang="en-US" sz="2400" b="1" i="1" u="sng" dirty="0" smtClean="0">
                <a:solidFill>
                  <a:srgbClr val="00B050"/>
                </a:solidFill>
              </a:rPr>
              <a:t>Complications: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/>
              <a:t>B-TURP is preferable due to a more </a:t>
            </a:r>
            <a:r>
              <a:rPr lang="en-US" sz="2400" dirty="0" err="1"/>
              <a:t>favourable</a:t>
            </a:r>
            <a:r>
              <a:rPr lang="en-US" sz="2400" dirty="0"/>
              <a:t> </a:t>
            </a:r>
            <a:r>
              <a:rPr lang="en-US" sz="2400" dirty="0" err="1" smtClean="0"/>
              <a:t>peri</a:t>
            </a:r>
            <a:r>
              <a:rPr lang="en-US" sz="2400" dirty="0"/>
              <a:t> </a:t>
            </a:r>
            <a:r>
              <a:rPr lang="en-US" sz="2400" dirty="0" smtClean="0"/>
              <a:t>operative </a:t>
            </a:r>
            <a:r>
              <a:rPr lang="en-US" sz="2400" dirty="0"/>
              <a:t>safety profile:</a:t>
            </a:r>
            <a:endParaRPr lang="en-US" sz="1800" dirty="0"/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elimination of TUR-syndrome;</a:t>
            </a:r>
            <a:endParaRPr lang="en-US" sz="1600" dirty="0"/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 lower clot retention rates;</a:t>
            </a:r>
            <a:endParaRPr lang="en-US" sz="1600" dirty="0"/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lower blood transfusion rates</a:t>
            </a:r>
            <a:endParaRPr lang="en-US" sz="1600" dirty="0"/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 Shorter irrigation, </a:t>
            </a:r>
            <a:r>
              <a:rPr lang="en-US" dirty="0" err="1"/>
              <a:t>catheterisation,and</a:t>
            </a:r>
            <a:r>
              <a:rPr lang="en-US" dirty="0"/>
              <a:t> </a:t>
            </a:r>
            <a:r>
              <a:rPr lang="en-US" dirty="0" err="1" smtClean="0"/>
              <a:t>hospitalisation</a:t>
            </a:r>
            <a:r>
              <a:rPr lang="en-US" dirty="0" smtClean="0"/>
              <a:t> times</a:t>
            </a:r>
          </a:p>
          <a:p>
            <a:pPr algn="l" rtl="0">
              <a:lnSpc>
                <a:spcPct val="150000"/>
              </a:lnSpc>
              <a:buSzPct val="89000"/>
              <a:buFont typeface="Wingdings" pitchFamily="2" charset="2"/>
              <a:buChar char="v"/>
            </a:pPr>
            <a:r>
              <a:rPr lang="en-US" sz="2400" dirty="0" smtClean="0"/>
              <a:t>Higher </a:t>
            </a:r>
            <a:r>
              <a:rPr lang="en-US" sz="2400" dirty="0"/>
              <a:t>stricture (urethral </a:t>
            </a:r>
            <a:r>
              <a:rPr lang="en-US" sz="2400" dirty="0" err="1"/>
              <a:t>stricture+BNC</a:t>
            </a:r>
            <a:r>
              <a:rPr lang="en-US" sz="2400" dirty="0"/>
              <a:t>) </a:t>
            </a:r>
            <a:r>
              <a:rPr lang="en-US" sz="2400" dirty="0" smtClean="0"/>
              <a:t>rate</a:t>
            </a:r>
          </a:p>
          <a:p>
            <a:pPr lvl="0" algn="l" rtl="0">
              <a:lnSpc>
                <a:spcPct val="150000"/>
              </a:lnSpc>
              <a:buSzPct val="89000"/>
              <a:buFont typeface="Wingdings" pitchFamily="2" charset="2"/>
              <a:buChar char="v"/>
            </a:pPr>
            <a:r>
              <a:rPr lang="en-US" sz="2400" i="1" dirty="0" smtClean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imilar </a:t>
            </a:r>
            <a:r>
              <a:rPr lang="en-US" sz="2400" dirty="0">
                <a:solidFill>
                  <a:schemeClr val="tx1"/>
                </a:solidFill>
              </a:rPr>
              <a:t>effect on erectile function. </a:t>
            </a:r>
          </a:p>
        </p:txBody>
      </p:sp>
    </p:spTree>
    <p:extLst>
      <p:ext uri="{BB962C8B-B14F-4D97-AF65-F5344CB8AC3E}">
        <p14:creationId xmlns:p14="http://schemas.microsoft.com/office/powerpoint/2010/main" val="2568502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12968" cy="6408712"/>
          </a:xfrm>
        </p:spPr>
        <p:txBody>
          <a:bodyPr/>
          <a:lstStyle/>
          <a:p>
            <a:pPr marL="45720" indent="0" algn="ctr" rtl="0">
              <a:buNone/>
            </a:pPr>
            <a:r>
              <a:rPr lang="en-US" sz="3200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>
                <a:solidFill>
                  <a:srgbClr val="C00000"/>
                </a:solidFill>
              </a:rPr>
              <a:t>Open </a:t>
            </a:r>
            <a:r>
              <a:rPr lang="en-US" sz="3200" b="1" i="1" dirty="0" smtClean="0">
                <a:solidFill>
                  <a:srgbClr val="C00000"/>
                </a:solidFill>
              </a:rPr>
              <a:t>prostatectomy</a:t>
            </a:r>
          </a:p>
          <a:p>
            <a:pPr marL="45720" lvl="0" indent="0" algn="l" rtl="0">
              <a:buNone/>
            </a:pPr>
            <a:r>
              <a:rPr lang="en-US" sz="3200" b="1" i="1" u="sng" dirty="0">
                <a:solidFill>
                  <a:srgbClr val="00B050"/>
                </a:solidFill>
              </a:rPr>
              <a:t>Efficacy</a:t>
            </a:r>
            <a:r>
              <a:rPr lang="en-US" sz="3200" b="1" u="sng" dirty="0">
                <a:solidFill>
                  <a:srgbClr val="00B050"/>
                </a:solidFill>
              </a:rPr>
              <a:t>: </a:t>
            </a:r>
            <a:endParaRPr lang="en-US" sz="3200" dirty="0">
              <a:solidFill>
                <a:srgbClr val="00B050"/>
              </a:solidFill>
            </a:endParaRPr>
          </a:p>
          <a:p>
            <a:pPr lvl="1" algn="l" rtl="0"/>
            <a:r>
              <a:rPr lang="en-US" dirty="0"/>
              <a:t>reduces LUTS by 63-86% </a:t>
            </a:r>
            <a:r>
              <a:rPr lang="en-US" dirty="0" smtClean="0"/>
              <a:t>, </a:t>
            </a:r>
            <a:endParaRPr lang="en-US" sz="1600" dirty="0"/>
          </a:p>
          <a:p>
            <a:pPr lvl="1" algn="l" rtl="0"/>
            <a:r>
              <a:rPr lang="en-US" dirty="0"/>
              <a:t>improves </a:t>
            </a:r>
            <a:r>
              <a:rPr lang="en-US" dirty="0" err="1"/>
              <a:t>QoL</a:t>
            </a:r>
            <a:r>
              <a:rPr lang="en-US" dirty="0"/>
              <a:t> score by 60-87%, </a:t>
            </a:r>
            <a:endParaRPr lang="en-US" sz="1600" dirty="0"/>
          </a:p>
          <a:p>
            <a:pPr lvl="1" algn="l" rtl="0"/>
            <a:r>
              <a:rPr lang="en-US" dirty="0"/>
              <a:t>increases mean </a:t>
            </a:r>
            <a:r>
              <a:rPr lang="en-US" dirty="0" err="1"/>
              <a:t>Qmax</a:t>
            </a:r>
            <a:r>
              <a:rPr lang="en-US" dirty="0"/>
              <a:t> by </a:t>
            </a:r>
            <a:r>
              <a:rPr lang="en-US" dirty="0" smtClean="0"/>
              <a:t>75%, </a:t>
            </a:r>
            <a:r>
              <a:rPr lang="en-US" dirty="0"/>
              <a:t>and </a:t>
            </a:r>
            <a:endParaRPr lang="en-US" sz="1600" dirty="0"/>
          </a:p>
          <a:p>
            <a:pPr lvl="1" algn="l" rtl="0"/>
            <a:r>
              <a:rPr lang="en-US" sz="2400" dirty="0" smtClean="0"/>
              <a:t>reduces </a:t>
            </a:r>
            <a:r>
              <a:rPr lang="en-US" sz="2400" dirty="0"/>
              <a:t>PVR by 86-98</a:t>
            </a:r>
            <a:r>
              <a:rPr lang="en-US" sz="2400" dirty="0" smtClean="0"/>
              <a:t>%.</a:t>
            </a:r>
          </a:p>
          <a:p>
            <a:pPr marL="45720" indent="0" algn="l" rtl="0">
              <a:buNone/>
            </a:pPr>
            <a:r>
              <a:rPr lang="en-US" sz="2600" b="1" u="sng" dirty="0" smtClean="0">
                <a:solidFill>
                  <a:srgbClr val="00B050"/>
                </a:solidFill>
              </a:rPr>
              <a:t>Complication</a:t>
            </a:r>
          </a:p>
          <a:p>
            <a:pPr lvl="1" algn="l" rtl="0"/>
            <a:r>
              <a:rPr lang="en-US" dirty="0"/>
              <a:t>The estimated transfusion rate is about 7-14%. </a:t>
            </a:r>
            <a:endParaRPr lang="en-US" sz="1600" dirty="0"/>
          </a:p>
          <a:p>
            <a:pPr lvl="1" algn="l" rtl="0"/>
            <a:r>
              <a:rPr lang="en-US" dirty="0"/>
              <a:t>Long-term complications include: </a:t>
            </a:r>
            <a:endParaRPr lang="en-US" sz="1600" dirty="0"/>
          </a:p>
          <a:p>
            <a:pPr lvl="2" algn="l" rtl="0"/>
            <a:r>
              <a:rPr lang="en-US" dirty="0"/>
              <a:t>Transient urinary incontinence (up to 10%), </a:t>
            </a:r>
            <a:endParaRPr lang="en-US" sz="1400" dirty="0"/>
          </a:p>
          <a:p>
            <a:pPr lvl="2" algn="l" rtl="0"/>
            <a:r>
              <a:rPr lang="en-US" dirty="0"/>
              <a:t>BNC and urethral stricture (about 6%).</a:t>
            </a:r>
            <a:endParaRPr lang="en-US" sz="1400" dirty="0"/>
          </a:p>
          <a:p>
            <a:pPr lvl="1" algn="l" rtl="0"/>
            <a:r>
              <a:rPr lang="en-US" dirty="0" smtClean="0"/>
              <a:t>Holmium </a:t>
            </a:r>
            <a:r>
              <a:rPr lang="en-US" dirty="0"/>
              <a:t>laser </a:t>
            </a:r>
            <a:r>
              <a:rPr lang="en-US" dirty="0" err="1"/>
              <a:t>enucleation</a:t>
            </a:r>
            <a:r>
              <a:rPr lang="en-US" dirty="0"/>
              <a:t> of the prostate (</a:t>
            </a:r>
            <a:r>
              <a:rPr lang="en-US" dirty="0" err="1"/>
              <a:t>HoLEP</a:t>
            </a:r>
            <a:r>
              <a:rPr lang="en-US" dirty="0" smtClean="0"/>
              <a:t>) </a:t>
            </a:r>
            <a:r>
              <a:rPr lang="en-US" dirty="0"/>
              <a:t>lead to similar outcomes compared to OP in men with large glands at a significantly lower complication rate.</a:t>
            </a:r>
          </a:p>
          <a:p>
            <a:pPr marL="365760" lvl="1" indent="0" algn="l" rtl="0">
              <a:buNone/>
            </a:pPr>
            <a:endParaRPr lang="en-US" dirty="0"/>
          </a:p>
          <a:p>
            <a:pPr marL="365760" lvl="1" indent="0" algn="l" rtl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78801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568952" cy="6336704"/>
          </a:xfrm>
        </p:spPr>
        <p:txBody>
          <a:bodyPr>
            <a:normAutofit fontScale="77500" lnSpcReduction="20000"/>
          </a:bodyPr>
          <a:lstStyle/>
          <a:p>
            <a:pPr marL="45720" indent="0" algn="ctr" rtl="0"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Transurethral </a:t>
            </a:r>
            <a:r>
              <a:rPr lang="en-US" sz="3200" b="1" i="1" dirty="0">
                <a:solidFill>
                  <a:srgbClr val="C00000"/>
                </a:solidFill>
              </a:rPr>
              <a:t>microwave therapy (TUMT</a:t>
            </a:r>
            <a:r>
              <a:rPr lang="en-US" sz="3200" b="1" i="1" dirty="0" smtClean="0">
                <a:solidFill>
                  <a:srgbClr val="C00000"/>
                </a:solidFill>
              </a:rPr>
              <a:t>)</a:t>
            </a:r>
          </a:p>
          <a:p>
            <a:pPr marL="45720" lvl="0" indent="0" algn="l" rtl="0">
              <a:buNone/>
            </a:pPr>
            <a:r>
              <a:rPr lang="en-US" sz="2800" b="1" i="1" u="sng" dirty="0">
                <a:solidFill>
                  <a:srgbClr val="00B050"/>
                </a:solidFill>
              </a:rPr>
              <a:t>Efficacy</a:t>
            </a:r>
            <a:r>
              <a:rPr lang="en-US" sz="2800" b="1" u="sng" dirty="0">
                <a:solidFill>
                  <a:srgbClr val="00B050"/>
                </a:solidFill>
              </a:rPr>
              <a:t>:</a:t>
            </a:r>
          </a:p>
          <a:p>
            <a:pPr lvl="0" algn="l" rtl="0"/>
            <a:r>
              <a:rPr lang="en-US" sz="2000" dirty="0"/>
              <a:t>TUMT has comparable  effect with TURP in improving: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/>
              <a:t>Symptom score 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Qmax</a:t>
            </a:r>
            <a:r>
              <a:rPr lang="en-US" dirty="0"/>
              <a:t> </a:t>
            </a:r>
            <a:endParaRPr lang="en-US" sz="2000" dirty="0" smtClean="0">
              <a:solidFill>
                <a:srgbClr val="C00000"/>
              </a:solidFill>
            </a:endParaRPr>
          </a:p>
          <a:p>
            <a:pPr algn="l" rtl="0"/>
            <a:r>
              <a:rPr lang="en-US" sz="2000" dirty="0"/>
              <a:t>TUMT patients were more likely than TURP patients to require retreatment for symptoms</a:t>
            </a:r>
            <a:r>
              <a:rPr lang="en-US" sz="2000" dirty="0" smtClean="0"/>
              <a:t>.</a:t>
            </a:r>
          </a:p>
          <a:p>
            <a:pPr marL="45720" indent="0" algn="l" rtl="0">
              <a:buNone/>
            </a:pPr>
            <a:r>
              <a:rPr lang="en-US" sz="2800" b="1" u="sng" dirty="0" smtClean="0">
                <a:solidFill>
                  <a:srgbClr val="00B050"/>
                </a:solidFill>
              </a:rPr>
              <a:t>Complications:</a:t>
            </a:r>
          </a:p>
          <a:p>
            <a:pPr lvl="0" algn="l" rtl="0"/>
            <a:r>
              <a:rPr lang="en-US" sz="2400" dirty="0"/>
              <a:t>TURP is better than TUMT in:</a:t>
            </a:r>
            <a:endParaRPr lang="en-US" sz="1800" dirty="0"/>
          </a:p>
          <a:p>
            <a:pPr lvl="1" algn="l" rtl="0">
              <a:buFont typeface="Arial" pitchFamily="34" charset="0"/>
              <a:buChar char="•"/>
            </a:pPr>
            <a:r>
              <a:rPr lang="en-US" sz="2100" dirty="0"/>
              <a:t>Less </a:t>
            </a:r>
            <a:r>
              <a:rPr lang="en-US" sz="2100" dirty="0" err="1"/>
              <a:t>catheterisation</a:t>
            </a:r>
            <a:r>
              <a:rPr lang="en-US" sz="2100" dirty="0"/>
              <a:t> time, 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100" dirty="0" smtClean="0"/>
              <a:t>Less dysuria/urgency </a:t>
            </a:r>
            <a:r>
              <a:rPr lang="en-US" sz="2100" dirty="0"/>
              <a:t>and 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100" dirty="0" smtClean="0"/>
              <a:t>Less Urinary </a:t>
            </a:r>
            <a:r>
              <a:rPr lang="en-US" sz="2100" dirty="0"/>
              <a:t>retention </a:t>
            </a:r>
            <a:r>
              <a:rPr lang="en-US" sz="2100" dirty="0" smtClean="0"/>
              <a:t>rates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100" dirty="0" smtClean="0"/>
              <a:t>More effective in median lobe enlargement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100" dirty="0" smtClean="0"/>
              <a:t>More </a:t>
            </a:r>
            <a:r>
              <a:rPr lang="en-US" sz="2100" dirty="0" err="1" smtClean="0"/>
              <a:t>durabie</a:t>
            </a:r>
            <a:endParaRPr lang="en-US" sz="2100" dirty="0"/>
          </a:p>
          <a:p>
            <a:pPr lvl="0" algn="l" rtl="0"/>
            <a:r>
              <a:rPr lang="en-US" sz="2400" dirty="0"/>
              <a:t>TUMT is better than TURP in: </a:t>
            </a:r>
            <a:endParaRPr lang="en-US" sz="1800" dirty="0"/>
          </a:p>
          <a:p>
            <a:pPr lvl="1" algn="l" rtl="0">
              <a:buFont typeface="Arial" pitchFamily="34" charset="0"/>
              <a:buChar char="•"/>
            </a:pPr>
            <a:r>
              <a:rPr lang="en-US" dirty="0"/>
              <a:t>Less </a:t>
            </a:r>
            <a:r>
              <a:rPr lang="en-US" dirty="0" err="1"/>
              <a:t>hospitalisation</a:t>
            </a:r>
            <a:r>
              <a:rPr lang="en-US" dirty="0"/>
              <a:t> time, </a:t>
            </a:r>
            <a:endParaRPr lang="en-US" sz="1600" dirty="0"/>
          </a:p>
          <a:p>
            <a:pPr lvl="1" algn="l" rtl="0">
              <a:buFont typeface="Arial" pitchFamily="34" charset="0"/>
              <a:buChar char="•"/>
            </a:pPr>
            <a:r>
              <a:rPr lang="en-US" dirty="0" err="1"/>
              <a:t>haematuria</a:t>
            </a:r>
            <a:r>
              <a:rPr lang="en-US" dirty="0"/>
              <a:t>, </a:t>
            </a:r>
            <a:endParaRPr lang="en-US" sz="1600" dirty="0"/>
          </a:p>
          <a:p>
            <a:pPr lvl="1" algn="l" rtl="0">
              <a:buFont typeface="Arial" pitchFamily="34" charset="0"/>
              <a:buChar char="•"/>
            </a:pPr>
            <a:r>
              <a:rPr lang="en-US" dirty="0"/>
              <a:t>clot retention, </a:t>
            </a:r>
            <a:endParaRPr lang="en-US" sz="1600" dirty="0"/>
          </a:p>
          <a:p>
            <a:pPr lvl="1" algn="l" rtl="0">
              <a:buFont typeface="Arial" pitchFamily="34" charset="0"/>
              <a:buChar char="•"/>
            </a:pPr>
            <a:r>
              <a:rPr lang="en-US" dirty="0"/>
              <a:t>transfusion,</a:t>
            </a:r>
            <a:endParaRPr lang="en-US" sz="1600" dirty="0"/>
          </a:p>
          <a:p>
            <a:pPr lvl="1" algn="l" rtl="0">
              <a:buFont typeface="Arial" pitchFamily="34" charset="0"/>
              <a:buChar char="•"/>
            </a:pPr>
            <a:r>
              <a:rPr lang="en-US" dirty="0"/>
              <a:t> TUR-syndrome, </a:t>
            </a:r>
            <a:endParaRPr lang="en-US" sz="1600" dirty="0"/>
          </a:p>
          <a:p>
            <a:pPr lvl="1" algn="l" rtl="0">
              <a:buFont typeface="Arial" pitchFamily="34" charset="0"/>
              <a:buChar char="•"/>
            </a:pPr>
            <a:r>
              <a:rPr lang="en-US" dirty="0"/>
              <a:t>sexual dysfunction </a:t>
            </a:r>
            <a:endParaRPr lang="en-US" sz="4200" b="1" u="sng" dirty="0" smtClean="0">
              <a:solidFill>
                <a:srgbClr val="00B050"/>
              </a:solidFill>
            </a:endParaRPr>
          </a:p>
          <a:p>
            <a:pPr algn="l" rtl="0"/>
            <a:endParaRPr lang="en-US" sz="2000" dirty="0"/>
          </a:p>
          <a:p>
            <a:pPr marL="45720" indent="0" algn="l" rtl="0">
              <a:buNone/>
            </a:pPr>
            <a:endParaRPr lang="ar-EG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35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784976" cy="6525344"/>
          </a:xfrm>
        </p:spPr>
        <p:txBody>
          <a:bodyPr>
            <a:normAutofit fontScale="92500" lnSpcReduction="10000"/>
          </a:bodyPr>
          <a:lstStyle/>
          <a:p>
            <a:pPr marL="45720" indent="0" algn="ctr" rtl="0">
              <a:lnSpc>
                <a:spcPct val="120000"/>
              </a:lnSpc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Transurethral needle ablation of the </a:t>
            </a:r>
            <a:r>
              <a:rPr lang="en-US" sz="3200" b="1" i="1" dirty="0" smtClean="0">
                <a:solidFill>
                  <a:srgbClr val="C00000"/>
                </a:solidFill>
              </a:rPr>
              <a:t>prostate</a:t>
            </a:r>
          </a:p>
          <a:p>
            <a:pPr marL="45720" lvl="0" indent="0" algn="l" rtl="0">
              <a:lnSpc>
                <a:spcPct val="120000"/>
              </a:lnSpc>
              <a:buNone/>
            </a:pPr>
            <a:r>
              <a:rPr lang="en-US" sz="2400" b="1" i="1" u="sng" dirty="0">
                <a:solidFill>
                  <a:srgbClr val="00B050"/>
                </a:solidFill>
              </a:rPr>
              <a:t>Efficacy</a:t>
            </a:r>
            <a:r>
              <a:rPr lang="en-US" sz="2400" b="1" u="sng" dirty="0">
                <a:solidFill>
                  <a:srgbClr val="00B050"/>
                </a:solidFill>
              </a:rPr>
              <a:t>: </a:t>
            </a:r>
          </a:p>
          <a:p>
            <a:pPr lvl="0" algn="l" rtl="0">
              <a:lnSpc>
                <a:spcPct val="120000"/>
              </a:lnSpc>
            </a:pPr>
            <a:r>
              <a:rPr lang="en-US" sz="2000" dirty="0"/>
              <a:t>TUNA™ significantly improved IPSS and </a:t>
            </a:r>
            <a:r>
              <a:rPr lang="en-US" sz="2000" dirty="0" err="1"/>
              <a:t>Qmax</a:t>
            </a:r>
            <a:r>
              <a:rPr lang="en-US" sz="2000" dirty="0"/>
              <a:t>, but compared to TURP these improvements were significantly lower at 12 months. </a:t>
            </a:r>
          </a:p>
          <a:p>
            <a:pPr lvl="0" algn="l" rtl="0">
              <a:lnSpc>
                <a:spcPct val="120000"/>
              </a:lnSpc>
            </a:pPr>
            <a:r>
              <a:rPr lang="en-US" sz="2000" dirty="0"/>
              <a:t>The overall re-treatment rate after TUNA™ </a:t>
            </a:r>
            <a:r>
              <a:rPr lang="en-US" sz="2000" dirty="0" smtClean="0"/>
              <a:t>is considerably </a:t>
            </a:r>
            <a:r>
              <a:rPr lang="en-US" sz="2000" dirty="0"/>
              <a:t>higher than that seen with TURP</a:t>
            </a:r>
            <a:r>
              <a:rPr lang="en-US" sz="2000" dirty="0" smtClean="0"/>
              <a:t>.</a:t>
            </a:r>
          </a:p>
          <a:p>
            <a:pPr marL="45720" lvl="0" indent="0" algn="l" rtl="0">
              <a:lnSpc>
                <a:spcPct val="120000"/>
              </a:lnSpc>
              <a:buNone/>
            </a:pPr>
            <a:r>
              <a:rPr lang="en-US" sz="2400" b="1" u="sng" dirty="0" smtClean="0">
                <a:solidFill>
                  <a:srgbClr val="00B050"/>
                </a:solidFill>
              </a:rPr>
              <a:t>Complication:</a:t>
            </a:r>
          </a:p>
          <a:p>
            <a:pPr marL="45720" lvl="0" indent="0" algn="l" rtl="0">
              <a:lnSpc>
                <a:spcPct val="120000"/>
              </a:lnSpc>
              <a:buNone/>
            </a:pPr>
            <a:r>
              <a:rPr lang="en-US" sz="2000" dirty="0"/>
              <a:t>Generally, TUNA™ is associated with fewer adverse events compared to TURP, including </a:t>
            </a:r>
          </a:p>
          <a:p>
            <a:pPr lvl="1" algn="l" rtl="0">
              <a:lnSpc>
                <a:spcPct val="120000"/>
              </a:lnSpc>
            </a:pPr>
            <a:r>
              <a:rPr lang="en-US" dirty="0"/>
              <a:t>mild </a:t>
            </a:r>
            <a:r>
              <a:rPr lang="en-US" dirty="0" err="1"/>
              <a:t>haematuria</a:t>
            </a:r>
            <a:r>
              <a:rPr lang="en-US" dirty="0"/>
              <a:t>, </a:t>
            </a:r>
          </a:p>
          <a:p>
            <a:pPr lvl="1" algn="l" rtl="0">
              <a:lnSpc>
                <a:spcPct val="120000"/>
              </a:lnSpc>
            </a:pPr>
            <a:r>
              <a:rPr lang="en-US" dirty="0"/>
              <a:t>urinary infections, </a:t>
            </a:r>
          </a:p>
          <a:p>
            <a:pPr lvl="1" algn="l" rtl="0">
              <a:lnSpc>
                <a:spcPct val="120000"/>
              </a:lnSpc>
            </a:pPr>
            <a:r>
              <a:rPr lang="en-US" dirty="0"/>
              <a:t>strictures, </a:t>
            </a:r>
          </a:p>
          <a:p>
            <a:pPr lvl="1" algn="l" rtl="0">
              <a:lnSpc>
                <a:spcPct val="120000"/>
              </a:lnSpc>
            </a:pPr>
            <a:r>
              <a:rPr lang="en-US" dirty="0"/>
              <a:t>incontinence, </a:t>
            </a:r>
          </a:p>
          <a:p>
            <a:pPr lvl="1" algn="l" rtl="0">
              <a:lnSpc>
                <a:spcPct val="120000"/>
              </a:lnSpc>
            </a:pPr>
            <a:r>
              <a:rPr lang="en-US" dirty="0"/>
              <a:t>ED, and </a:t>
            </a:r>
          </a:p>
          <a:p>
            <a:pPr lvl="1" algn="l" rtl="0">
              <a:lnSpc>
                <a:spcPct val="120000"/>
              </a:lnSpc>
            </a:pPr>
            <a:r>
              <a:rPr lang="en-US" dirty="0"/>
              <a:t>ejaculation disorders</a:t>
            </a:r>
            <a:r>
              <a:rPr lang="en-US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9106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82897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8837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Picture 2" descr="D:\pic\6939398-yellow-flow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774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1560" y="908720"/>
            <a:ext cx="828092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85840">
                      <a:srgbClr val="4EA23E"/>
                    </a:gs>
                    <a:gs pos="11676">
                      <a:srgbClr val="025416"/>
                    </a:gs>
                    <a:gs pos="27090">
                      <a:srgbClr val="D5FB5B"/>
                    </a:gs>
                    <a:gs pos="0">
                      <a:srgbClr val="FFFF00"/>
                    </a:gs>
                    <a:gs pos="45000">
                      <a:srgbClr val="FFFF00"/>
                    </a:gs>
                    <a:gs pos="50000">
                      <a:srgbClr val="227527"/>
                    </a:gs>
                    <a:gs pos="70000">
                      <a:srgbClr val="A4F96B"/>
                    </a:gs>
                    <a:gs pos="100000">
                      <a:srgbClr val="025416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27000">
                    <a:srgbClr val="A4F96B"/>
                  </a:glow>
                  <a:reflection blurRad="6350" stA="50000" endA="300" endPos="50000" dist="29997" dir="5400000" sy="-100000" algn="bl" rotWithShape="0"/>
                </a:effectLst>
              </a:rPr>
              <a:t>Describe the conventional surgical options for BPH:</a:t>
            </a:r>
          </a:p>
          <a:p>
            <a:pPr lvl="1" algn="l" rtl="0">
              <a:lnSpc>
                <a:spcPct val="250000"/>
              </a:lnSpc>
            </a:pPr>
            <a:r>
              <a:rPr lang="en-US" sz="24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85840">
                      <a:srgbClr val="4EA23E"/>
                    </a:gs>
                    <a:gs pos="11676">
                      <a:srgbClr val="025416"/>
                    </a:gs>
                    <a:gs pos="27090">
                      <a:srgbClr val="D5FB5B"/>
                    </a:gs>
                    <a:gs pos="0">
                      <a:srgbClr val="FFFF00"/>
                    </a:gs>
                    <a:gs pos="45000">
                      <a:srgbClr val="FFFF00"/>
                    </a:gs>
                    <a:gs pos="50000">
                      <a:srgbClr val="227527"/>
                    </a:gs>
                    <a:gs pos="70000">
                      <a:srgbClr val="A4F96B"/>
                    </a:gs>
                    <a:gs pos="100000">
                      <a:srgbClr val="025416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27000">
                    <a:srgbClr val="A4F96B"/>
                  </a:glow>
                  <a:reflection blurRad="6350" stA="50000" endA="300" endPos="50000" dist="29997" dir="5400000" sy="-100000" algn="bl" rotWithShape="0"/>
                </a:effectLst>
              </a:rPr>
              <a:t>Indications</a:t>
            </a:r>
          </a:p>
          <a:p>
            <a:pPr lvl="1" algn="l" rtl="0">
              <a:lnSpc>
                <a:spcPct val="250000"/>
              </a:lnSpc>
            </a:pPr>
            <a:r>
              <a:rPr lang="en-US" sz="24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85840">
                      <a:srgbClr val="4EA23E"/>
                    </a:gs>
                    <a:gs pos="11676">
                      <a:srgbClr val="025416"/>
                    </a:gs>
                    <a:gs pos="27090">
                      <a:srgbClr val="D5FB5B"/>
                    </a:gs>
                    <a:gs pos="0">
                      <a:srgbClr val="FFFF00"/>
                    </a:gs>
                    <a:gs pos="45000">
                      <a:srgbClr val="FFFF00"/>
                    </a:gs>
                    <a:gs pos="50000">
                      <a:srgbClr val="227527"/>
                    </a:gs>
                    <a:gs pos="70000">
                      <a:srgbClr val="A4F96B"/>
                    </a:gs>
                    <a:gs pos="100000">
                      <a:srgbClr val="025416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27000">
                    <a:srgbClr val="A4F96B"/>
                  </a:glow>
                  <a:reflection blurRad="6350" stA="50000" endA="300" endPos="50000" dist="29997" dir="5400000" sy="-100000" algn="bl" rotWithShape="0"/>
                </a:effectLst>
              </a:rPr>
              <a:t>Choice of surgery</a:t>
            </a:r>
          </a:p>
          <a:p>
            <a:pPr lvl="1" algn="l" rtl="0">
              <a:lnSpc>
                <a:spcPct val="250000"/>
              </a:lnSpc>
            </a:pPr>
            <a:r>
              <a:rPr lang="en-US" sz="2400" dirty="0" smtClean="0">
                <a:ln>
                  <a:solidFill>
                    <a:schemeClr val="tx1"/>
                  </a:solidFill>
                </a:ln>
                <a:gradFill flip="none" rotWithShape="1">
                  <a:gsLst>
                    <a:gs pos="85840">
                      <a:srgbClr val="4EA23E"/>
                    </a:gs>
                    <a:gs pos="11676">
                      <a:srgbClr val="025416"/>
                    </a:gs>
                    <a:gs pos="27090">
                      <a:srgbClr val="D5FB5B"/>
                    </a:gs>
                    <a:gs pos="0">
                      <a:srgbClr val="FFFF00"/>
                    </a:gs>
                    <a:gs pos="45000">
                      <a:srgbClr val="FFFF00"/>
                    </a:gs>
                    <a:gs pos="50000">
                      <a:srgbClr val="227527"/>
                    </a:gs>
                    <a:gs pos="70000">
                      <a:srgbClr val="A4F96B"/>
                    </a:gs>
                    <a:gs pos="100000">
                      <a:srgbClr val="025416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27000">
                    <a:srgbClr val="A4F96B"/>
                  </a:glow>
                  <a:reflection blurRad="6350" stA="50000" endA="300" endPos="50000" dist="29997" dir="5400000" sy="-100000" algn="bl" rotWithShape="0"/>
                </a:effectLst>
              </a:rPr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173051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7992888" cy="6264696"/>
          </a:xfrm>
        </p:spPr>
        <p:txBody>
          <a:bodyPr>
            <a:normAutofit/>
          </a:bodyPr>
          <a:lstStyle/>
          <a:p>
            <a:pPr marL="45720" indent="0" algn="l" rtl="0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General indications of surgical treatment:</a:t>
            </a:r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i="1" u="sng" dirty="0" smtClean="0">
                <a:solidFill>
                  <a:schemeClr val="accent3">
                    <a:lumMod val="50000"/>
                  </a:schemeClr>
                </a:solidFill>
              </a:rPr>
              <a:t>Relative indication:</a:t>
            </a:r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Patients </a:t>
            </a:r>
            <a:r>
              <a:rPr lang="en-US" dirty="0"/>
              <a:t>have not obtained adequate relief from LUTS or PVR using conservative or medical </a:t>
            </a:r>
            <a:r>
              <a:rPr lang="en-US" dirty="0" smtClean="0"/>
              <a:t>treatments.</a:t>
            </a:r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i="1" u="sng" dirty="0" smtClean="0">
                <a:solidFill>
                  <a:schemeClr val="accent3">
                    <a:lumMod val="50000"/>
                  </a:schemeClr>
                </a:solidFill>
              </a:rPr>
              <a:t>Absolute indications:</a:t>
            </a:r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Refractory urinary retention</a:t>
            </a:r>
            <a:r>
              <a:rPr lang="en-US" dirty="0"/>
              <a:t>, </a:t>
            </a:r>
            <a:endParaRPr lang="en-US" dirty="0" smtClean="0"/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Overflow </a:t>
            </a:r>
            <a:r>
              <a:rPr lang="en-US" dirty="0"/>
              <a:t>incontinence, </a:t>
            </a:r>
            <a:endParaRPr lang="en-US" dirty="0" smtClean="0"/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Recurrent </a:t>
            </a:r>
            <a:r>
              <a:rPr lang="en-US" dirty="0"/>
              <a:t>UTIs, </a:t>
            </a:r>
            <a:endParaRPr lang="en-US" dirty="0" smtClean="0"/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Bladder </a:t>
            </a:r>
            <a:r>
              <a:rPr lang="en-US" dirty="0"/>
              <a:t>stones or diverticula, </a:t>
            </a:r>
            <a:endParaRPr lang="en-US" dirty="0" smtClean="0"/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Treatment-resistant macroscopic </a:t>
            </a:r>
            <a:r>
              <a:rPr lang="en-US" dirty="0" err="1" smtClean="0"/>
              <a:t>haematuria</a:t>
            </a:r>
            <a:r>
              <a:rPr lang="en-US" dirty="0" smtClean="0"/>
              <a:t> </a:t>
            </a:r>
            <a:r>
              <a:rPr lang="en-US" dirty="0"/>
              <a:t>due to </a:t>
            </a:r>
            <a:r>
              <a:rPr lang="en-US" dirty="0" smtClean="0"/>
              <a:t>BPH, </a:t>
            </a:r>
            <a:r>
              <a:rPr lang="en-US" dirty="0"/>
              <a:t>or </a:t>
            </a:r>
            <a:endParaRPr lang="en-US" dirty="0" smtClean="0"/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Dilatation </a:t>
            </a:r>
            <a:r>
              <a:rPr lang="en-US" dirty="0"/>
              <a:t>of the upper urinary tract due to </a:t>
            </a:r>
            <a:r>
              <a:rPr lang="en-US" dirty="0" smtClean="0"/>
              <a:t>BPH, </a:t>
            </a:r>
            <a:r>
              <a:rPr lang="en-US" dirty="0"/>
              <a:t>with or without </a:t>
            </a:r>
            <a:r>
              <a:rPr lang="en-US" dirty="0" smtClean="0"/>
              <a:t>renal insufficiency. </a:t>
            </a:r>
          </a:p>
        </p:txBody>
      </p:sp>
    </p:spTree>
    <p:extLst>
      <p:ext uri="{BB962C8B-B14F-4D97-AF65-F5344CB8AC3E}">
        <p14:creationId xmlns:p14="http://schemas.microsoft.com/office/powerpoint/2010/main" val="148108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568952" cy="6192688"/>
          </a:xfrm>
        </p:spPr>
        <p:txBody>
          <a:bodyPr>
            <a:normAutofit fontScale="85000" lnSpcReduction="20000"/>
          </a:bodyPr>
          <a:lstStyle/>
          <a:p>
            <a:pPr marL="45720" indent="0" algn="l" rtl="0">
              <a:lnSpc>
                <a:spcPct val="150000"/>
              </a:lnSpc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Modalities of surgical treatment:</a:t>
            </a:r>
          </a:p>
          <a:p>
            <a:pPr marL="365760" lvl="1" indent="0" algn="l" rtl="0">
              <a:lnSpc>
                <a:spcPct val="150000"/>
              </a:lnSpc>
              <a:buNone/>
            </a:pPr>
            <a:r>
              <a:rPr lang="en-US" sz="2200" b="1" i="1" dirty="0" smtClean="0">
                <a:solidFill>
                  <a:schemeClr val="accent3">
                    <a:lumMod val="50000"/>
                  </a:schemeClr>
                </a:solidFill>
              </a:rPr>
              <a:t>Minimally Invasive treatment:</a:t>
            </a:r>
          </a:p>
          <a:p>
            <a:pPr lvl="2" algn="l" rtl="0">
              <a:lnSpc>
                <a:spcPct val="150000"/>
              </a:lnSpc>
            </a:pPr>
            <a:r>
              <a:rPr lang="en-US" dirty="0" err="1"/>
              <a:t>Intraprostatic</a:t>
            </a:r>
            <a:r>
              <a:rPr lang="en-US" dirty="0"/>
              <a:t> </a:t>
            </a:r>
            <a:r>
              <a:rPr lang="en-US" dirty="0" smtClean="0"/>
              <a:t>Stents</a:t>
            </a:r>
          </a:p>
          <a:p>
            <a:pPr lvl="2" algn="l" rtl="0">
              <a:lnSpc>
                <a:spcPct val="150000"/>
              </a:lnSpc>
            </a:pPr>
            <a:r>
              <a:rPr lang="en-US" dirty="0"/>
              <a:t>Prostatic urethral lift</a:t>
            </a:r>
          </a:p>
          <a:p>
            <a:pPr lvl="2" algn="l" rtl="0">
              <a:lnSpc>
                <a:spcPct val="150000"/>
              </a:lnSpc>
            </a:pPr>
            <a:r>
              <a:rPr lang="en-US" dirty="0"/>
              <a:t>Transurethral Needle Ablation of the Prostate</a:t>
            </a:r>
          </a:p>
          <a:p>
            <a:pPr lvl="2" algn="l" rtl="0">
              <a:lnSpc>
                <a:spcPct val="150000"/>
              </a:lnSpc>
            </a:pPr>
            <a:r>
              <a:rPr lang="en-US" dirty="0"/>
              <a:t>Transurethral Microwave Therapy</a:t>
            </a:r>
          </a:p>
          <a:p>
            <a:pPr lvl="2" algn="l" rtl="0">
              <a:lnSpc>
                <a:spcPct val="150000"/>
              </a:lnSpc>
            </a:pPr>
            <a:r>
              <a:rPr lang="en-US" dirty="0" smtClean="0"/>
              <a:t>Transurethral </a:t>
            </a:r>
            <a:r>
              <a:rPr lang="en-US" dirty="0"/>
              <a:t>Incision of the </a:t>
            </a:r>
            <a:r>
              <a:rPr lang="en-US" dirty="0" smtClean="0"/>
              <a:t>Prostate</a:t>
            </a:r>
          </a:p>
          <a:p>
            <a:pPr marL="365760" lvl="1" indent="0" algn="l" rtl="0">
              <a:lnSpc>
                <a:spcPct val="150000"/>
              </a:lnSpc>
              <a:buNone/>
            </a:pPr>
            <a:r>
              <a:rPr lang="en-US" sz="2200" b="1" i="1" dirty="0" smtClean="0">
                <a:solidFill>
                  <a:schemeClr val="accent3">
                    <a:lumMod val="50000"/>
                  </a:schemeClr>
                </a:solidFill>
              </a:rPr>
              <a:t>Laser prostatectomy</a:t>
            </a:r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/>
              <a:t>Holmium laser </a:t>
            </a:r>
            <a:r>
              <a:rPr lang="en-US" sz="1900" dirty="0" err="1"/>
              <a:t>enucleation</a:t>
            </a:r>
            <a:r>
              <a:rPr lang="en-US" sz="1900" dirty="0"/>
              <a:t> and holmium laser resection of the </a:t>
            </a:r>
            <a:r>
              <a:rPr lang="en-US" sz="1900" dirty="0" smtClean="0"/>
              <a:t>prostate</a:t>
            </a:r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err="1" smtClean="0"/>
              <a:t>Greenlight</a:t>
            </a:r>
            <a:r>
              <a:rPr lang="en-US" sz="1900" dirty="0" smtClean="0"/>
              <a:t> </a:t>
            </a:r>
            <a:r>
              <a:rPr lang="en-US" sz="1900" dirty="0"/>
              <a:t>laser </a:t>
            </a:r>
            <a:r>
              <a:rPr lang="en-US" sz="1900" dirty="0" err="1"/>
              <a:t>vaporisation</a:t>
            </a:r>
            <a:r>
              <a:rPr lang="en-US" sz="1900" dirty="0"/>
              <a:t> of </a:t>
            </a:r>
            <a:r>
              <a:rPr lang="en-US" sz="1900" dirty="0" smtClean="0"/>
              <a:t>prostate</a:t>
            </a:r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/>
              <a:t>Diode laser </a:t>
            </a:r>
            <a:r>
              <a:rPr lang="en-US" sz="1900" dirty="0" err="1"/>
              <a:t>vaporisation</a:t>
            </a:r>
            <a:r>
              <a:rPr lang="en-US" sz="1900" dirty="0"/>
              <a:t> of the </a:t>
            </a:r>
            <a:r>
              <a:rPr lang="en-US" sz="1900" dirty="0" smtClean="0"/>
              <a:t>prostate</a:t>
            </a:r>
          </a:p>
          <a:p>
            <a:pPr lvl="2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900" dirty="0" err="1"/>
              <a:t>Thulium:yttrium-aluminium-garnet</a:t>
            </a:r>
            <a:r>
              <a:rPr lang="en-US" sz="1900" dirty="0"/>
              <a:t> laser (</a:t>
            </a:r>
            <a:r>
              <a:rPr lang="en-US" sz="1900" dirty="0" err="1"/>
              <a:t>Tm:YAG</a:t>
            </a:r>
            <a:r>
              <a:rPr lang="en-US" sz="1900" dirty="0"/>
              <a:t>)</a:t>
            </a:r>
            <a:endParaRPr lang="en-US" sz="19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365760" lvl="1" indent="0" algn="l" rtl="0">
              <a:lnSpc>
                <a:spcPct val="150000"/>
              </a:lnSpc>
              <a:buNone/>
            </a:pPr>
            <a:r>
              <a:rPr lang="en-US" sz="2200" b="1" i="1" dirty="0">
                <a:solidFill>
                  <a:schemeClr val="accent3">
                    <a:lumMod val="50000"/>
                  </a:schemeClr>
                </a:solidFill>
              </a:rPr>
              <a:t>Transurethral Resection of the Prostate</a:t>
            </a:r>
          </a:p>
          <a:p>
            <a:pPr marL="365760" lvl="1" indent="0" algn="l" rtl="0">
              <a:lnSpc>
                <a:spcPct val="150000"/>
              </a:lnSpc>
              <a:buNone/>
            </a:pPr>
            <a:r>
              <a:rPr lang="en-US" sz="2200" b="1" i="1" dirty="0" smtClean="0">
                <a:solidFill>
                  <a:schemeClr val="accent3">
                    <a:lumMod val="50000"/>
                  </a:schemeClr>
                </a:solidFill>
              </a:rPr>
              <a:t>Open </a:t>
            </a:r>
            <a:r>
              <a:rPr lang="en-US" sz="2200" b="1" i="1" dirty="0">
                <a:solidFill>
                  <a:schemeClr val="accent3">
                    <a:lumMod val="50000"/>
                  </a:schemeClr>
                </a:solidFill>
              </a:rPr>
              <a:t>Prostatectomy</a:t>
            </a:r>
            <a:endParaRPr lang="ar-EG" sz="22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907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424936" cy="6120680"/>
          </a:xfrm>
        </p:spPr>
        <p:txBody>
          <a:bodyPr/>
          <a:lstStyle/>
          <a:p>
            <a:pPr marL="45720" indent="0" algn="l" rtl="0">
              <a:lnSpc>
                <a:spcPct val="150000"/>
              </a:lnSpc>
              <a:buNone/>
            </a:pPr>
            <a:r>
              <a:rPr lang="en-US" sz="2400" b="1" u="sng" dirty="0" smtClean="0">
                <a:solidFill>
                  <a:srgbClr val="FF0000"/>
                </a:solidFill>
              </a:rPr>
              <a:t>The </a:t>
            </a:r>
            <a:r>
              <a:rPr lang="en-US" sz="2400" b="1" u="sng" dirty="0">
                <a:solidFill>
                  <a:srgbClr val="FF0000"/>
                </a:solidFill>
              </a:rPr>
              <a:t>choice of </a:t>
            </a:r>
            <a:r>
              <a:rPr lang="en-US" sz="2400" b="1" u="sng" dirty="0" smtClean="0">
                <a:solidFill>
                  <a:srgbClr val="FF0000"/>
                </a:solidFill>
              </a:rPr>
              <a:t>surgical technique </a:t>
            </a:r>
            <a:r>
              <a:rPr lang="en-US" sz="2400" b="1" u="sng" dirty="0">
                <a:solidFill>
                  <a:srgbClr val="FF0000"/>
                </a:solidFill>
              </a:rPr>
              <a:t>depends on </a:t>
            </a:r>
            <a:endParaRPr lang="en-US" sz="2400" b="1" u="sng" dirty="0" smtClean="0">
              <a:solidFill>
                <a:srgbClr val="FF0000"/>
              </a:solidFill>
            </a:endParaRPr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Prostate </a:t>
            </a:r>
            <a:r>
              <a:rPr lang="en-US" dirty="0"/>
              <a:t>size, </a:t>
            </a:r>
            <a:endParaRPr lang="en-US" dirty="0" smtClean="0"/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Comorbidities </a:t>
            </a:r>
            <a:r>
              <a:rPr lang="en-US" dirty="0"/>
              <a:t>of the patient, </a:t>
            </a:r>
            <a:endParaRPr lang="en-US" dirty="0" smtClean="0"/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Ability </a:t>
            </a:r>
            <a:r>
              <a:rPr lang="en-US" dirty="0"/>
              <a:t>to have </a:t>
            </a:r>
            <a:r>
              <a:rPr lang="en-US" dirty="0" err="1"/>
              <a:t>anaesthesia</a:t>
            </a:r>
            <a:r>
              <a:rPr lang="en-US" dirty="0"/>
              <a:t>, </a:t>
            </a:r>
            <a:endParaRPr lang="en-US" dirty="0" smtClean="0"/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Patients’ preferences</a:t>
            </a:r>
            <a:r>
              <a:rPr lang="en-US" dirty="0"/>
              <a:t>, </a:t>
            </a:r>
            <a:endParaRPr lang="en-US" dirty="0" smtClean="0"/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Willingness </a:t>
            </a:r>
            <a:r>
              <a:rPr lang="en-US" dirty="0"/>
              <a:t>to accept surgery-associated specific side-effects, </a:t>
            </a:r>
            <a:endParaRPr lang="en-US" dirty="0" smtClean="0"/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Availability </a:t>
            </a:r>
            <a:r>
              <a:rPr lang="en-US" dirty="0"/>
              <a:t>of the </a:t>
            </a:r>
            <a:r>
              <a:rPr lang="en-US" dirty="0" smtClean="0"/>
              <a:t>surgical facilities, </a:t>
            </a:r>
          </a:p>
          <a:p>
            <a:pPr lvl="1"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Experience </a:t>
            </a:r>
            <a:r>
              <a:rPr lang="en-US" dirty="0"/>
              <a:t>of the surgeon with these surgical techniques.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562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424936" cy="6264696"/>
          </a:xfrm>
        </p:spPr>
        <p:txBody>
          <a:bodyPr/>
          <a:lstStyle/>
          <a:p>
            <a:pPr marL="45720" lvl="1" indent="0" algn="l" rtl="0">
              <a:buNone/>
            </a:pPr>
            <a:r>
              <a:rPr lang="en-US" sz="2400" b="1" i="1" u="sng" dirty="0" smtClean="0">
                <a:solidFill>
                  <a:srgbClr val="FF0000"/>
                </a:solidFill>
              </a:rPr>
              <a:t>Algorithm </a:t>
            </a:r>
            <a:r>
              <a:rPr lang="en-US" sz="2400" b="1" i="1" u="sng" dirty="0">
                <a:solidFill>
                  <a:srgbClr val="FF0000"/>
                </a:solidFill>
              </a:rPr>
              <a:t>for surgical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approaches:</a:t>
            </a:r>
            <a:endParaRPr lang="ar-EG" sz="2400" b="1" i="1" u="sng" dirty="0">
              <a:solidFill>
                <a:srgbClr val="FF0000"/>
              </a:solidFill>
            </a:endParaRPr>
          </a:p>
          <a:p>
            <a:pPr marL="45720" indent="0" algn="l" rtl="0">
              <a:buNone/>
            </a:pPr>
            <a:endParaRPr lang="ar-EG" dirty="0"/>
          </a:p>
        </p:txBody>
      </p:sp>
      <p:pic>
        <p:nvPicPr>
          <p:cNvPr id="1026" name="Picture 2" descr="C:\Users\لا اله الا الله\Desktop\BP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6984775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09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0"/>
            <a:ext cx="8280920" cy="6669360"/>
          </a:xfrm>
        </p:spPr>
        <p:txBody>
          <a:bodyPr>
            <a:normAutofit fontScale="77500" lnSpcReduction="20000"/>
          </a:bodyPr>
          <a:lstStyle/>
          <a:p>
            <a:pPr marL="45720" indent="0" algn="l" rtl="0">
              <a:lnSpc>
                <a:spcPct val="120000"/>
              </a:lnSpc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Outcome of different modalities:</a:t>
            </a:r>
          </a:p>
          <a:p>
            <a:pPr marL="365760" lvl="1" indent="0" algn="l" rtl="0">
              <a:lnSpc>
                <a:spcPct val="120000"/>
              </a:lnSpc>
              <a:buNone/>
            </a:pPr>
            <a:r>
              <a:rPr lang="en-US" sz="2900" b="1" u="sng" dirty="0" smtClean="0">
                <a:solidFill>
                  <a:srgbClr val="00B050"/>
                </a:solidFill>
              </a:rPr>
              <a:t>Efficacy</a:t>
            </a:r>
          </a:p>
          <a:p>
            <a:pPr lvl="2" algn="l" rtl="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300" dirty="0" err="1"/>
              <a:t>Qmax</a:t>
            </a:r>
            <a:r>
              <a:rPr lang="en-US" sz="2300" dirty="0"/>
              <a:t> improvement </a:t>
            </a:r>
            <a:endParaRPr lang="en-US" sz="2300" dirty="0" smtClean="0"/>
          </a:p>
          <a:p>
            <a:pPr lvl="2" algn="l" rtl="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300" dirty="0" smtClean="0"/>
              <a:t>Reduction </a:t>
            </a:r>
            <a:r>
              <a:rPr lang="en-US" sz="2300" dirty="0"/>
              <a:t>in IPSS </a:t>
            </a:r>
            <a:endParaRPr lang="en-US" sz="2300" dirty="0" smtClean="0"/>
          </a:p>
          <a:p>
            <a:pPr lvl="2" algn="l" rtl="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300" dirty="0" err="1" smtClean="0"/>
              <a:t>QoL</a:t>
            </a:r>
            <a:r>
              <a:rPr lang="en-US" sz="2300" dirty="0" smtClean="0"/>
              <a:t> </a:t>
            </a:r>
            <a:r>
              <a:rPr lang="en-US" sz="2300" dirty="0"/>
              <a:t>score </a:t>
            </a:r>
            <a:endParaRPr lang="en-US" sz="2300" dirty="0" smtClean="0"/>
          </a:p>
          <a:p>
            <a:pPr lvl="2" algn="l" rtl="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300" dirty="0" smtClean="0"/>
              <a:t>PVR</a:t>
            </a:r>
          </a:p>
          <a:p>
            <a:pPr lvl="2" algn="l" rtl="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300" dirty="0" smtClean="0"/>
              <a:t>Need for second </a:t>
            </a:r>
            <a:r>
              <a:rPr lang="en-US" sz="2300" dirty="0"/>
              <a:t>prostatic operation</a:t>
            </a:r>
            <a:endParaRPr lang="en-US" sz="2300" dirty="0" smtClean="0">
              <a:solidFill>
                <a:srgbClr val="00B050"/>
              </a:solidFill>
            </a:endParaRPr>
          </a:p>
          <a:p>
            <a:pPr marL="365760" lvl="1" indent="0" algn="l" rtl="0">
              <a:lnSpc>
                <a:spcPct val="120000"/>
              </a:lnSpc>
              <a:buNone/>
            </a:pPr>
            <a:r>
              <a:rPr lang="en-US" sz="2900" b="1" u="sng" dirty="0" smtClean="0">
                <a:solidFill>
                  <a:srgbClr val="00B050"/>
                </a:solidFill>
              </a:rPr>
              <a:t>Complications</a:t>
            </a:r>
          </a:p>
          <a:p>
            <a:pPr lvl="1" algn="l" rtl="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600" dirty="0"/>
              <a:t>TUR-syndrome </a:t>
            </a:r>
            <a:endParaRPr lang="en-US" sz="2600" dirty="0" smtClean="0"/>
          </a:p>
          <a:p>
            <a:pPr lvl="1" algn="l" rtl="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600" dirty="0"/>
              <a:t>Bleeding requiring transfusion </a:t>
            </a:r>
            <a:endParaRPr lang="en-US" sz="2600" dirty="0" smtClean="0"/>
          </a:p>
          <a:p>
            <a:pPr lvl="1" algn="l" rtl="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600" dirty="0"/>
              <a:t>clot retention </a:t>
            </a:r>
            <a:endParaRPr lang="en-US" sz="2600" dirty="0" smtClean="0"/>
          </a:p>
          <a:p>
            <a:pPr lvl="1" algn="l" rtl="0">
              <a:lnSpc>
                <a:spcPct val="120000"/>
              </a:lnSpc>
              <a:buFont typeface="Arial" pitchFamily="34" charset="0"/>
              <a:buChar char="•"/>
            </a:pPr>
            <a:r>
              <a:rPr lang="en-US" sz="2600" dirty="0"/>
              <a:t>Long-term complications comprise </a:t>
            </a:r>
          </a:p>
          <a:p>
            <a:pPr lvl="2" algn="l" rtl="0">
              <a:lnSpc>
                <a:spcPct val="120000"/>
              </a:lnSpc>
              <a:buFont typeface="Courier New" pitchFamily="49" charset="0"/>
              <a:buChar char="o"/>
            </a:pPr>
            <a:r>
              <a:rPr lang="en-US" sz="2100" dirty="0"/>
              <a:t>Urinary </a:t>
            </a:r>
            <a:r>
              <a:rPr lang="en-US" sz="2100" dirty="0" smtClean="0"/>
              <a:t>incontinence, </a:t>
            </a:r>
            <a:endParaRPr lang="en-US" sz="2100" dirty="0"/>
          </a:p>
          <a:p>
            <a:pPr lvl="2" algn="l" rtl="0">
              <a:lnSpc>
                <a:spcPct val="120000"/>
              </a:lnSpc>
              <a:buFont typeface="Courier New" pitchFamily="49" charset="0"/>
              <a:buChar char="o"/>
            </a:pPr>
            <a:r>
              <a:rPr lang="en-US" sz="2100" dirty="0" smtClean="0"/>
              <a:t>bladder </a:t>
            </a:r>
            <a:r>
              <a:rPr lang="en-US" sz="2100" dirty="0"/>
              <a:t>neck contracture (BNC</a:t>
            </a:r>
            <a:r>
              <a:rPr lang="en-US" sz="2100" dirty="0" smtClean="0"/>
              <a:t>), </a:t>
            </a:r>
            <a:endParaRPr lang="en-US" sz="2100" dirty="0"/>
          </a:p>
          <a:p>
            <a:pPr lvl="2" algn="l" rtl="0">
              <a:lnSpc>
                <a:spcPct val="120000"/>
              </a:lnSpc>
              <a:buFont typeface="Courier New" pitchFamily="49" charset="0"/>
              <a:buChar char="o"/>
            </a:pPr>
            <a:r>
              <a:rPr lang="en-US" sz="2100" dirty="0"/>
              <a:t>urethral </a:t>
            </a:r>
            <a:r>
              <a:rPr lang="en-US" sz="2100" dirty="0" smtClean="0"/>
              <a:t>stricture, </a:t>
            </a:r>
            <a:endParaRPr lang="en-US" sz="2100" dirty="0"/>
          </a:p>
          <a:p>
            <a:pPr lvl="2" algn="l" rtl="0">
              <a:lnSpc>
                <a:spcPct val="120000"/>
              </a:lnSpc>
              <a:buFont typeface="Courier New" pitchFamily="49" charset="0"/>
              <a:buChar char="o"/>
            </a:pPr>
            <a:r>
              <a:rPr lang="en-US" sz="2100" dirty="0"/>
              <a:t>retrograde </a:t>
            </a:r>
            <a:r>
              <a:rPr lang="en-US" sz="2100" dirty="0" smtClean="0"/>
              <a:t>ejaculation</a:t>
            </a:r>
            <a:endParaRPr lang="en-US" sz="2100" dirty="0"/>
          </a:p>
          <a:p>
            <a:pPr lvl="2" algn="l" rtl="0">
              <a:lnSpc>
                <a:spcPct val="120000"/>
              </a:lnSpc>
              <a:buFont typeface="Courier New" pitchFamily="49" charset="0"/>
              <a:buChar char="o"/>
            </a:pPr>
            <a:r>
              <a:rPr lang="en-US" sz="2100" dirty="0" smtClean="0"/>
              <a:t>ED </a:t>
            </a:r>
            <a:endParaRPr lang="en-US" sz="21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3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424936" cy="6048672"/>
          </a:xfrm>
        </p:spPr>
        <p:txBody>
          <a:bodyPr/>
          <a:lstStyle/>
          <a:p>
            <a:pPr marL="45720" indent="0" algn="ctr" rtl="0">
              <a:lnSpc>
                <a:spcPct val="150000"/>
              </a:lnSpc>
              <a:buNone/>
            </a:pPr>
            <a:r>
              <a:rPr lang="en-US" sz="2800" b="1" i="1" dirty="0" smtClean="0">
                <a:solidFill>
                  <a:srgbClr val="C00000"/>
                </a:solidFill>
              </a:rPr>
              <a:t>Transurethral </a:t>
            </a:r>
            <a:r>
              <a:rPr lang="en-US" sz="2800" b="1" i="1" dirty="0">
                <a:solidFill>
                  <a:srgbClr val="C00000"/>
                </a:solidFill>
              </a:rPr>
              <a:t>resection of the prostate and transurethral incision of the prostate</a:t>
            </a:r>
            <a:endParaRPr lang="en-US" sz="2800" dirty="0">
              <a:solidFill>
                <a:srgbClr val="C00000"/>
              </a:solidFill>
            </a:endParaRPr>
          </a:p>
          <a:p>
            <a:pPr marL="45720" lvl="0" indent="0" algn="l" rtl="0">
              <a:lnSpc>
                <a:spcPct val="150000"/>
              </a:lnSpc>
              <a:buNone/>
            </a:pPr>
            <a:r>
              <a:rPr lang="en-US" b="1" i="1" u="sng" dirty="0">
                <a:solidFill>
                  <a:srgbClr val="00B050"/>
                </a:solidFill>
              </a:rPr>
              <a:t>Efficacy</a:t>
            </a:r>
            <a:r>
              <a:rPr lang="en-US" b="1" u="sng" dirty="0">
                <a:solidFill>
                  <a:srgbClr val="00B050"/>
                </a:solidFill>
              </a:rPr>
              <a:t>: </a:t>
            </a:r>
            <a:endParaRPr lang="en-US" dirty="0">
              <a:solidFill>
                <a:srgbClr val="00B050"/>
              </a:solidFill>
            </a:endParaRPr>
          </a:p>
          <a:p>
            <a:pPr lvl="1" algn="l" rtl="0">
              <a:lnSpc>
                <a:spcPct val="150000"/>
              </a:lnSpc>
            </a:pPr>
            <a:r>
              <a:rPr lang="en-US" dirty="0" err="1"/>
              <a:t>Qmax</a:t>
            </a:r>
            <a:r>
              <a:rPr lang="en-US" dirty="0"/>
              <a:t> </a:t>
            </a:r>
            <a:r>
              <a:rPr lang="en-US" dirty="0" smtClean="0"/>
              <a:t>improvement, </a:t>
            </a:r>
            <a:endParaRPr lang="en-US" sz="1600" dirty="0"/>
          </a:p>
          <a:p>
            <a:pPr lvl="1" algn="l" rtl="0">
              <a:lnSpc>
                <a:spcPct val="150000"/>
              </a:lnSpc>
            </a:pPr>
            <a:r>
              <a:rPr lang="en-US" dirty="0"/>
              <a:t>Significant reduction in </a:t>
            </a:r>
            <a:r>
              <a:rPr lang="en-US" dirty="0" smtClean="0"/>
              <a:t>IPSS, </a:t>
            </a:r>
            <a:endParaRPr lang="en-US" sz="1600" dirty="0"/>
          </a:p>
          <a:p>
            <a:pPr lvl="1" algn="l" rtl="0">
              <a:lnSpc>
                <a:spcPct val="150000"/>
              </a:lnSpc>
            </a:pPr>
            <a:r>
              <a:rPr lang="en-US" dirty="0" smtClean="0"/>
              <a:t>Improve </a:t>
            </a:r>
            <a:r>
              <a:rPr lang="en-US" dirty="0" err="1" smtClean="0"/>
              <a:t>QoL</a:t>
            </a:r>
            <a:r>
              <a:rPr lang="en-US" dirty="0" smtClean="0"/>
              <a:t> score, </a:t>
            </a:r>
            <a:r>
              <a:rPr lang="en-US" dirty="0"/>
              <a:t>and </a:t>
            </a:r>
            <a:endParaRPr lang="en-US" sz="1600" dirty="0"/>
          </a:p>
          <a:p>
            <a:pPr lvl="1" algn="l" rtl="0">
              <a:lnSpc>
                <a:spcPct val="150000"/>
              </a:lnSpc>
            </a:pPr>
            <a:r>
              <a:rPr lang="en-US" dirty="0" smtClean="0"/>
              <a:t>Decrease PVR  </a:t>
            </a:r>
            <a:endParaRPr lang="en-US" sz="1600" dirty="0"/>
          </a:p>
          <a:p>
            <a:pPr lvl="1" algn="l" rtl="0">
              <a:lnSpc>
                <a:spcPct val="150000"/>
              </a:lnSpc>
            </a:pPr>
            <a:r>
              <a:rPr lang="en-US" dirty="0" smtClean="0"/>
              <a:t>Re-operation </a:t>
            </a:r>
            <a:r>
              <a:rPr lang="en-US" dirty="0"/>
              <a:t>was more common after TUIP (18.4%) than after TURP (7.2%).</a:t>
            </a:r>
          </a:p>
          <a:p>
            <a:pPr marL="45720" indent="0" algn="l" rtl="0">
              <a:lnSpc>
                <a:spcPct val="150000"/>
              </a:lnSpc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3339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496944" cy="6264696"/>
          </a:xfrm>
        </p:spPr>
        <p:txBody>
          <a:bodyPr>
            <a:normAutofit fontScale="85000" lnSpcReduction="20000"/>
          </a:bodyPr>
          <a:lstStyle/>
          <a:p>
            <a:pPr marL="45720" indent="0" algn="l" rtl="0"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00B050"/>
                </a:solidFill>
              </a:rPr>
              <a:t>Complications</a:t>
            </a:r>
            <a:endParaRPr lang="en-US" sz="2800" dirty="0" smtClean="0"/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The </a:t>
            </a:r>
            <a:r>
              <a:rPr lang="en-US" sz="2400" dirty="0">
                <a:solidFill>
                  <a:srgbClr val="FF0000"/>
                </a:solidFill>
              </a:rPr>
              <a:t>risk of TUR-syndrome </a:t>
            </a:r>
            <a:r>
              <a:rPr lang="en-US" sz="2400" dirty="0"/>
              <a:t>decreased to &lt; 1.1% . </a:t>
            </a:r>
            <a:endParaRPr lang="en-US" sz="1800" dirty="0"/>
          </a:p>
          <a:p>
            <a:pPr marL="365760" lvl="1" indent="0" algn="l" rtl="0">
              <a:lnSpc>
                <a:spcPct val="150000"/>
              </a:lnSpc>
              <a:buNone/>
            </a:pPr>
            <a:r>
              <a:rPr lang="en-US" dirty="0"/>
              <a:t>No case has been recorded after TUIP. </a:t>
            </a:r>
            <a:endParaRPr lang="en-US" sz="1600" dirty="0"/>
          </a:p>
          <a:p>
            <a:pPr lvl="0" algn="l" rtl="0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</a:rPr>
              <a:t>Bleeding requiring transfusion </a:t>
            </a:r>
            <a:r>
              <a:rPr lang="en-US" sz="2400" dirty="0"/>
              <a:t>in 2.9% . </a:t>
            </a:r>
            <a:endParaRPr lang="en-US" sz="1800" dirty="0"/>
          </a:p>
          <a:p>
            <a:pPr marL="365760" lvl="1" indent="0" algn="l" rtl="0">
              <a:lnSpc>
                <a:spcPct val="150000"/>
              </a:lnSpc>
              <a:buNone/>
            </a:pPr>
            <a:r>
              <a:rPr lang="en-US" dirty="0"/>
              <a:t>The risk after TUIP is negligible. </a:t>
            </a:r>
            <a:endParaRPr lang="en-US" sz="1600" dirty="0"/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Clot retention: </a:t>
            </a:r>
          </a:p>
          <a:p>
            <a:pPr marL="365760" lvl="1" indent="0" algn="l" rtl="0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tx1"/>
                </a:solidFill>
              </a:rPr>
              <a:t>more in TURP </a:t>
            </a:r>
            <a:r>
              <a:rPr lang="en-US" dirty="0" smtClean="0"/>
              <a:t>and </a:t>
            </a:r>
            <a:endParaRPr lang="en-US" sz="1600" dirty="0"/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Long-term complications:</a:t>
            </a:r>
            <a:endParaRPr lang="en-US" sz="1800" dirty="0">
              <a:solidFill>
                <a:srgbClr val="FF0000"/>
              </a:solidFill>
            </a:endParaRPr>
          </a:p>
          <a:p>
            <a:pPr lvl="1" algn="l" rtl="0">
              <a:lnSpc>
                <a:spcPct val="150000"/>
              </a:lnSpc>
            </a:pPr>
            <a:r>
              <a:rPr lang="en-US" dirty="0"/>
              <a:t>Urinary incontinence (1.8% after TUIP vs. 2.2% after TURP), </a:t>
            </a:r>
            <a:endParaRPr lang="en-US" sz="1600" dirty="0"/>
          </a:p>
          <a:p>
            <a:pPr lvl="1" algn="l" rtl="0">
              <a:lnSpc>
                <a:spcPct val="150000"/>
              </a:lnSpc>
            </a:pPr>
            <a:r>
              <a:rPr lang="en-US" dirty="0" smtClean="0"/>
              <a:t>bladder </a:t>
            </a:r>
            <a:r>
              <a:rPr lang="en-US" dirty="0"/>
              <a:t>neck contracture (BNC) (4.7% after TURP), </a:t>
            </a:r>
            <a:endParaRPr lang="en-US" sz="1600" dirty="0"/>
          </a:p>
          <a:p>
            <a:pPr lvl="1" algn="l" rtl="0">
              <a:lnSpc>
                <a:spcPct val="150000"/>
              </a:lnSpc>
            </a:pPr>
            <a:r>
              <a:rPr lang="en-US" dirty="0"/>
              <a:t>urethral stricture (3.8% after TURP vs. 4.1% after TUIP), </a:t>
            </a:r>
            <a:endParaRPr lang="en-US" sz="1600" dirty="0"/>
          </a:p>
          <a:p>
            <a:pPr lvl="1" algn="l" rtl="0">
              <a:lnSpc>
                <a:spcPct val="150000"/>
              </a:lnSpc>
            </a:pPr>
            <a:r>
              <a:rPr lang="en-US" dirty="0"/>
              <a:t>retrograde ejaculation (65.4% after TURP vs. 18.2% after TUIP), and </a:t>
            </a:r>
            <a:endParaRPr lang="en-US" sz="1600" dirty="0"/>
          </a:p>
          <a:p>
            <a:pPr lvl="1" algn="l" rtl="0">
              <a:lnSpc>
                <a:spcPct val="150000"/>
              </a:lnSpc>
            </a:pPr>
            <a:r>
              <a:rPr lang="en-US" dirty="0"/>
              <a:t>ED (6.5% after TURP).</a:t>
            </a:r>
            <a:endParaRPr lang="en-US" sz="1600" dirty="0"/>
          </a:p>
          <a:p>
            <a:pPr marL="45720" indent="0" algn="l" rtl="0">
              <a:lnSpc>
                <a:spcPct val="150000"/>
              </a:lnSpc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61370552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132</TotalTime>
  <Words>701</Words>
  <Application>Microsoft Office PowerPoint</Application>
  <PresentationFormat>On-screen Show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لا اله الا الله</dc:creator>
  <cp:lastModifiedBy>لا اله الا الله</cp:lastModifiedBy>
  <cp:revision>16</cp:revision>
  <dcterms:created xsi:type="dcterms:W3CDTF">2017-08-29T05:21:00Z</dcterms:created>
  <dcterms:modified xsi:type="dcterms:W3CDTF">2017-08-29T07:33:44Z</dcterms:modified>
</cp:coreProperties>
</file>