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28" r:id="rId2"/>
    <p:sldId id="329" r:id="rId3"/>
    <p:sldId id="330" r:id="rId4"/>
    <p:sldId id="331" r:id="rId5"/>
    <p:sldId id="321" r:id="rId6"/>
    <p:sldId id="322" r:id="rId7"/>
    <p:sldId id="332" r:id="rId8"/>
    <p:sldId id="333" r:id="rId9"/>
    <p:sldId id="334" r:id="rId10"/>
    <p:sldId id="335" r:id="rId11"/>
    <p:sldId id="336" r:id="rId12"/>
    <p:sldId id="337" r:id="rId13"/>
    <p:sldId id="338" r:id="rId14"/>
    <p:sldId id="339" r:id="rId15"/>
    <p:sldId id="34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9782" autoAdjust="0"/>
  </p:normalViewPr>
  <p:slideViewPr>
    <p:cSldViewPr snapToObjects="1">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180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FC8DC5EB-B5C3-C045-B303-B2B66D6B98A7}"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FC8DC5EB-B5C3-C045-B303-B2B66D6B98A7}"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A31633BB-9844-3C4C-94F4-05156352D70F}" type="datetimeFigureOut">
              <a:rPr lang="en-US" smtClean="0"/>
              <a:pPr/>
              <a:t>10/29/2017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FC8DC5EB-B5C3-C045-B303-B2B66D6B98A7}"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8DC5EB-B5C3-C045-B303-B2B66D6B98A7}"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A31633BB-9844-3C4C-94F4-05156352D70F}"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DC5EB-B5C3-C045-B303-B2B66D6B98A7}"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A31633BB-9844-3C4C-94F4-05156352D70F}" type="datetimeFigureOut">
              <a:rPr lang="en-US" smtClean="0"/>
              <a:pPr/>
              <a:t>10/29/2017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FC8DC5EB-B5C3-C045-B303-B2B66D6B98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00090"/>
            <a:ext cx="6508377" cy="1143000"/>
          </a:xfrm>
        </p:spPr>
        <p:txBody>
          <a:bodyPr/>
          <a:lstStyle/>
          <a:p>
            <a:r>
              <a:rPr lang="en-US" b="1" dirty="0" smtClean="0"/>
              <a:t> </a:t>
            </a:r>
            <a:endParaRPr lang="ar-EG" b="1" dirty="0"/>
          </a:p>
        </p:txBody>
      </p:sp>
      <p:sp>
        <p:nvSpPr>
          <p:cNvPr id="3" name="Content Placeholder 2"/>
          <p:cNvSpPr>
            <a:spLocks noGrp="1"/>
          </p:cNvSpPr>
          <p:nvPr>
            <p:ph idx="1"/>
          </p:nvPr>
        </p:nvSpPr>
        <p:spPr>
          <a:xfrm>
            <a:off x="457199" y="857232"/>
            <a:ext cx="6508377" cy="5268931"/>
          </a:xfrm>
        </p:spPr>
        <p:txBody>
          <a:bodyPr>
            <a:normAutofit/>
          </a:bodyPr>
          <a:lstStyle/>
          <a:p>
            <a:endParaRPr lang="en-US" sz="1600" dirty="0" smtClean="0"/>
          </a:p>
          <a:p>
            <a:r>
              <a:rPr lang="en-US" sz="2800" b="1" i="1" dirty="0" err="1" smtClean="0">
                <a:solidFill>
                  <a:srgbClr val="7030A0"/>
                </a:solidFill>
              </a:rPr>
              <a:t>Anuria</a:t>
            </a:r>
            <a:r>
              <a:rPr lang="en-US" sz="2800" b="1" i="1" dirty="0" smtClean="0">
                <a:solidFill>
                  <a:srgbClr val="7030A0"/>
                </a:solidFill>
              </a:rPr>
              <a:t> post renal transplantation</a:t>
            </a:r>
            <a:endParaRPr lang="en-US" sz="2800" i="1" dirty="0" smtClean="0">
              <a:solidFill>
                <a:srgbClr val="7030A0"/>
              </a:solidFill>
            </a:endParaRPr>
          </a:p>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357166"/>
            <a:ext cx="6508377" cy="5768997"/>
          </a:xfrm>
        </p:spPr>
        <p:txBody>
          <a:bodyPr>
            <a:normAutofit fontScale="92500" lnSpcReduction="20000"/>
          </a:bodyPr>
          <a:lstStyle/>
          <a:p>
            <a:r>
              <a:rPr lang="en-US" sz="3000" b="1" dirty="0" smtClean="0">
                <a:solidFill>
                  <a:srgbClr val="7030A0"/>
                </a:solidFill>
              </a:rPr>
              <a:t>Post renal causes </a:t>
            </a:r>
            <a:endParaRPr lang="en-US" dirty="0" smtClean="0"/>
          </a:p>
          <a:p>
            <a:r>
              <a:rPr lang="en-US" b="1" dirty="0" smtClean="0">
                <a:solidFill>
                  <a:schemeClr val="accent3"/>
                </a:solidFill>
              </a:rPr>
              <a:t>Urinary Tract Obstruction</a:t>
            </a:r>
          </a:p>
          <a:p>
            <a:endParaRPr lang="en-US" dirty="0" smtClean="0"/>
          </a:p>
          <a:p>
            <a:r>
              <a:rPr lang="en-US" u="sng" dirty="0" err="1" smtClean="0"/>
              <a:t>Anuria</a:t>
            </a:r>
            <a:r>
              <a:rPr lang="en-US" u="sng" dirty="0" smtClean="0"/>
              <a:t> due to acute allograft failure can occur as a result of obstruction of the urinary tract, usually early in the postoperative period.</a:t>
            </a:r>
          </a:p>
          <a:p>
            <a:pPr>
              <a:buNone/>
            </a:pPr>
            <a:r>
              <a:rPr lang="en-US" dirty="0" smtClean="0"/>
              <a:t> </a:t>
            </a:r>
          </a:p>
          <a:p>
            <a:r>
              <a:rPr lang="en-US" dirty="0" smtClean="0"/>
              <a:t> </a:t>
            </a:r>
            <a:r>
              <a:rPr lang="en-US" sz="2800" b="1" i="1" u="sng" dirty="0" smtClean="0">
                <a:solidFill>
                  <a:srgbClr val="00B0F0"/>
                </a:solidFill>
              </a:rPr>
              <a:t>The urinary tract can become obstructed by</a:t>
            </a:r>
            <a:endParaRPr lang="en-US" sz="2800" dirty="0" smtClean="0">
              <a:solidFill>
                <a:srgbClr val="00B0F0"/>
              </a:solidFill>
            </a:endParaRPr>
          </a:p>
          <a:p>
            <a:pPr lvl="0"/>
            <a:r>
              <a:rPr lang="en-US" b="1" dirty="0" err="1" smtClean="0"/>
              <a:t>intraluminal</a:t>
            </a:r>
            <a:r>
              <a:rPr lang="en-US" b="1" dirty="0" smtClean="0"/>
              <a:t> blood clots, kinking,</a:t>
            </a:r>
          </a:p>
          <a:p>
            <a:pPr lvl="0"/>
            <a:r>
              <a:rPr lang="en-US" b="1" dirty="0" smtClean="0"/>
              <a:t>external compression from edema or hematoma (immediate) or </a:t>
            </a:r>
            <a:r>
              <a:rPr lang="en-US" b="1" dirty="0" err="1" smtClean="0"/>
              <a:t>lymphocele</a:t>
            </a:r>
            <a:r>
              <a:rPr lang="en-US" b="1" dirty="0" smtClean="0"/>
              <a:t> (late), bladder retention, inflammation secondary to urine leak</a:t>
            </a:r>
          </a:p>
          <a:p>
            <a:pPr>
              <a:buNone/>
            </a:pPr>
            <a:r>
              <a:rPr lang="en-US" dirty="0" smtClean="0"/>
              <a:t> </a:t>
            </a:r>
          </a:p>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285728"/>
            <a:ext cx="6508377" cy="5840435"/>
          </a:xfrm>
        </p:spPr>
        <p:txBody>
          <a:bodyPr>
            <a:normAutofit fontScale="77500" lnSpcReduction="20000"/>
          </a:bodyPr>
          <a:lstStyle/>
          <a:p>
            <a:r>
              <a:rPr lang="en-US" sz="3300" b="1" i="1" u="sng" dirty="0" smtClean="0">
                <a:solidFill>
                  <a:srgbClr val="FFC000"/>
                </a:solidFill>
              </a:rPr>
              <a:t> </a:t>
            </a:r>
            <a:r>
              <a:rPr lang="en-US" sz="3300" b="1" i="1" u="sng" dirty="0" err="1" smtClean="0">
                <a:solidFill>
                  <a:srgbClr val="FFC000"/>
                </a:solidFill>
              </a:rPr>
              <a:t>lymphocele</a:t>
            </a:r>
            <a:endParaRPr lang="en-US" sz="3300" dirty="0" smtClean="0">
              <a:solidFill>
                <a:srgbClr val="FFC000"/>
              </a:solidFill>
            </a:endParaRPr>
          </a:p>
          <a:p>
            <a:r>
              <a:rPr lang="en-US" i="1" u="sng" dirty="0" smtClean="0"/>
              <a:t>  a collection of lymphatic fluid around the renal allograft caused by leakage from lymphatic vessels severed during the transplant surgery </a:t>
            </a:r>
          </a:p>
          <a:p>
            <a:r>
              <a:rPr lang="en-US" i="1" u="sng" dirty="0" smtClean="0"/>
              <a:t> </a:t>
            </a:r>
            <a:r>
              <a:rPr lang="en-US" i="1" u="sng" dirty="0" err="1" smtClean="0"/>
              <a:t>Lymphocele</a:t>
            </a:r>
            <a:r>
              <a:rPr lang="en-US" i="1" u="sng" dirty="0" smtClean="0"/>
              <a:t> occurs in up to 20% of kidney transplant recipients</a:t>
            </a:r>
          </a:p>
          <a:p>
            <a:r>
              <a:rPr lang="en-US" i="1" u="sng" dirty="0" smtClean="0"/>
              <a:t> </a:t>
            </a:r>
            <a:r>
              <a:rPr lang="en-US" i="1" u="sng" dirty="0" err="1" smtClean="0"/>
              <a:t>Lymphocele</a:t>
            </a:r>
            <a:r>
              <a:rPr lang="en-US" i="1" u="sng" dirty="0" smtClean="0"/>
              <a:t> can develop early (within the first year) or late (up to 4 years after transplantation).</a:t>
            </a:r>
          </a:p>
          <a:p>
            <a:r>
              <a:rPr lang="en-US" dirty="0" smtClean="0"/>
              <a:t> </a:t>
            </a:r>
            <a:r>
              <a:rPr lang="en-US" sz="2800" b="1" i="1" u="sng" dirty="0" smtClean="0">
                <a:solidFill>
                  <a:srgbClr val="92D050"/>
                </a:solidFill>
              </a:rPr>
              <a:t>There are 2 origins of </a:t>
            </a:r>
            <a:r>
              <a:rPr lang="en-US" sz="2800" b="1" i="1" u="sng" dirty="0" err="1" smtClean="0">
                <a:solidFill>
                  <a:srgbClr val="92D050"/>
                </a:solidFill>
              </a:rPr>
              <a:t>lymphocele</a:t>
            </a:r>
            <a:r>
              <a:rPr lang="en-US" sz="2800" b="1" i="1" u="sng" dirty="0" smtClean="0">
                <a:solidFill>
                  <a:srgbClr val="92D050"/>
                </a:solidFill>
              </a:rPr>
              <a:t>: (1) donor </a:t>
            </a:r>
            <a:r>
              <a:rPr lang="en-US" sz="2800" b="1" i="1" u="sng" dirty="0" err="1" smtClean="0">
                <a:solidFill>
                  <a:srgbClr val="92D050"/>
                </a:solidFill>
              </a:rPr>
              <a:t>lymphatics</a:t>
            </a:r>
            <a:r>
              <a:rPr lang="en-US" sz="2800" b="1" i="1" u="sng" dirty="0" smtClean="0">
                <a:solidFill>
                  <a:srgbClr val="92D050"/>
                </a:solidFill>
              </a:rPr>
              <a:t>, and (2) native </a:t>
            </a:r>
            <a:r>
              <a:rPr lang="en-US" sz="2800" b="1" i="1" u="sng" dirty="0" err="1" smtClean="0">
                <a:solidFill>
                  <a:srgbClr val="92D050"/>
                </a:solidFill>
              </a:rPr>
              <a:t>lymphatics</a:t>
            </a:r>
            <a:r>
              <a:rPr lang="en-US" sz="2800" b="1" i="1" u="sng" dirty="0" smtClean="0">
                <a:solidFill>
                  <a:srgbClr val="92D050"/>
                </a:solidFill>
              </a:rPr>
              <a:t>.</a:t>
            </a:r>
            <a:endParaRPr lang="en-US" sz="2800" dirty="0" smtClean="0">
              <a:solidFill>
                <a:srgbClr val="92D050"/>
              </a:solidFill>
            </a:endParaRPr>
          </a:p>
          <a:p>
            <a:pPr lvl="0"/>
            <a:r>
              <a:rPr lang="en-US" b="1" dirty="0" err="1" smtClean="0"/>
              <a:t>Lymphoceles</a:t>
            </a:r>
            <a:r>
              <a:rPr lang="en-US" b="1" dirty="0" smtClean="0"/>
              <a:t> that arise from donor </a:t>
            </a:r>
            <a:r>
              <a:rPr lang="en-US" b="1" dirty="0" err="1" smtClean="0"/>
              <a:t>lymphatics</a:t>
            </a:r>
            <a:r>
              <a:rPr lang="en-US" b="1" dirty="0" smtClean="0"/>
              <a:t> collect immediately adjacent to the allograft and tend to obstruct the proximal </a:t>
            </a:r>
            <a:r>
              <a:rPr lang="en-US" b="1" dirty="0" err="1" smtClean="0"/>
              <a:t>ureter</a:t>
            </a:r>
            <a:r>
              <a:rPr lang="en-US" b="1" dirty="0" smtClean="0"/>
              <a:t> and urine outflow to the bladder.</a:t>
            </a:r>
          </a:p>
          <a:p>
            <a:pPr lvl="0"/>
            <a:r>
              <a:rPr lang="en-US" b="1" dirty="0" err="1" smtClean="0"/>
              <a:t>Lymphoceles</a:t>
            </a:r>
            <a:r>
              <a:rPr lang="en-US" b="1" dirty="0" smtClean="0"/>
              <a:t> that arise from native </a:t>
            </a:r>
            <a:r>
              <a:rPr lang="en-US" b="1" dirty="0" err="1" smtClean="0"/>
              <a:t>lymphatics</a:t>
            </a:r>
            <a:r>
              <a:rPr lang="en-US" b="1" dirty="0" smtClean="0"/>
              <a:t> collect in an area more distant from the allograft (</a:t>
            </a:r>
            <a:r>
              <a:rPr lang="en-US" b="1" dirty="0" err="1" smtClean="0"/>
              <a:t>ie</a:t>
            </a:r>
            <a:r>
              <a:rPr lang="en-US" b="1" dirty="0" smtClean="0"/>
              <a:t>, proximal to the native iliac vessels) and tend to obstruct venous drainage from the leg, resulting in obstruction of blood flow to the allograft or deep vein thrombosis, and edema of the </a:t>
            </a:r>
            <a:r>
              <a:rPr lang="en-US" b="1" dirty="0" err="1" smtClean="0"/>
              <a:t>ipsilateral</a:t>
            </a:r>
            <a:r>
              <a:rPr lang="en-US" b="1" dirty="0" smtClean="0"/>
              <a:t> lower extremity. </a:t>
            </a:r>
          </a:p>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428604"/>
            <a:ext cx="6508377" cy="5697559"/>
          </a:xfrm>
        </p:spPr>
        <p:txBody>
          <a:bodyPr>
            <a:normAutofit fontScale="85000" lnSpcReduction="20000"/>
          </a:bodyPr>
          <a:lstStyle/>
          <a:p>
            <a:r>
              <a:rPr lang="en-US" sz="2900" b="1" i="1" u="sng" dirty="0" smtClean="0">
                <a:solidFill>
                  <a:schemeClr val="accent1">
                    <a:lumMod val="60000"/>
                    <a:lumOff val="40000"/>
                  </a:schemeClr>
                </a:solidFill>
              </a:rPr>
              <a:t>Clinical picture includes  </a:t>
            </a:r>
            <a:endParaRPr lang="en-US" dirty="0" smtClean="0">
              <a:solidFill>
                <a:schemeClr val="accent1">
                  <a:lumMod val="60000"/>
                  <a:lumOff val="40000"/>
                </a:schemeClr>
              </a:solidFill>
            </a:endParaRPr>
          </a:p>
          <a:p>
            <a:pPr lvl="0"/>
            <a:r>
              <a:rPr lang="en-US" b="1" dirty="0" smtClean="0"/>
              <a:t>edema of the leg on the side of the graft,</a:t>
            </a:r>
          </a:p>
          <a:p>
            <a:pPr lvl="0"/>
            <a:r>
              <a:rPr lang="en-US" b="1" dirty="0" smtClean="0"/>
              <a:t>tenderness over the incision </a:t>
            </a:r>
          </a:p>
          <a:p>
            <a:pPr lvl="0"/>
            <a:r>
              <a:rPr lang="en-US" b="1" dirty="0" smtClean="0"/>
              <a:t>mild-to-moderate abdominal discomfort. </a:t>
            </a:r>
          </a:p>
          <a:p>
            <a:pPr lvl="0"/>
            <a:r>
              <a:rPr lang="en-US" b="1" dirty="0" smtClean="0"/>
              <a:t>If the </a:t>
            </a:r>
            <a:r>
              <a:rPr lang="en-US" b="1" dirty="0" err="1" smtClean="0"/>
              <a:t>lymphocele</a:t>
            </a:r>
            <a:r>
              <a:rPr lang="en-US" b="1" dirty="0" smtClean="0"/>
              <a:t> is large (&gt; 5 cm), urinary output may decrease, leading to a presumptive diagnosis of acute rejection. </a:t>
            </a:r>
            <a:r>
              <a:rPr lang="en-US" i="1" dirty="0" smtClean="0"/>
              <a:t> </a:t>
            </a:r>
            <a:endParaRPr lang="en-US" dirty="0" smtClean="0"/>
          </a:p>
          <a:p>
            <a:pPr rtl="1"/>
            <a:r>
              <a:rPr lang="en-US" sz="2900" b="1" i="1" u="sng" dirty="0" smtClean="0">
                <a:solidFill>
                  <a:schemeClr val="accent1">
                    <a:lumMod val="60000"/>
                    <a:lumOff val="40000"/>
                  </a:schemeClr>
                </a:solidFill>
              </a:rPr>
              <a:t>Diagnosis of </a:t>
            </a:r>
            <a:r>
              <a:rPr lang="en-US" sz="2900" b="1" i="1" u="sng" dirty="0" err="1" smtClean="0">
                <a:solidFill>
                  <a:schemeClr val="accent1">
                    <a:lumMod val="60000"/>
                    <a:lumOff val="40000"/>
                  </a:schemeClr>
                </a:solidFill>
              </a:rPr>
              <a:t>lymphocele</a:t>
            </a:r>
            <a:r>
              <a:rPr lang="en-US" sz="2900" b="1" i="1" u="sng" dirty="0" smtClean="0">
                <a:solidFill>
                  <a:schemeClr val="accent1">
                    <a:lumMod val="60000"/>
                    <a:lumOff val="40000"/>
                  </a:schemeClr>
                </a:solidFill>
              </a:rPr>
              <a:t> is made via </a:t>
            </a:r>
            <a:endParaRPr lang="en-US" sz="2900" b="1" dirty="0" smtClean="0">
              <a:solidFill>
                <a:schemeClr val="accent1">
                  <a:lumMod val="60000"/>
                  <a:lumOff val="40000"/>
                </a:schemeClr>
              </a:solidFill>
            </a:endParaRPr>
          </a:p>
          <a:p>
            <a:pPr lvl="0"/>
            <a:r>
              <a:rPr lang="en-US" i="1" dirty="0" smtClean="0"/>
              <a:t>ultrasound.</a:t>
            </a:r>
          </a:p>
          <a:p>
            <a:pPr lvl="0"/>
            <a:r>
              <a:rPr lang="en-US" i="1" dirty="0" smtClean="0"/>
              <a:t>Aspiration of clear fluid with a </a:t>
            </a:r>
            <a:r>
              <a:rPr lang="en-US" i="1" dirty="0" err="1" smtClean="0"/>
              <a:t>creatinine</a:t>
            </a:r>
            <a:r>
              <a:rPr lang="en-US" i="1" dirty="0" smtClean="0"/>
              <a:t> level similar to the serum </a:t>
            </a:r>
            <a:r>
              <a:rPr lang="en-US" i="1" dirty="0" err="1" smtClean="0"/>
              <a:t>creatinine</a:t>
            </a:r>
            <a:r>
              <a:rPr lang="en-US" i="1" dirty="0" smtClean="0"/>
              <a:t> level is also diagnostic of a </a:t>
            </a:r>
            <a:r>
              <a:rPr lang="en-US" i="1" dirty="0" err="1" smtClean="0"/>
              <a:t>lymphocele</a:t>
            </a:r>
            <a:r>
              <a:rPr lang="en-US" i="1" dirty="0" smtClean="0"/>
              <a:t>. </a:t>
            </a:r>
          </a:p>
          <a:p>
            <a:r>
              <a:rPr lang="en-US" i="1" dirty="0" smtClean="0"/>
              <a:t> Depending on the size of the </a:t>
            </a:r>
            <a:r>
              <a:rPr lang="en-US" i="1" dirty="0" err="1" smtClean="0"/>
              <a:t>lymphocele</a:t>
            </a:r>
            <a:r>
              <a:rPr lang="en-US" i="1" dirty="0" smtClean="0"/>
              <a:t> and the clinical presentation, interventions include observation, aspiration, and surgical creation of a window into the peritoneal cavity. Avoiding infection is the primary concern once treatment has been implemented</a:t>
            </a:r>
            <a:endParaRPr lang="ar-EG" i="1" dirty="0"/>
          </a:p>
        </p:txBody>
      </p:sp>
      <p:sp>
        <p:nvSpPr>
          <p:cNvPr id="4" name="Title 3"/>
          <p:cNvSpPr>
            <a:spLocks noGrp="1"/>
          </p:cNvSpPr>
          <p:nvPr>
            <p:ph type="title"/>
          </p:nvPr>
        </p:nvSpPr>
        <p:spPr/>
        <p:txBody>
          <a:bodyPr/>
          <a:lstStyle/>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571480"/>
            <a:ext cx="6508377" cy="5554683"/>
          </a:xfrm>
        </p:spPr>
        <p:txBody>
          <a:bodyPr>
            <a:normAutofit fontScale="85000" lnSpcReduction="10000"/>
          </a:bodyPr>
          <a:lstStyle/>
          <a:p>
            <a:r>
              <a:rPr lang="en-US" sz="4300" b="1" dirty="0" err="1" smtClean="0">
                <a:solidFill>
                  <a:srgbClr val="7030A0"/>
                </a:solidFill>
              </a:rPr>
              <a:t>urinoma</a:t>
            </a:r>
            <a:r>
              <a:rPr lang="en-US" sz="4300" b="1" dirty="0" smtClean="0">
                <a:solidFill>
                  <a:srgbClr val="7030A0"/>
                </a:solidFill>
              </a:rPr>
              <a:t>,</a:t>
            </a:r>
            <a:endParaRPr lang="en-US" sz="4300" dirty="0" smtClean="0">
              <a:solidFill>
                <a:srgbClr val="7030A0"/>
              </a:solidFill>
            </a:endParaRPr>
          </a:p>
          <a:p>
            <a:r>
              <a:rPr lang="en-US" dirty="0" smtClean="0"/>
              <a:t> </a:t>
            </a:r>
            <a:r>
              <a:rPr lang="en-US" u="sng" dirty="0" smtClean="0"/>
              <a:t>a technical complication resulting in a collection of urine outside the bladder</a:t>
            </a:r>
          </a:p>
          <a:p>
            <a:r>
              <a:rPr lang="en-US" dirty="0" smtClean="0"/>
              <a:t> </a:t>
            </a:r>
            <a:r>
              <a:rPr lang="en-US" b="1" u="sng" dirty="0" smtClean="0"/>
              <a:t>incidence : up to 3% of kidney transplant recipients.</a:t>
            </a:r>
            <a:r>
              <a:rPr lang="en-US" b="1" baseline="30000" dirty="0" smtClean="0"/>
              <a:t> </a:t>
            </a:r>
            <a:endParaRPr lang="en-US" dirty="0" smtClean="0"/>
          </a:p>
          <a:p>
            <a:r>
              <a:rPr lang="en-US" b="1" u="sng" dirty="0" smtClean="0"/>
              <a:t>  Causes</a:t>
            </a:r>
            <a:r>
              <a:rPr lang="en-US" dirty="0" smtClean="0"/>
              <a:t> </a:t>
            </a:r>
          </a:p>
          <a:p>
            <a:endParaRPr lang="en-US" dirty="0" smtClean="0"/>
          </a:p>
          <a:p>
            <a:pPr lvl="0"/>
            <a:r>
              <a:rPr lang="en-US" dirty="0" smtClean="0"/>
              <a:t>trauma to the </a:t>
            </a:r>
            <a:r>
              <a:rPr lang="en-US" dirty="0" err="1" smtClean="0"/>
              <a:t>ureter</a:t>
            </a:r>
            <a:r>
              <a:rPr lang="en-US" dirty="0" smtClean="0"/>
              <a:t> during dissection</a:t>
            </a:r>
          </a:p>
          <a:p>
            <a:pPr lvl="0"/>
            <a:r>
              <a:rPr lang="en-US" dirty="0" err="1" smtClean="0"/>
              <a:t>ureteral</a:t>
            </a:r>
            <a:r>
              <a:rPr lang="en-US" dirty="0" smtClean="0"/>
              <a:t> necrosis as a result of ischemia</a:t>
            </a:r>
          </a:p>
          <a:p>
            <a:pPr lvl="0"/>
            <a:r>
              <a:rPr lang="en-US" dirty="0" smtClean="0"/>
              <a:t>acute rejection.</a:t>
            </a:r>
          </a:p>
          <a:p>
            <a:pPr lvl="0"/>
            <a:r>
              <a:rPr lang="en-US" dirty="0" smtClean="0"/>
              <a:t>Less commonly, urine leaks occur as a result of leakage from the </a:t>
            </a:r>
            <a:r>
              <a:rPr lang="en-US" dirty="0" err="1" smtClean="0"/>
              <a:t>anastomosis</a:t>
            </a:r>
            <a:r>
              <a:rPr lang="en-US" dirty="0" smtClean="0"/>
              <a:t> (</a:t>
            </a:r>
            <a:r>
              <a:rPr lang="en-US" dirty="0" err="1" smtClean="0"/>
              <a:t>eg</a:t>
            </a:r>
            <a:r>
              <a:rPr lang="en-US" dirty="0" smtClean="0"/>
              <a:t>, inadequate suture line, failure to keep the bladder decompressed during the early postoperative period). </a:t>
            </a:r>
          </a:p>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500042"/>
            <a:ext cx="6508377" cy="5626121"/>
          </a:xfrm>
        </p:spPr>
        <p:txBody>
          <a:bodyPr>
            <a:normAutofit fontScale="70000" lnSpcReduction="20000"/>
          </a:bodyPr>
          <a:lstStyle/>
          <a:p>
            <a:r>
              <a:rPr lang="en-US" b="1" i="1" u="sng" dirty="0" smtClean="0"/>
              <a:t>Clinical picture</a:t>
            </a:r>
            <a:r>
              <a:rPr lang="en-US" dirty="0" smtClean="0"/>
              <a:t>  </a:t>
            </a:r>
          </a:p>
          <a:p>
            <a:pPr lvl="0"/>
            <a:r>
              <a:rPr lang="en-US" dirty="0" err="1" smtClean="0"/>
              <a:t>suprapubic</a:t>
            </a:r>
            <a:r>
              <a:rPr lang="en-US" dirty="0" smtClean="0"/>
              <a:t> pain</a:t>
            </a:r>
          </a:p>
          <a:p>
            <a:pPr lvl="0"/>
            <a:r>
              <a:rPr lang="en-US" dirty="0" err="1" smtClean="0"/>
              <a:t>suprapubic</a:t>
            </a:r>
            <a:r>
              <a:rPr lang="en-US" dirty="0" smtClean="0"/>
              <a:t> mass </a:t>
            </a:r>
          </a:p>
          <a:p>
            <a:pPr lvl="0"/>
            <a:r>
              <a:rPr lang="en-US" dirty="0" smtClean="0"/>
              <a:t>fever.	</a:t>
            </a:r>
          </a:p>
          <a:p>
            <a:pPr lvl="0"/>
            <a:r>
              <a:rPr lang="en-US" dirty="0" err="1" smtClean="0"/>
              <a:t>Anuria</a:t>
            </a:r>
            <a:r>
              <a:rPr lang="en-US" dirty="0" smtClean="0"/>
              <a:t> and elevated serum </a:t>
            </a:r>
            <a:r>
              <a:rPr lang="en-US" dirty="0" err="1" smtClean="0"/>
              <a:t>creatinine</a:t>
            </a:r>
            <a:r>
              <a:rPr lang="en-US" dirty="0" smtClean="0"/>
              <a:t> are less common signs. </a:t>
            </a:r>
            <a:r>
              <a:rPr lang="ar-EG" dirty="0" smtClean="0"/>
              <a:t> </a:t>
            </a:r>
            <a:endParaRPr lang="en-US" dirty="0" smtClean="0"/>
          </a:p>
          <a:p>
            <a:r>
              <a:rPr lang="en-US" b="1" dirty="0" smtClean="0">
                <a:solidFill>
                  <a:srgbClr val="FFC000"/>
                </a:solidFill>
              </a:rPr>
              <a:t>Diagnosis of a urine leak is verified by an ultrasound that reveals a fluid collection. When aspirated, the fluid has a high </a:t>
            </a:r>
            <a:r>
              <a:rPr lang="en-US" b="1" dirty="0" err="1" smtClean="0">
                <a:solidFill>
                  <a:srgbClr val="FFC000"/>
                </a:solidFill>
              </a:rPr>
              <a:t>creatinine</a:t>
            </a:r>
            <a:r>
              <a:rPr lang="en-US" b="1" dirty="0" smtClean="0">
                <a:solidFill>
                  <a:srgbClr val="FFC000"/>
                </a:solidFill>
              </a:rPr>
              <a:t> level compared with the serum </a:t>
            </a:r>
            <a:r>
              <a:rPr lang="en-US" b="1" dirty="0" err="1" smtClean="0">
                <a:solidFill>
                  <a:srgbClr val="FFC000"/>
                </a:solidFill>
              </a:rPr>
              <a:t>creatinine</a:t>
            </a:r>
            <a:r>
              <a:rPr lang="en-US" b="1" dirty="0" smtClean="0">
                <a:solidFill>
                  <a:srgbClr val="FFC000"/>
                </a:solidFill>
              </a:rPr>
              <a:t> in a patient with a functioning graft.  </a:t>
            </a:r>
          </a:p>
          <a:p>
            <a:r>
              <a:rPr lang="en-US" dirty="0" smtClean="0"/>
              <a:t>The diagnosis is more difficult in the setting of DGF. A diagnosis can also be made via  </a:t>
            </a:r>
            <a:r>
              <a:rPr lang="en-US" dirty="0" err="1" smtClean="0"/>
              <a:t>cystogram</a:t>
            </a:r>
            <a:r>
              <a:rPr lang="en-US" dirty="0" smtClean="0"/>
              <a:t> that shows contrast media outside of the bladder. </a:t>
            </a:r>
          </a:p>
          <a:p>
            <a:r>
              <a:rPr lang="en-US" dirty="0" smtClean="0"/>
              <a:t>A small leak can often be treated with prolonged urinary catheter drainage to relieve pressure. </a:t>
            </a:r>
          </a:p>
          <a:p>
            <a:r>
              <a:rPr lang="en-US" dirty="0" smtClean="0"/>
              <a:t> Surgical treatment options include </a:t>
            </a:r>
            <a:r>
              <a:rPr lang="en-US" dirty="0" err="1" smtClean="0"/>
              <a:t>reimplantation</a:t>
            </a:r>
            <a:r>
              <a:rPr lang="en-US" dirty="0" smtClean="0"/>
              <a:t> of the </a:t>
            </a:r>
            <a:r>
              <a:rPr lang="en-US" dirty="0" err="1" smtClean="0"/>
              <a:t>ureter</a:t>
            </a:r>
            <a:r>
              <a:rPr lang="en-US" dirty="0" smtClean="0"/>
              <a:t> or  </a:t>
            </a:r>
            <a:r>
              <a:rPr lang="en-US" dirty="0" err="1" smtClean="0"/>
              <a:t>anastomosis</a:t>
            </a:r>
            <a:r>
              <a:rPr lang="en-US" dirty="0" smtClean="0"/>
              <a:t> of the native </a:t>
            </a:r>
            <a:r>
              <a:rPr lang="en-US" dirty="0" err="1" smtClean="0"/>
              <a:t>ureter</a:t>
            </a:r>
            <a:r>
              <a:rPr lang="en-US" dirty="0" smtClean="0"/>
              <a:t> to the transplant </a:t>
            </a:r>
            <a:r>
              <a:rPr lang="en-US" dirty="0" err="1" smtClean="0"/>
              <a:t>ureter</a:t>
            </a:r>
            <a:r>
              <a:rPr lang="en-US" dirty="0" smtClean="0"/>
              <a:t> over a  stent. After treatment, it is imperative to keep the bladder decompressed so that the sutures can heal.</a:t>
            </a:r>
          </a:p>
          <a:p>
            <a:endParaRPr lang="ar-EG"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E:\Screenshot_2017-10-28-12-04-55.jpeg"/>
          <p:cNvPicPr>
            <a:picLocks noGrp="1" noChangeAspect="1" noChangeArrowheads="1"/>
          </p:cNvPicPr>
          <p:nvPr>
            <p:ph idx="1"/>
          </p:nvPr>
        </p:nvPicPr>
        <p:blipFill>
          <a:blip r:embed="rId2"/>
          <a:srcRect/>
          <a:stretch>
            <a:fillRect/>
          </a:stretch>
        </p:blipFill>
        <p:spPr bwMode="auto">
          <a:xfrm>
            <a:off x="500034" y="71414"/>
            <a:ext cx="6429420" cy="6286543"/>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73118"/>
            <a:ext cx="7215238" cy="6256278"/>
          </a:xfrm>
        </p:spPr>
        <p:txBody>
          <a:bodyPr/>
          <a:lstStyle/>
          <a:p>
            <a:pPr algn="l"/>
            <a:r>
              <a:rPr lang="en-US" b="1" dirty="0" smtClean="0">
                <a:solidFill>
                  <a:schemeClr val="tx1"/>
                </a:solidFill>
              </a:rPr>
              <a:t> </a:t>
            </a:r>
            <a:endParaRPr lang="ar-EG" b="1" dirty="0">
              <a:solidFill>
                <a:schemeClr val="tx1"/>
              </a:solidFill>
            </a:endParaRPr>
          </a:p>
        </p:txBody>
      </p:sp>
      <p:sp>
        <p:nvSpPr>
          <p:cNvPr id="3" name="Content Placeholder 2"/>
          <p:cNvSpPr>
            <a:spLocks noGrp="1"/>
          </p:cNvSpPr>
          <p:nvPr>
            <p:ph type="body" idx="1"/>
          </p:nvPr>
        </p:nvSpPr>
        <p:spPr>
          <a:xfrm>
            <a:off x="214282" y="428604"/>
            <a:ext cx="7000924" cy="2928958"/>
          </a:xfrm>
        </p:spPr>
        <p:txBody>
          <a:bodyPr>
            <a:noAutofit/>
          </a:bodyPr>
          <a:lstStyle/>
          <a:p>
            <a:pPr algn="l"/>
            <a:r>
              <a:rPr lang="en-US" sz="2400" b="1" u="sng" dirty="0" smtClean="0">
                <a:solidFill>
                  <a:srgbClr val="7030A0"/>
                </a:solidFill>
                <a:latin typeface="Calibri" pitchFamily="34" charset="0"/>
                <a:cs typeface="Calibri" pitchFamily="34" charset="0"/>
              </a:rPr>
              <a:t>Causes </a:t>
            </a:r>
            <a:endParaRPr lang="en-US" sz="2400" b="1" dirty="0" smtClean="0">
              <a:solidFill>
                <a:srgbClr val="7030A0"/>
              </a:solidFill>
              <a:latin typeface="Calibri" pitchFamily="34" charset="0"/>
              <a:cs typeface="Calibri" pitchFamily="34" charset="0"/>
            </a:endParaRPr>
          </a:p>
          <a:p>
            <a:pPr lvl="0" algn="l"/>
            <a:r>
              <a:rPr lang="en-US" sz="2400" b="1" u="sng" dirty="0" err="1" smtClean="0">
                <a:latin typeface="Calibri" pitchFamily="34" charset="0"/>
                <a:cs typeface="Calibri" pitchFamily="34" charset="0"/>
              </a:rPr>
              <a:t>Prerenal</a:t>
            </a:r>
            <a:r>
              <a:rPr lang="en-US" sz="2400" u="sng" dirty="0" smtClean="0">
                <a:latin typeface="Calibri" pitchFamily="34" charset="0"/>
                <a:cs typeface="Calibri" pitchFamily="34" charset="0"/>
              </a:rPr>
              <a:t> </a:t>
            </a:r>
            <a:r>
              <a:rPr lang="en-US" u="sng" dirty="0" smtClean="0">
                <a:latin typeface="Calibri" pitchFamily="34" charset="0"/>
                <a:cs typeface="Calibri" pitchFamily="34" charset="0"/>
              </a:rPr>
              <a:t>   </a:t>
            </a:r>
            <a:endParaRPr lang="en-US" dirty="0" smtClean="0">
              <a:latin typeface="Calibri" pitchFamily="34" charset="0"/>
              <a:cs typeface="Calibri" pitchFamily="34" charset="0"/>
            </a:endParaRPr>
          </a:p>
          <a:p>
            <a:pPr algn="l"/>
            <a:r>
              <a:rPr lang="en-US" dirty="0" smtClean="0">
                <a:latin typeface="Calibri" pitchFamily="34" charset="0"/>
                <a:cs typeface="Calibri" pitchFamily="34" charset="0"/>
              </a:rPr>
              <a:t>Dehydration </a:t>
            </a:r>
          </a:p>
          <a:p>
            <a:pPr algn="l"/>
            <a:r>
              <a:rPr lang="en-US" dirty="0" smtClean="0">
                <a:latin typeface="Calibri" pitchFamily="34" charset="0"/>
                <a:cs typeface="Calibri" pitchFamily="34" charset="0"/>
              </a:rPr>
              <a:t>Post </a:t>
            </a:r>
            <a:r>
              <a:rPr lang="en-US" dirty="0" err="1" smtClean="0">
                <a:latin typeface="Calibri" pitchFamily="34" charset="0"/>
                <a:cs typeface="Calibri" pitchFamily="34" charset="0"/>
              </a:rPr>
              <a:t>opaerative</a:t>
            </a:r>
            <a:r>
              <a:rPr lang="en-US" dirty="0" smtClean="0">
                <a:latin typeface="Calibri" pitchFamily="34" charset="0"/>
                <a:cs typeface="Calibri" pitchFamily="34" charset="0"/>
              </a:rPr>
              <a:t> vascular complication ( renal artery thrombosis, renal vein thrombosis, hemorrhage and rupture of renal artery)</a:t>
            </a:r>
          </a:p>
          <a:p>
            <a:pPr lvl="0" algn="l"/>
            <a:r>
              <a:rPr lang="en-US" sz="2400" b="1" u="sng" dirty="0" err="1" smtClean="0">
                <a:latin typeface="Calibri" pitchFamily="34" charset="0"/>
                <a:cs typeface="Calibri" pitchFamily="34" charset="0"/>
              </a:rPr>
              <a:t>Postrenal</a:t>
            </a:r>
            <a:endParaRPr lang="en-US" sz="2400" b="1" dirty="0" smtClean="0">
              <a:latin typeface="Calibri" pitchFamily="34" charset="0"/>
              <a:cs typeface="Calibri" pitchFamily="34" charset="0"/>
            </a:endParaRPr>
          </a:p>
          <a:p>
            <a:pPr algn="l"/>
            <a:r>
              <a:rPr lang="en-US" dirty="0" smtClean="0">
                <a:latin typeface="Calibri" pitchFamily="34" charset="0"/>
                <a:cs typeface="Calibri" pitchFamily="34" charset="0"/>
              </a:rPr>
              <a:t>Urinary tract obstruction and it may be </a:t>
            </a:r>
          </a:p>
          <a:p>
            <a:pPr lvl="0" algn="l"/>
            <a:r>
              <a:rPr lang="en-US" dirty="0" err="1" smtClean="0">
                <a:latin typeface="Calibri" pitchFamily="34" charset="0"/>
                <a:cs typeface="Calibri" pitchFamily="34" charset="0"/>
              </a:rPr>
              <a:t>Intraluminal</a:t>
            </a:r>
            <a:r>
              <a:rPr lang="en-US" dirty="0" smtClean="0">
                <a:latin typeface="Calibri" pitchFamily="34" charset="0"/>
                <a:cs typeface="Calibri" pitchFamily="34" charset="0"/>
              </a:rPr>
              <a:t> ( blood clots , stone and kinks)</a:t>
            </a:r>
          </a:p>
          <a:p>
            <a:pPr lvl="0" algn="l"/>
            <a:r>
              <a:rPr lang="en-US" dirty="0" smtClean="0">
                <a:latin typeface="Calibri" pitchFamily="34" charset="0"/>
                <a:cs typeface="Calibri" pitchFamily="34" charset="0"/>
              </a:rPr>
              <a:t>External compression edema , hematoma (early) </a:t>
            </a:r>
            <a:r>
              <a:rPr lang="en-US" dirty="0" err="1" smtClean="0">
                <a:latin typeface="Calibri" pitchFamily="34" charset="0"/>
                <a:cs typeface="Calibri" pitchFamily="34" charset="0"/>
              </a:rPr>
              <a:t>lymphoacele</a:t>
            </a:r>
            <a:r>
              <a:rPr lang="en-US" dirty="0" smtClean="0">
                <a:latin typeface="Calibri" pitchFamily="34" charset="0"/>
                <a:cs typeface="Calibri" pitchFamily="34" charset="0"/>
              </a:rPr>
              <a:t> (late)</a:t>
            </a:r>
          </a:p>
          <a:p>
            <a:pPr algn="l"/>
            <a:r>
              <a:rPr lang="en-US" dirty="0" smtClean="0">
                <a:latin typeface="Calibri" pitchFamily="34" charset="0"/>
                <a:cs typeface="Calibri" pitchFamily="34" charset="0"/>
              </a:rPr>
              <a:t> </a:t>
            </a:r>
          </a:p>
          <a:p>
            <a:pPr lvl="0" algn="l"/>
            <a:r>
              <a:rPr lang="en-US" sz="2400" b="1" u="sng" dirty="0" smtClean="0">
                <a:latin typeface="Calibri" pitchFamily="34" charset="0"/>
                <a:cs typeface="Calibri" pitchFamily="34" charset="0"/>
              </a:rPr>
              <a:t>Renal</a:t>
            </a:r>
            <a:r>
              <a:rPr lang="en-US" sz="2400" u="sng" dirty="0" smtClean="0">
                <a:latin typeface="Calibri" pitchFamily="34" charset="0"/>
                <a:cs typeface="Calibri" pitchFamily="34" charset="0"/>
              </a:rPr>
              <a:t> </a:t>
            </a:r>
            <a:endParaRPr lang="en-US" sz="2400" dirty="0" smtClean="0">
              <a:latin typeface="Calibri" pitchFamily="34" charset="0"/>
              <a:cs typeface="Calibri" pitchFamily="34" charset="0"/>
            </a:endParaRPr>
          </a:p>
          <a:p>
            <a:pPr algn="l"/>
            <a:r>
              <a:rPr lang="en-US" dirty="0" smtClean="0">
                <a:latin typeface="Calibri" pitchFamily="34" charset="0"/>
                <a:cs typeface="Calibri" pitchFamily="34" charset="0"/>
              </a:rPr>
              <a:t>Allograft rejection (hyper acute , acute and chronic )</a:t>
            </a:r>
          </a:p>
          <a:p>
            <a:pPr algn="l"/>
            <a:r>
              <a:rPr lang="en-US" dirty="0" smtClean="0">
                <a:latin typeface="Calibri" pitchFamily="34" charset="0"/>
                <a:cs typeface="Calibri" pitchFamily="34" charset="0"/>
              </a:rPr>
              <a:t>Toxic ATN ( drug induced)</a:t>
            </a:r>
          </a:p>
          <a:p>
            <a:pPr algn="l"/>
            <a:endParaRPr lang="en-US" sz="1800" b="1" i="1" dirty="0" smtClean="0">
              <a:solidFill>
                <a:srgbClr val="FF0000"/>
              </a:solidFill>
            </a:endParaRPr>
          </a:p>
        </p:txBody>
      </p:sp>
      <p:sp>
        <p:nvSpPr>
          <p:cNvPr id="5" name="Title 1"/>
          <p:cNvSpPr txBox="1">
            <a:spLocks/>
          </p:cNvSpPr>
          <p:nvPr/>
        </p:nvSpPr>
        <p:spPr>
          <a:xfrm>
            <a:off x="6572264" y="1571612"/>
            <a:ext cx="2579287" cy="1785950"/>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ar-EG" sz="3600" b="1" i="0" u="none" strike="noStrike" kern="1200" cap="none" spc="0" normalizeH="0" baseline="0" noProof="0" dirty="0">
              <a:ln>
                <a:noFill/>
              </a:ln>
              <a:solidFill>
                <a:schemeClr val="accent1"/>
              </a:solidFill>
              <a:effectLst/>
              <a:uLnTx/>
              <a:uFillTx/>
              <a:latin typeface="+mj-lt"/>
              <a:ea typeface="+mj-ea"/>
              <a:cs typeface="+mj-cs"/>
            </a:endParaRPr>
          </a:p>
        </p:txBody>
      </p:sp>
      <p:sp>
        <p:nvSpPr>
          <p:cNvPr id="7" name="Title 1"/>
          <p:cNvSpPr txBox="1">
            <a:spLocks/>
          </p:cNvSpPr>
          <p:nvPr/>
        </p:nvSpPr>
        <p:spPr>
          <a:xfrm>
            <a:off x="6786578" y="4429140"/>
            <a:ext cx="6508377" cy="285744"/>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ar-EG" sz="1000" b="1"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57166"/>
            <a:ext cx="6508377" cy="6000792"/>
          </a:xfrm>
        </p:spPr>
        <p:txBody>
          <a:bodyPr/>
          <a:lstStyle/>
          <a:p>
            <a:endParaRPr lang="ar-EG" b="1" dirty="0"/>
          </a:p>
        </p:txBody>
      </p:sp>
      <p:sp>
        <p:nvSpPr>
          <p:cNvPr id="3" name="Content Placeholder 2"/>
          <p:cNvSpPr>
            <a:spLocks noGrp="1"/>
          </p:cNvSpPr>
          <p:nvPr>
            <p:ph idx="1"/>
          </p:nvPr>
        </p:nvSpPr>
        <p:spPr>
          <a:xfrm>
            <a:off x="457199" y="571472"/>
            <a:ext cx="6686569" cy="5786486"/>
          </a:xfrm>
        </p:spPr>
        <p:txBody>
          <a:bodyPr>
            <a:normAutofit/>
          </a:bodyPr>
          <a:lstStyle/>
          <a:p>
            <a:r>
              <a:rPr lang="en-US" sz="2400" b="1" i="1" dirty="0" err="1" smtClean="0"/>
              <a:t>prerenal</a:t>
            </a:r>
            <a:r>
              <a:rPr lang="en-US" sz="2400" b="1" i="1" dirty="0" smtClean="0"/>
              <a:t> causes</a:t>
            </a:r>
            <a:endParaRPr lang="en-US" sz="2400" dirty="0" smtClean="0"/>
          </a:p>
          <a:p>
            <a:pPr lvl="0"/>
            <a:r>
              <a:rPr lang="en-US" sz="1600" dirty="0" smtClean="0">
                <a:solidFill>
                  <a:srgbClr val="7030A0"/>
                </a:solidFill>
              </a:rPr>
              <a:t>Ischemic ATN  is one of the most common causes of DGF (delayed graft function )</a:t>
            </a:r>
          </a:p>
          <a:p>
            <a:pPr lvl="0"/>
            <a:r>
              <a:rPr lang="en-US" sz="1600" dirty="0" smtClean="0">
                <a:solidFill>
                  <a:srgbClr val="7030A0"/>
                </a:solidFill>
              </a:rPr>
              <a:t>Delayed graft function (DGF), defined as </a:t>
            </a:r>
            <a:r>
              <a:rPr lang="en-US" sz="1600" dirty="0" err="1" smtClean="0">
                <a:solidFill>
                  <a:srgbClr val="7030A0"/>
                </a:solidFill>
              </a:rPr>
              <a:t>oliguria</a:t>
            </a:r>
            <a:r>
              <a:rPr lang="en-US" sz="1600" dirty="0" smtClean="0">
                <a:solidFill>
                  <a:srgbClr val="7030A0"/>
                </a:solidFill>
              </a:rPr>
              <a:t> or </a:t>
            </a:r>
            <a:r>
              <a:rPr lang="en-US" sz="1600" dirty="0" err="1" smtClean="0">
                <a:solidFill>
                  <a:srgbClr val="7030A0"/>
                </a:solidFill>
              </a:rPr>
              <a:t>anuria</a:t>
            </a:r>
            <a:r>
              <a:rPr lang="en-US" sz="1600" dirty="0" smtClean="0">
                <a:solidFill>
                  <a:srgbClr val="7030A0"/>
                </a:solidFill>
              </a:rPr>
              <a:t>  that necessitates dialysis during the first 7 days after kidney transplantation </a:t>
            </a:r>
          </a:p>
          <a:p>
            <a:pPr lvl="0"/>
            <a:r>
              <a:rPr lang="en-US" sz="1600" dirty="0" smtClean="0">
                <a:solidFill>
                  <a:srgbClr val="7030A0"/>
                </a:solidFill>
              </a:rPr>
              <a:t>Other causes of ATN includes</a:t>
            </a:r>
          </a:p>
          <a:p>
            <a:r>
              <a:rPr lang="en-US" sz="1600" dirty="0" smtClean="0">
                <a:solidFill>
                  <a:srgbClr val="7030A0"/>
                </a:solidFill>
              </a:rPr>
              <a:t> </a:t>
            </a:r>
            <a:r>
              <a:rPr lang="en-US" sz="1600" u="sng" dirty="0" smtClean="0">
                <a:solidFill>
                  <a:srgbClr val="7030A0"/>
                </a:solidFill>
              </a:rPr>
              <a:t>antibody-mediated rejection</a:t>
            </a:r>
            <a:endParaRPr lang="en-US" sz="1600" dirty="0" smtClean="0">
              <a:solidFill>
                <a:srgbClr val="7030A0"/>
              </a:solidFill>
            </a:endParaRPr>
          </a:p>
          <a:p>
            <a:r>
              <a:rPr lang="en-US" sz="1600" u="sng" dirty="0" smtClean="0">
                <a:solidFill>
                  <a:srgbClr val="7030A0"/>
                </a:solidFill>
              </a:rPr>
              <a:t> cortical necrosis/infarction</a:t>
            </a:r>
            <a:endParaRPr lang="en-US" sz="1600" dirty="0" smtClean="0">
              <a:solidFill>
                <a:srgbClr val="7030A0"/>
              </a:solidFill>
            </a:endParaRPr>
          </a:p>
          <a:p>
            <a:r>
              <a:rPr lang="en-US" sz="1600" u="sng" dirty="0" smtClean="0">
                <a:solidFill>
                  <a:srgbClr val="7030A0"/>
                </a:solidFill>
              </a:rPr>
              <a:t> endothelial damage</a:t>
            </a:r>
            <a:endParaRPr lang="en-US" sz="1600" dirty="0" smtClean="0">
              <a:solidFill>
                <a:srgbClr val="7030A0"/>
              </a:solidFill>
            </a:endParaRPr>
          </a:p>
          <a:p>
            <a:r>
              <a:rPr lang="en-US" sz="1600" u="sng" dirty="0" smtClean="0">
                <a:solidFill>
                  <a:srgbClr val="7030A0"/>
                </a:solidFill>
              </a:rPr>
              <a:t>  drug-induced interstitial nephropathy, </a:t>
            </a:r>
            <a:endParaRPr lang="en-US" sz="1600" dirty="0" smtClean="0">
              <a:solidFill>
                <a:srgbClr val="7030A0"/>
              </a:solidFill>
            </a:endParaRPr>
          </a:p>
          <a:p>
            <a:r>
              <a:rPr lang="en-US" sz="1600" u="sng" dirty="0" smtClean="0">
                <a:solidFill>
                  <a:srgbClr val="7030A0"/>
                </a:solidFill>
              </a:rPr>
              <a:t> thrombotic </a:t>
            </a:r>
            <a:r>
              <a:rPr lang="en-US" sz="1600" u="sng" dirty="0" err="1" smtClean="0">
                <a:solidFill>
                  <a:srgbClr val="7030A0"/>
                </a:solidFill>
              </a:rPr>
              <a:t>microangiopathy</a:t>
            </a:r>
            <a:r>
              <a:rPr lang="en-US" sz="1600" u="sng" dirty="0" smtClean="0">
                <a:solidFill>
                  <a:srgbClr val="7030A0"/>
                </a:solidFill>
              </a:rPr>
              <a:t>.  </a:t>
            </a:r>
            <a:endParaRPr lang="en-US" sz="1600" dirty="0" smtClean="0">
              <a:solidFill>
                <a:srgbClr val="7030A0"/>
              </a:solidFill>
            </a:endParaRPr>
          </a:p>
          <a:p>
            <a:r>
              <a:rPr lang="en-US" sz="1600" u="sng" dirty="0" smtClean="0">
                <a:solidFill>
                  <a:srgbClr val="7030A0"/>
                </a:solidFill>
              </a:rPr>
              <a:t>Donor tissue quality (</a:t>
            </a:r>
            <a:r>
              <a:rPr lang="en-US" sz="1600" u="sng" dirty="0" err="1" smtClean="0">
                <a:solidFill>
                  <a:srgbClr val="7030A0"/>
                </a:solidFill>
              </a:rPr>
              <a:t>ie</a:t>
            </a:r>
            <a:r>
              <a:rPr lang="en-US" sz="1600" u="sng" dirty="0" smtClean="0">
                <a:solidFill>
                  <a:srgbClr val="7030A0"/>
                </a:solidFill>
              </a:rPr>
              <a:t>, brain death, prolonged hypotension)</a:t>
            </a:r>
            <a:endParaRPr lang="en-US" sz="1600" dirty="0" smtClean="0">
              <a:solidFill>
                <a:srgbClr val="7030A0"/>
              </a:solidFill>
            </a:endParaRPr>
          </a:p>
          <a:p>
            <a:pPr>
              <a:buFont typeface="Wingdings" pitchFamily="2" charset="2"/>
              <a:buChar char="Ø"/>
            </a:pPr>
            <a:endParaRPr lang="en-US" sz="1400" b="1" dirty="0" smtClean="0">
              <a:solidFill>
                <a:srgbClr val="FF0000"/>
              </a:solidFill>
            </a:endParaRPr>
          </a:p>
          <a:p>
            <a:endParaRPr lang="en-US" sz="1400" b="1" dirty="0" smtClean="0">
              <a:solidFill>
                <a:srgbClr val="FF0000"/>
              </a:solidFill>
            </a:endParaRPr>
          </a:p>
        </p:txBody>
      </p:sp>
      <p:sp>
        <p:nvSpPr>
          <p:cNvPr id="4" name="Title 1"/>
          <p:cNvSpPr txBox="1">
            <a:spLocks/>
          </p:cNvSpPr>
          <p:nvPr/>
        </p:nvSpPr>
        <p:spPr>
          <a:xfrm>
            <a:off x="457199" y="571472"/>
            <a:ext cx="6508377" cy="723900"/>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1" i="0" u="none" strike="noStrike" kern="1200" cap="none" spc="0" normalizeH="0" baseline="0" noProof="0" dirty="0" smtClean="0">
                <a:ln>
                  <a:noFill/>
                </a:ln>
                <a:solidFill>
                  <a:srgbClr val="7030A0"/>
                </a:solidFill>
                <a:effectLst/>
                <a:uLnTx/>
                <a:uFillTx/>
                <a:latin typeface="+mj-lt"/>
                <a:ea typeface="+mj-ea"/>
                <a:cs typeface="+mj-cs"/>
              </a:rPr>
              <a:t> </a:t>
            </a:r>
            <a:endParaRPr kumimoji="0" lang="ar-EG" b="1" i="0" u="none" strike="noStrike" kern="1200" cap="none" spc="0" normalizeH="0" baseline="0" noProof="0" dirty="0">
              <a:ln>
                <a:noFill/>
              </a:ln>
              <a:solidFill>
                <a:srgbClr val="7030A0"/>
              </a:solidFill>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71528"/>
            <a:ext cx="6508377" cy="1143000"/>
          </a:xfrm>
        </p:spPr>
        <p:txBody>
          <a:bodyPr/>
          <a:lstStyle/>
          <a:p>
            <a:endParaRPr lang="ar-EG" dirty="0"/>
          </a:p>
        </p:txBody>
      </p:sp>
      <p:sp>
        <p:nvSpPr>
          <p:cNvPr id="4" name="Title 1"/>
          <p:cNvSpPr txBox="1">
            <a:spLocks/>
          </p:cNvSpPr>
          <p:nvPr/>
        </p:nvSpPr>
        <p:spPr>
          <a:xfrm>
            <a:off x="457199" y="-214338"/>
            <a:ext cx="6508377" cy="1143000"/>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0" i="0" u="none" strike="noStrike" kern="1200" cap="none" spc="0" normalizeH="0" baseline="0" noProof="0" dirty="0" smtClean="0">
                <a:ln>
                  <a:noFill/>
                </a:ln>
                <a:solidFill>
                  <a:srgbClr val="7030A0"/>
                </a:solidFill>
                <a:effectLst/>
                <a:uLnTx/>
                <a:uFillTx/>
                <a:latin typeface="+mj-lt"/>
                <a:ea typeface="+mj-ea"/>
                <a:cs typeface="+mj-cs"/>
              </a:rPr>
              <a:t> </a:t>
            </a:r>
            <a:endParaRPr kumimoji="0" lang="ar-EG" b="0" i="0" u="none" strike="noStrike" kern="1200" cap="none" spc="0" normalizeH="0" baseline="0" noProof="0" dirty="0">
              <a:ln>
                <a:noFill/>
              </a:ln>
              <a:solidFill>
                <a:srgbClr val="7030A0"/>
              </a:solidFill>
              <a:effectLst/>
              <a:uLnTx/>
              <a:uFillTx/>
              <a:latin typeface="+mj-lt"/>
              <a:ea typeface="+mj-ea"/>
              <a:cs typeface="+mj-cs"/>
            </a:endParaRPr>
          </a:p>
        </p:txBody>
      </p:sp>
      <p:sp>
        <p:nvSpPr>
          <p:cNvPr id="5" name="Title 1"/>
          <p:cNvSpPr>
            <a:spLocks noGrp="1"/>
          </p:cNvSpPr>
          <p:nvPr>
            <p:ph idx="1"/>
          </p:nvPr>
        </p:nvSpPr>
        <p:spPr>
          <a:xfrm>
            <a:off x="456826" y="928662"/>
            <a:ext cx="6508750" cy="5572125"/>
          </a:xfrm>
        </p:spPr>
        <p:txBody>
          <a:bodyPr>
            <a:normAutofit/>
          </a:bodyPr>
          <a:lstStyle/>
          <a:p>
            <a:pPr lvl="0"/>
            <a:r>
              <a:rPr lang="en-US" sz="1800" b="1" i="1" dirty="0" smtClean="0"/>
              <a:t>Risk factors for DGF include: </a:t>
            </a:r>
          </a:p>
          <a:p>
            <a:r>
              <a:rPr lang="en-US" sz="1400" u="sng" dirty="0" smtClean="0"/>
              <a:t>older donor age</a:t>
            </a:r>
            <a:endParaRPr lang="en-US" sz="1400" dirty="0" smtClean="0"/>
          </a:p>
          <a:p>
            <a:r>
              <a:rPr lang="en-US" sz="1400" u="sng" dirty="0" smtClean="0"/>
              <a:t> prolonged warm and cold ischemia time</a:t>
            </a:r>
            <a:endParaRPr lang="en-US" sz="1400" dirty="0" smtClean="0"/>
          </a:p>
          <a:p>
            <a:r>
              <a:rPr lang="en-US" sz="1400" u="sng" dirty="0" smtClean="0"/>
              <a:t> diabetes as the cause of ESRD</a:t>
            </a:r>
            <a:endParaRPr lang="en-US" sz="1400" dirty="0" smtClean="0"/>
          </a:p>
          <a:p>
            <a:r>
              <a:rPr lang="en-US" sz="1400" u="sng" dirty="0" smtClean="0"/>
              <a:t> African American donor</a:t>
            </a:r>
            <a:endParaRPr lang="en-US" sz="1400" dirty="0" smtClean="0"/>
          </a:p>
          <a:p>
            <a:r>
              <a:rPr lang="en-US" sz="1400" u="sng" dirty="0" smtClean="0"/>
              <a:t> HLA mismatch, duration of dialysis</a:t>
            </a:r>
            <a:endParaRPr lang="en-US" sz="1400" dirty="0" smtClean="0"/>
          </a:p>
          <a:p>
            <a:r>
              <a:rPr lang="en-US" sz="1400" u="sng" dirty="0" smtClean="0"/>
              <a:t> ischemia/reperfusion injury</a:t>
            </a:r>
            <a:r>
              <a:rPr lang="en-US" sz="1400" dirty="0" smtClean="0"/>
              <a:t>.</a:t>
            </a:r>
          </a:p>
          <a:p>
            <a:pPr>
              <a:buNone/>
            </a:pPr>
            <a:endParaRPr lang="en-US" sz="1400" dirty="0" smtClean="0"/>
          </a:p>
          <a:p>
            <a:pPr lvl="0"/>
            <a:r>
              <a:rPr lang="en-US" sz="1400" b="1" dirty="0" smtClean="0"/>
              <a:t>There is no treatment for ATN. If the kidney is viable (as determined by studies demonstrating vessel patency [ultrasound] and flow [radionuclide imaging]), patients are returned to dialysis and receive medical care for acute renal failure until kidney function returns. The expected outcome is that the kidney will begin clearing </a:t>
            </a:r>
            <a:r>
              <a:rPr lang="en-US" sz="1400" b="1" dirty="0" err="1" smtClean="0"/>
              <a:t>creatinine</a:t>
            </a:r>
            <a:r>
              <a:rPr lang="en-US" sz="1400" b="1" dirty="0" smtClean="0"/>
              <a:t> within approximately 4 weeks. During this time it is important to monitor fluid status,</a:t>
            </a:r>
          </a:p>
          <a:p>
            <a:endParaRPr lang="en-US" sz="1400" b="1" dirty="0" smtClean="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6929454" cy="714372"/>
          </a:xfrm>
        </p:spPr>
        <p:txBody>
          <a:bodyPr/>
          <a:lstStyle/>
          <a:p>
            <a:pPr algn="ctr"/>
            <a:r>
              <a:rPr lang="en-US" sz="2000" b="1" i="1" dirty="0" smtClean="0"/>
              <a:t>      </a:t>
            </a:r>
            <a:endParaRPr lang="en-US" sz="2000" b="1" i="1" dirty="0"/>
          </a:p>
        </p:txBody>
      </p:sp>
      <p:sp>
        <p:nvSpPr>
          <p:cNvPr id="6" name="Title 1"/>
          <p:cNvSpPr txBox="1">
            <a:spLocks/>
          </p:cNvSpPr>
          <p:nvPr/>
        </p:nvSpPr>
        <p:spPr>
          <a:xfrm>
            <a:off x="285721" y="1071546"/>
            <a:ext cx="6858048" cy="5429288"/>
          </a:xfrm>
          <a:prstGeom prst="rect">
            <a:avLst/>
          </a:prstGeom>
        </p:spPr>
        <p:txBody>
          <a:bodyPr vert="horz" lIns="91440" tIns="45720" rIns="91440" bIns="45720" rtlCol="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1" u="none" strike="noStrike" kern="1200" cap="none" spc="0" normalizeH="0" baseline="0" noProof="0" dirty="0" smtClean="0">
                <a:ln>
                  <a:noFill/>
                </a:ln>
                <a:solidFill>
                  <a:schemeClr val="accent1"/>
                </a:solidFill>
                <a:effectLst/>
                <a:uLnTx/>
                <a:uFillTx/>
                <a:latin typeface="+mj-lt"/>
                <a:ea typeface="+mj-ea"/>
                <a:cs typeface="+mj-cs"/>
              </a:rPr>
              <a:t>      </a:t>
            </a:r>
            <a:endParaRPr kumimoji="0" lang="en-US" sz="2000" b="1" i="1" u="none" strike="noStrike" kern="1200" cap="none" spc="0" normalizeH="0" baseline="0" noProof="0" dirty="0">
              <a:ln>
                <a:noFill/>
              </a:ln>
              <a:solidFill>
                <a:schemeClr val="accent1"/>
              </a:solidFill>
              <a:effectLst/>
              <a:uLnTx/>
              <a:uFillTx/>
              <a:latin typeface="+mj-lt"/>
              <a:ea typeface="+mj-ea"/>
              <a:cs typeface="+mj-cs"/>
            </a:endParaRPr>
          </a:p>
        </p:txBody>
      </p:sp>
      <p:sp>
        <p:nvSpPr>
          <p:cNvPr id="7" name="Title 1"/>
          <p:cNvSpPr txBox="1">
            <a:spLocks/>
          </p:cNvSpPr>
          <p:nvPr/>
        </p:nvSpPr>
        <p:spPr>
          <a:xfrm>
            <a:off x="152400" y="1071546"/>
            <a:ext cx="6929454" cy="1214438"/>
          </a:xfrm>
          <a:prstGeom prst="rect">
            <a:avLst/>
          </a:prstGeom>
        </p:spPr>
        <p:txBody>
          <a:bodyPr vert="horz" lIns="91440" tIns="45720" rIns="91440" bIns="45720" rtlCol="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1" u="none" strike="noStrike" kern="1200" cap="none" spc="0" normalizeH="0" baseline="0" noProof="0" dirty="0" smtClean="0">
                <a:ln>
                  <a:noFill/>
                </a:ln>
                <a:solidFill>
                  <a:schemeClr val="accent1"/>
                </a:solidFill>
                <a:effectLst/>
                <a:uLnTx/>
                <a:uFillTx/>
                <a:latin typeface="+mj-lt"/>
                <a:ea typeface="+mj-ea"/>
                <a:cs typeface="+mj-cs"/>
              </a:rPr>
              <a:t>      </a:t>
            </a:r>
            <a:endParaRPr kumimoji="0" lang="en-US" sz="2000" b="1" i="1" u="none" strike="noStrike" kern="1200" cap="none" spc="0" normalizeH="0" baseline="0" noProof="0" dirty="0">
              <a:ln>
                <a:noFill/>
              </a:ln>
              <a:solidFill>
                <a:schemeClr val="accent1"/>
              </a:solidFill>
              <a:effectLst/>
              <a:uLnTx/>
              <a:uFillTx/>
              <a:latin typeface="+mj-lt"/>
              <a:ea typeface="+mj-ea"/>
              <a:cs typeface="+mj-cs"/>
            </a:endParaRPr>
          </a:p>
        </p:txBody>
      </p:sp>
      <p:sp>
        <p:nvSpPr>
          <p:cNvPr id="10" name="Title 1"/>
          <p:cNvSpPr>
            <a:spLocks noGrp="1"/>
          </p:cNvSpPr>
          <p:nvPr>
            <p:ph idx="1"/>
          </p:nvPr>
        </p:nvSpPr>
        <p:spPr>
          <a:xfrm>
            <a:off x="456826" y="428604"/>
            <a:ext cx="6508750" cy="6072183"/>
          </a:xfrm>
        </p:spPr>
        <p:txBody>
          <a:bodyPr>
            <a:normAutofit/>
          </a:bodyPr>
          <a:lstStyle/>
          <a:p>
            <a:r>
              <a:rPr lang="en-US" sz="3200" b="1" i="1" u="sng" dirty="0" smtClean="0">
                <a:solidFill>
                  <a:srgbClr val="002060"/>
                </a:solidFill>
              </a:rPr>
              <a:t>Vascular complications </a:t>
            </a:r>
            <a:endParaRPr lang="en-US" sz="3200" dirty="0" smtClean="0">
              <a:solidFill>
                <a:srgbClr val="002060"/>
              </a:solidFill>
            </a:endParaRPr>
          </a:p>
          <a:p>
            <a:r>
              <a:rPr lang="en-US" b="1" dirty="0" smtClean="0">
                <a:solidFill>
                  <a:srgbClr val="FF0000"/>
                </a:solidFill>
              </a:rPr>
              <a:t>Renal artery thrombosis</a:t>
            </a:r>
            <a:endParaRPr lang="en-US" dirty="0" smtClean="0">
              <a:solidFill>
                <a:srgbClr val="FF0000"/>
              </a:solidFill>
            </a:endParaRPr>
          </a:p>
          <a:p>
            <a:r>
              <a:rPr lang="en-US" b="1" i="1" u="sng" dirty="0" smtClean="0"/>
              <a:t>Incidence</a:t>
            </a:r>
            <a:r>
              <a:rPr lang="en-US" sz="1600" i="1" dirty="0" smtClean="0"/>
              <a:t> : rare  0.2%</a:t>
            </a:r>
          </a:p>
          <a:p>
            <a:r>
              <a:rPr lang="en-US" sz="1600" i="1" dirty="0" smtClean="0"/>
              <a:t>Renal artery thrombosis is an early (within the first 2 days post transplantation) technical complication</a:t>
            </a:r>
          </a:p>
          <a:p>
            <a:r>
              <a:rPr lang="en-US" b="1" i="1" u="sng" dirty="0" smtClean="0"/>
              <a:t>Causes</a:t>
            </a:r>
            <a:r>
              <a:rPr lang="en-US" sz="1600" i="1" dirty="0" smtClean="0"/>
              <a:t> </a:t>
            </a:r>
          </a:p>
          <a:p>
            <a:pPr lvl="0"/>
            <a:r>
              <a:rPr lang="en-US" sz="1400" b="1" i="1" u="sng" dirty="0" smtClean="0"/>
              <a:t>Poor alignment of the </a:t>
            </a:r>
            <a:r>
              <a:rPr lang="en-US" sz="1400" b="1" i="1" u="sng" dirty="0" err="1" smtClean="0"/>
              <a:t>intima</a:t>
            </a:r>
            <a:endParaRPr lang="en-US" sz="1400" b="1" i="1" u="sng" dirty="0" smtClean="0"/>
          </a:p>
          <a:p>
            <a:pPr lvl="0"/>
            <a:r>
              <a:rPr lang="en-US" sz="1400" b="1" i="1" u="sng" dirty="0" err="1" smtClean="0"/>
              <a:t>Intimal</a:t>
            </a:r>
            <a:r>
              <a:rPr lang="en-US" sz="1400" b="1" i="1" u="sng" dirty="0" smtClean="0"/>
              <a:t> injury</a:t>
            </a:r>
          </a:p>
          <a:p>
            <a:pPr lvl="0"/>
            <a:r>
              <a:rPr lang="en-US" sz="1400" b="1" i="1" u="sng" dirty="0" smtClean="0"/>
              <a:t>Too long vessels (torsion)</a:t>
            </a:r>
          </a:p>
          <a:p>
            <a:pPr>
              <a:buNone/>
            </a:pPr>
            <a:r>
              <a:rPr lang="en-US" sz="1600" i="1" dirty="0" smtClean="0"/>
              <a:t> </a:t>
            </a:r>
          </a:p>
          <a:p>
            <a:r>
              <a:rPr lang="en-US" sz="1600" i="1" dirty="0" smtClean="0"/>
              <a:t>it is an indication of surgical exploration immediately without delay as if the ischemia time exceeded 30 minutes it will lead to loss of the graft</a:t>
            </a:r>
          </a:p>
          <a:p>
            <a:endParaRPr lang="en-US" sz="1400" b="1" dirty="0" smtClean="0">
              <a:solidFill>
                <a:schemeClr val="tx1"/>
              </a:solidFill>
            </a:endParaRPr>
          </a:p>
        </p:txBody>
      </p:sp>
    </p:spTree>
    <p:extLst>
      <p:ext uri="{BB962C8B-B14F-4D97-AF65-F5344CB8AC3E}">
        <p14:creationId xmlns:p14="http://schemas.microsoft.com/office/powerpoint/2010/main" xmlns="" val="331024325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395536" y="1916832"/>
            <a:ext cx="4572000" cy="369332"/>
          </a:xfrm>
          <a:prstGeom prst="rect">
            <a:avLst/>
          </a:prstGeom>
        </p:spPr>
        <p:txBody>
          <a:bodyPr>
            <a:spAutoFit/>
          </a:bodyPr>
          <a:lstStyle/>
          <a:p>
            <a:r>
              <a:rPr lang="en-US" dirty="0" smtClean="0"/>
              <a:t>:</a:t>
            </a:r>
            <a:endParaRPr lang="en-US" dirty="0"/>
          </a:p>
        </p:txBody>
      </p:sp>
      <p:sp>
        <p:nvSpPr>
          <p:cNvPr id="8" name="مستطيل 7"/>
          <p:cNvSpPr/>
          <p:nvPr/>
        </p:nvSpPr>
        <p:spPr>
          <a:xfrm>
            <a:off x="395536" y="1000107"/>
            <a:ext cx="5799029" cy="923330"/>
          </a:xfrm>
          <a:prstGeom prst="rect">
            <a:avLst/>
          </a:prstGeom>
        </p:spPr>
        <p:txBody>
          <a:bodyPr wrap="square">
            <a:spAutoFit/>
          </a:bodyPr>
          <a:lstStyle/>
          <a:p>
            <a:pPr algn="just"/>
            <a:endParaRPr lang="en-US" b="1" dirty="0" smtClean="0"/>
          </a:p>
          <a:p>
            <a:pPr algn="just"/>
            <a:endParaRPr lang="en-US" b="1" dirty="0" smtClean="0"/>
          </a:p>
          <a:p>
            <a:pPr algn="just"/>
            <a:endParaRPr lang="en-US" b="1" dirty="0"/>
          </a:p>
        </p:txBody>
      </p:sp>
      <p:sp>
        <p:nvSpPr>
          <p:cNvPr id="9" name="Title 1"/>
          <p:cNvSpPr txBox="1">
            <a:spLocks/>
          </p:cNvSpPr>
          <p:nvPr/>
        </p:nvSpPr>
        <p:spPr>
          <a:xfrm>
            <a:off x="222727" y="-285776"/>
            <a:ext cx="4952421" cy="862647"/>
          </a:xfrm>
          <a:prstGeom prst="rect">
            <a:avLst/>
          </a:prstGeom>
        </p:spPr>
        <p:txBody>
          <a:bodyPr vert="horz" lIns="91440" tIns="45720" rIns="91440" bIns="45720" rtlCol="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1" i="1" u="none" strike="noStrike" kern="1200" cap="none" spc="0" normalizeH="0" baseline="0" noProof="0" dirty="0">
              <a:ln>
                <a:noFill/>
              </a:ln>
              <a:solidFill>
                <a:schemeClr val="accent1"/>
              </a:solidFill>
              <a:effectLst/>
              <a:uLnTx/>
              <a:uFillTx/>
              <a:latin typeface="+mj-lt"/>
              <a:ea typeface="+mj-ea"/>
              <a:cs typeface="+mj-cs"/>
            </a:endParaRPr>
          </a:p>
        </p:txBody>
      </p:sp>
      <p:sp>
        <p:nvSpPr>
          <p:cNvPr id="11" name="Title 1"/>
          <p:cNvSpPr txBox="1">
            <a:spLocks/>
          </p:cNvSpPr>
          <p:nvPr/>
        </p:nvSpPr>
        <p:spPr>
          <a:xfrm>
            <a:off x="70327" y="4995245"/>
            <a:ext cx="4952421" cy="862647"/>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1" u="none" strike="noStrike" kern="1200" cap="none" spc="0" normalizeH="0" baseline="0" noProof="0" dirty="0" smtClean="0">
                <a:ln>
                  <a:noFill/>
                </a:ln>
                <a:solidFill>
                  <a:srgbClr val="7030A0"/>
                </a:solidFill>
                <a:effectLst/>
                <a:uLnTx/>
                <a:uFillTx/>
                <a:latin typeface="+mj-lt"/>
                <a:ea typeface="+mj-ea"/>
                <a:cs typeface="+mj-cs"/>
              </a:rPr>
              <a:t> </a:t>
            </a:r>
            <a:endParaRPr kumimoji="0" lang="en-US" sz="2400" b="1" i="1" u="none" strike="noStrike" kern="1200" cap="none" spc="0" normalizeH="0" baseline="0" noProof="0" dirty="0">
              <a:ln>
                <a:noFill/>
              </a:ln>
              <a:solidFill>
                <a:srgbClr val="7030A0"/>
              </a:solidFill>
              <a:effectLst/>
              <a:uLnTx/>
              <a:uFillTx/>
              <a:latin typeface="+mj-lt"/>
              <a:ea typeface="+mj-ea"/>
              <a:cs typeface="+mj-cs"/>
            </a:endParaRPr>
          </a:p>
        </p:txBody>
      </p:sp>
      <p:sp>
        <p:nvSpPr>
          <p:cNvPr id="17" name="Title 1"/>
          <p:cNvSpPr>
            <a:spLocks noGrp="1"/>
          </p:cNvSpPr>
          <p:nvPr>
            <p:ph idx="1"/>
          </p:nvPr>
        </p:nvSpPr>
        <p:spPr>
          <a:xfrm>
            <a:off x="456826" y="214290"/>
            <a:ext cx="6686942" cy="6286497"/>
          </a:xfrm>
        </p:spPr>
        <p:txBody>
          <a:bodyPr>
            <a:normAutofit/>
          </a:bodyPr>
          <a:lstStyle/>
          <a:p>
            <a:r>
              <a:rPr lang="en-US" sz="2800" b="1" dirty="0" smtClean="0">
                <a:solidFill>
                  <a:schemeClr val="accent1">
                    <a:lumMod val="60000"/>
                    <a:lumOff val="40000"/>
                  </a:schemeClr>
                </a:solidFill>
              </a:rPr>
              <a:t>renal vein thrombosis </a:t>
            </a:r>
            <a:endParaRPr lang="en-US" sz="2800" dirty="0" smtClean="0">
              <a:solidFill>
                <a:schemeClr val="accent1">
                  <a:lumMod val="60000"/>
                  <a:lumOff val="40000"/>
                </a:schemeClr>
              </a:solidFill>
            </a:endParaRPr>
          </a:p>
          <a:p>
            <a:r>
              <a:rPr lang="en-US" sz="1400" dirty="0" smtClean="0"/>
              <a:t>Renal vein thrombosis is also an early (within the first 2 days post transplantation) technical complication</a:t>
            </a:r>
          </a:p>
          <a:p>
            <a:r>
              <a:rPr lang="en-US" b="1" u="sng" dirty="0" smtClean="0"/>
              <a:t>Incidence  </a:t>
            </a:r>
            <a:r>
              <a:rPr lang="en-US" sz="1400" dirty="0" smtClean="0"/>
              <a:t>   rare 1-3.6%</a:t>
            </a:r>
          </a:p>
          <a:p>
            <a:r>
              <a:rPr lang="en-US" b="1" u="sng" dirty="0" smtClean="0"/>
              <a:t>Causes</a:t>
            </a:r>
            <a:endParaRPr lang="en-US" dirty="0" smtClean="0"/>
          </a:p>
          <a:p>
            <a:pPr lvl="0">
              <a:buFont typeface="Wingdings" pitchFamily="2" charset="2"/>
              <a:buChar char="q"/>
            </a:pPr>
            <a:r>
              <a:rPr lang="en-US" sz="1400" b="1" u="sng" dirty="0" smtClean="0"/>
              <a:t>compression of the renal vein by fluid collection </a:t>
            </a:r>
          </a:p>
          <a:p>
            <a:pPr lvl="0">
              <a:buFont typeface="Wingdings" pitchFamily="2" charset="2"/>
              <a:buChar char="q"/>
            </a:pPr>
            <a:r>
              <a:rPr lang="en-US" sz="1400" b="1" u="sng" dirty="0" err="1" smtClean="0"/>
              <a:t>coagulopathy</a:t>
            </a:r>
            <a:endParaRPr lang="en-US" sz="1400" b="1" u="sng" dirty="0" smtClean="0"/>
          </a:p>
          <a:p>
            <a:pPr lvl="0">
              <a:buFont typeface="Wingdings" pitchFamily="2" charset="2"/>
              <a:buChar char="q"/>
            </a:pPr>
            <a:r>
              <a:rPr lang="en-US" sz="1400" b="1" u="sng" dirty="0" err="1" smtClean="0"/>
              <a:t>hypovolemia</a:t>
            </a:r>
            <a:endParaRPr lang="en-US" sz="1400" b="1" u="sng" dirty="0" smtClean="0"/>
          </a:p>
          <a:p>
            <a:pPr lvl="0">
              <a:buFont typeface="Wingdings" pitchFamily="2" charset="2"/>
              <a:buChar char="q"/>
            </a:pPr>
            <a:r>
              <a:rPr lang="en-US" sz="1400" b="1" u="sng" dirty="0" smtClean="0"/>
              <a:t>surgical technique</a:t>
            </a:r>
            <a:r>
              <a:rPr lang="en-US" sz="1400" b="1" u="sng" baseline="30000" dirty="0" smtClean="0"/>
              <a:t> </a:t>
            </a:r>
            <a:r>
              <a:rPr lang="en-US" sz="1400" b="1" u="sng" dirty="0" smtClean="0"/>
              <a:t> (too long vein )</a:t>
            </a:r>
          </a:p>
          <a:p>
            <a:r>
              <a:rPr lang="en-US" sz="1400" dirty="0" smtClean="0"/>
              <a:t> clinical presentation includes sudden </a:t>
            </a:r>
            <a:r>
              <a:rPr lang="en-US" sz="1400" dirty="0" err="1" smtClean="0"/>
              <a:t>oliguria</a:t>
            </a:r>
            <a:r>
              <a:rPr lang="en-US" sz="1400" dirty="0" smtClean="0"/>
              <a:t> or </a:t>
            </a:r>
            <a:r>
              <a:rPr lang="en-US" sz="1400" dirty="0" err="1" smtClean="0"/>
              <a:t>anuria</a:t>
            </a:r>
            <a:r>
              <a:rPr lang="en-US" sz="1400" dirty="0" smtClean="0"/>
              <a:t>, graft tenderness and swelling, and edema of the lower extremities that is more pronounced in the </a:t>
            </a:r>
            <a:r>
              <a:rPr lang="en-US" sz="1400" dirty="0" err="1" smtClean="0"/>
              <a:t>ipsilateral</a:t>
            </a:r>
            <a:r>
              <a:rPr lang="en-US" sz="1400" dirty="0" smtClean="0"/>
              <a:t> thigh and leg. </a:t>
            </a:r>
          </a:p>
          <a:p>
            <a:r>
              <a:rPr lang="en-US" sz="1400" dirty="0" smtClean="0"/>
              <a:t>Diagnostic methods include nuclear scan, ultrasound, angiography, and surgical exploration. If thrombosis is not complete, treatment includes </a:t>
            </a:r>
            <a:r>
              <a:rPr lang="en-US" sz="1400" dirty="0" err="1" smtClean="0"/>
              <a:t>heparinization</a:t>
            </a:r>
            <a:r>
              <a:rPr lang="en-US" sz="1400" dirty="0" smtClean="0"/>
              <a:t> and </a:t>
            </a:r>
            <a:r>
              <a:rPr lang="en-US" sz="1400" dirty="0" err="1" smtClean="0"/>
              <a:t>thrombectomy</a:t>
            </a:r>
            <a:r>
              <a:rPr lang="en-US" sz="1400" dirty="0" smtClean="0"/>
              <a:t> and insertion of a </a:t>
            </a:r>
            <a:r>
              <a:rPr lang="en-US" sz="1400" dirty="0" err="1" smtClean="0"/>
              <a:t>caval</a:t>
            </a:r>
            <a:r>
              <a:rPr lang="en-US" sz="1400" dirty="0" smtClean="0"/>
              <a:t> umbrella to prevent showers extension in cases of </a:t>
            </a:r>
            <a:r>
              <a:rPr lang="en-US" sz="1400" dirty="0" err="1" smtClean="0"/>
              <a:t>ileo</a:t>
            </a:r>
            <a:r>
              <a:rPr lang="en-US" sz="1400" dirty="0" smtClean="0"/>
              <a:t>-femoral vein thrombosis </a:t>
            </a:r>
          </a:p>
          <a:p>
            <a:endParaRPr lang="en-US" sz="1400" b="1" dirty="0" smtClean="0">
              <a:solidFill>
                <a:srgbClr val="FF0000"/>
              </a:solidFill>
            </a:endParaRPr>
          </a:p>
        </p:txBody>
      </p:sp>
    </p:spTree>
    <p:extLst>
      <p:ext uri="{BB962C8B-B14F-4D97-AF65-F5344CB8AC3E}">
        <p14:creationId xmlns:p14="http://schemas.microsoft.com/office/powerpoint/2010/main" xmlns="" val="20088814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1462"/>
            <a:ext cx="6508377" cy="1143000"/>
          </a:xfrm>
        </p:spPr>
        <p:txBody>
          <a:bodyPr/>
          <a:lstStyle/>
          <a:p>
            <a:pPr lvl="0"/>
            <a:r>
              <a:rPr lang="en-US" b="1" i="1" dirty="0" smtClean="0"/>
              <a:t/>
            </a:r>
            <a:br>
              <a:rPr lang="en-US" b="1" i="1" dirty="0" smtClean="0"/>
            </a:br>
            <a:endParaRPr lang="ar-EG" dirty="0"/>
          </a:p>
        </p:txBody>
      </p:sp>
      <p:sp>
        <p:nvSpPr>
          <p:cNvPr id="3" name="Content Placeholder 2"/>
          <p:cNvSpPr>
            <a:spLocks noGrp="1"/>
          </p:cNvSpPr>
          <p:nvPr>
            <p:ph idx="1"/>
          </p:nvPr>
        </p:nvSpPr>
        <p:spPr>
          <a:xfrm>
            <a:off x="457199" y="571480"/>
            <a:ext cx="6329379" cy="6072230"/>
          </a:xfrm>
        </p:spPr>
        <p:txBody>
          <a:bodyPr>
            <a:normAutofit fontScale="85000" lnSpcReduction="10000"/>
          </a:bodyPr>
          <a:lstStyle/>
          <a:p>
            <a:r>
              <a:rPr lang="en-US" sz="2800" b="1" u="sng" dirty="0" smtClean="0">
                <a:solidFill>
                  <a:srgbClr val="7030A0"/>
                </a:solidFill>
              </a:rPr>
              <a:t>Renal artery </a:t>
            </a:r>
            <a:r>
              <a:rPr lang="en-US" sz="2800" b="1" u="sng" dirty="0" err="1" smtClean="0">
                <a:solidFill>
                  <a:srgbClr val="7030A0"/>
                </a:solidFill>
              </a:rPr>
              <a:t>stenosis</a:t>
            </a:r>
            <a:endParaRPr lang="en-US" sz="2800" dirty="0" smtClean="0">
              <a:solidFill>
                <a:srgbClr val="7030A0"/>
              </a:solidFill>
            </a:endParaRPr>
          </a:p>
          <a:p>
            <a:r>
              <a:rPr lang="en-US" dirty="0" smtClean="0"/>
              <a:t>The most common vascular complication of kidney transplantation</a:t>
            </a:r>
          </a:p>
          <a:p>
            <a:r>
              <a:rPr lang="en-US" b="1" dirty="0" smtClean="0">
                <a:solidFill>
                  <a:srgbClr val="0070C0"/>
                </a:solidFill>
              </a:rPr>
              <a:t> Incidence</a:t>
            </a:r>
            <a:r>
              <a:rPr lang="en-US" dirty="0" smtClean="0">
                <a:solidFill>
                  <a:srgbClr val="0070C0"/>
                </a:solidFill>
              </a:rPr>
              <a:t> : 5%</a:t>
            </a:r>
          </a:p>
          <a:p>
            <a:r>
              <a:rPr lang="en-US" dirty="0" smtClean="0">
                <a:solidFill>
                  <a:srgbClr val="0070C0"/>
                </a:solidFill>
              </a:rPr>
              <a:t> </a:t>
            </a:r>
            <a:r>
              <a:rPr lang="en-US" b="1" dirty="0" smtClean="0">
                <a:solidFill>
                  <a:srgbClr val="0070C0"/>
                </a:solidFill>
              </a:rPr>
              <a:t>Causes</a:t>
            </a:r>
            <a:endParaRPr lang="en-US" dirty="0" smtClean="0">
              <a:solidFill>
                <a:srgbClr val="0070C0"/>
              </a:solidFill>
            </a:endParaRPr>
          </a:p>
          <a:p>
            <a:pPr lvl="0"/>
            <a:r>
              <a:rPr lang="en-US" i="1" u="sng" dirty="0" smtClean="0"/>
              <a:t>atherosclerosis of the donor artery </a:t>
            </a:r>
          </a:p>
          <a:p>
            <a:pPr lvl="0"/>
            <a:r>
              <a:rPr lang="en-US" i="1" u="sng" dirty="0" smtClean="0"/>
              <a:t>suture technique (</a:t>
            </a:r>
            <a:r>
              <a:rPr lang="en-US" i="1" u="sng" dirty="0" err="1" smtClean="0"/>
              <a:t>stenotic</a:t>
            </a:r>
            <a:r>
              <a:rPr lang="en-US" i="1" u="sng" dirty="0" smtClean="0"/>
              <a:t> running sutures)</a:t>
            </a:r>
          </a:p>
          <a:p>
            <a:pPr lvl="0"/>
            <a:r>
              <a:rPr lang="en-US" i="1" u="sng" dirty="0" smtClean="0"/>
              <a:t>trauma to either donor or recipient artery </a:t>
            </a:r>
          </a:p>
          <a:p>
            <a:pPr lvl="0"/>
            <a:r>
              <a:rPr lang="en-US" i="1" u="sng" dirty="0" smtClean="0"/>
              <a:t>reaction to the suturing material </a:t>
            </a:r>
          </a:p>
          <a:p>
            <a:pPr lvl="0"/>
            <a:r>
              <a:rPr lang="en-US" i="1" u="sng" dirty="0" smtClean="0"/>
              <a:t>compression by fibrous reaction </a:t>
            </a:r>
          </a:p>
          <a:p>
            <a:pPr>
              <a:buNone/>
            </a:pPr>
            <a:r>
              <a:rPr lang="en-US" dirty="0" smtClean="0"/>
              <a:t> </a:t>
            </a:r>
            <a:r>
              <a:rPr lang="en-US" b="1" dirty="0" smtClean="0"/>
              <a:t>Transplant renal artery </a:t>
            </a:r>
            <a:r>
              <a:rPr lang="en-US" b="1" dirty="0" err="1" smtClean="0"/>
              <a:t>stenosis</a:t>
            </a:r>
            <a:r>
              <a:rPr lang="en-US" b="1" dirty="0" smtClean="0"/>
              <a:t> is more common at the site of the </a:t>
            </a:r>
            <a:r>
              <a:rPr lang="en-US" b="1" dirty="0" err="1" smtClean="0"/>
              <a:t>anastomosis</a:t>
            </a:r>
            <a:r>
              <a:rPr lang="en-US" b="1" dirty="0" smtClean="0"/>
              <a:t> of the donor artery to the native artery (surgical technique) and less common  post </a:t>
            </a:r>
            <a:r>
              <a:rPr lang="en-US" b="1" dirty="0" err="1" smtClean="0"/>
              <a:t>anastomotic</a:t>
            </a:r>
            <a:r>
              <a:rPr lang="en-US" b="1" dirty="0" smtClean="0"/>
              <a:t>  (</a:t>
            </a:r>
            <a:r>
              <a:rPr lang="en-US" b="1" dirty="0" err="1" smtClean="0"/>
              <a:t>intimal</a:t>
            </a:r>
            <a:r>
              <a:rPr lang="en-US" b="1" dirty="0" smtClean="0"/>
              <a:t> injury, perforation by </a:t>
            </a:r>
            <a:r>
              <a:rPr lang="en-US" b="1" dirty="0" err="1" smtClean="0"/>
              <a:t>cannula</a:t>
            </a:r>
            <a:r>
              <a:rPr lang="en-US" b="1" dirty="0" smtClean="0"/>
              <a:t>). Or it </a:t>
            </a:r>
            <a:r>
              <a:rPr lang="en-US" b="1" dirty="0" err="1" smtClean="0"/>
              <a:t>amy</a:t>
            </a:r>
            <a:r>
              <a:rPr lang="en-US" b="1" dirty="0" smtClean="0"/>
              <a:t> be multiple </a:t>
            </a:r>
            <a:r>
              <a:rPr lang="en-US" b="1" dirty="0" err="1" smtClean="0"/>
              <a:t>stenosis</a:t>
            </a:r>
            <a:r>
              <a:rPr lang="en-US" b="1" dirty="0" smtClean="0"/>
              <a:t> ( chronic </a:t>
            </a:r>
            <a:r>
              <a:rPr lang="en-US" b="1" dirty="0" err="1" smtClean="0"/>
              <a:t>rejaction</a:t>
            </a:r>
            <a:r>
              <a:rPr lang="en-US" b="1" dirty="0" smtClean="0"/>
              <a:t> or </a:t>
            </a:r>
            <a:r>
              <a:rPr lang="en-US" b="1" dirty="0" err="1" smtClean="0"/>
              <a:t>rec</a:t>
            </a:r>
            <a:r>
              <a:rPr lang="en-US" b="1" dirty="0" smtClean="0"/>
              <a:t> episodes of acute rejection </a:t>
            </a:r>
          </a:p>
          <a:p>
            <a:endParaRPr lang="ar-EG" b="1" dirty="0">
              <a:solidFill>
                <a:srgbClr val="FFC000"/>
              </a:solidFill>
            </a:endParaRPr>
          </a:p>
        </p:txBody>
      </p:sp>
      <p:sp>
        <p:nvSpPr>
          <p:cNvPr id="4" name="Title 1"/>
          <p:cNvSpPr txBox="1">
            <a:spLocks/>
          </p:cNvSpPr>
          <p:nvPr/>
        </p:nvSpPr>
        <p:spPr>
          <a:xfrm>
            <a:off x="7000892" y="4286256"/>
            <a:ext cx="2000264" cy="357190"/>
          </a:xfrm>
          <a:prstGeom prst="rect">
            <a:avLst/>
          </a:prstGeom>
        </p:spPr>
        <p:txBody>
          <a:bodyPr vert="horz" lIns="91440" tIns="45720" rIns="91440" bIns="45720" rtlCol="0" anchor="b" anchorCtr="0">
            <a:noAutofit/>
          </a:bodyPr>
          <a:lstStyle/>
          <a:p>
            <a:pPr defTabSz="914400">
              <a:spcBef>
                <a:spcPct val="0"/>
              </a:spcBef>
            </a:pPr>
            <a:endParaRPr lang="ar-EG" sz="2400"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1" u="none" strike="noStrike" kern="1200" cap="none" spc="0" normalizeH="0" baseline="0" noProof="0" dirty="0" smtClean="0">
                <a:ln>
                  <a:noFill/>
                </a:ln>
                <a:solidFill>
                  <a:schemeClr val="accent1"/>
                </a:solidFill>
                <a:effectLst/>
                <a:uLnTx/>
                <a:uFillTx/>
                <a:latin typeface="+mj-lt"/>
                <a:ea typeface="+mj-ea"/>
                <a:cs typeface="+mj-cs"/>
              </a:rPr>
              <a:t/>
            </a:r>
            <a:br>
              <a:rPr kumimoji="0" lang="en-US" sz="3600" b="1" i="1" u="none" strike="noStrike" kern="1200" cap="none" spc="0" normalizeH="0" baseline="0" noProof="0" dirty="0" smtClean="0">
                <a:ln>
                  <a:noFill/>
                </a:ln>
                <a:solidFill>
                  <a:schemeClr val="accent1"/>
                </a:solidFill>
                <a:effectLst/>
                <a:uLnTx/>
                <a:uFillTx/>
                <a:latin typeface="+mj-lt"/>
                <a:ea typeface="+mj-ea"/>
                <a:cs typeface="+mj-cs"/>
              </a:rPr>
            </a:br>
            <a:endParaRPr kumimoji="0" lang="ar-EG" sz="1400" b="0" i="0" u="none" strike="noStrike" kern="1200" cap="none" spc="0" normalizeH="0" baseline="0" noProof="0" dirty="0">
              <a:ln>
                <a:noFill/>
              </a:ln>
              <a:solidFill>
                <a:schemeClr val="accent1"/>
              </a:solidFill>
              <a:effectLst/>
              <a:uLnTx/>
              <a:uFillTx/>
              <a:latin typeface="+mj-lt"/>
              <a:ea typeface="+mj-ea"/>
              <a:cs typeface="+mj-cs"/>
            </a:endParaRPr>
          </a:p>
        </p:txBody>
      </p:sp>
      <p:sp>
        <p:nvSpPr>
          <p:cNvPr id="6" name="Title 1"/>
          <p:cNvSpPr txBox="1">
            <a:spLocks/>
          </p:cNvSpPr>
          <p:nvPr/>
        </p:nvSpPr>
        <p:spPr>
          <a:xfrm>
            <a:off x="376207" y="1285860"/>
            <a:ext cx="1633550" cy="214298"/>
          </a:xfrm>
          <a:prstGeom prst="rect">
            <a:avLst/>
          </a:prstGeom>
        </p:spPr>
        <p:txBody>
          <a:bodyPr vert="horz" lIns="91440" tIns="45720" rIns="91440" bIns="45720" rtlCol="0" anchor="b" anchorCtr="0">
            <a:noAutofit/>
          </a:bodyPr>
          <a:lstStyle/>
          <a:p>
            <a:pPr defTabSz="914400">
              <a:spcBef>
                <a:spcPct val="0"/>
              </a:spcBef>
            </a:pPr>
            <a:endParaRPr lang="ar-EG" sz="2400"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1" u="none" strike="noStrike" kern="1200" cap="none" spc="0" normalizeH="0" baseline="0" noProof="0" dirty="0" smtClean="0">
                <a:ln>
                  <a:noFill/>
                </a:ln>
                <a:solidFill>
                  <a:schemeClr val="accent1"/>
                </a:solidFill>
                <a:effectLst/>
                <a:uLnTx/>
                <a:uFillTx/>
                <a:latin typeface="+mj-lt"/>
                <a:ea typeface="+mj-ea"/>
                <a:cs typeface="+mj-cs"/>
              </a:rPr>
              <a:t/>
            </a:r>
            <a:br>
              <a:rPr kumimoji="0" lang="en-US" sz="3600" b="1" i="1" u="none" strike="noStrike" kern="1200" cap="none" spc="0" normalizeH="0" baseline="0" noProof="0" dirty="0" smtClean="0">
                <a:ln>
                  <a:noFill/>
                </a:ln>
                <a:solidFill>
                  <a:schemeClr val="accent1"/>
                </a:solidFill>
                <a:effectLst/>
                <a:uLnTx/>
                <a:uFillTx/>
                <a:latin typeface="+mj-lt"/>
                <a:ea typeface="+mj-ea"/>
                <a:cs typeface="+mj-cs"/>
              </a:rPr>
            </a:br>
            <a:endParaRPr kumimoji="0" lang="ar-EG" sz="3600" b="0"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571520"/>
            <a:ext cx="6508377" cy="1143000"/>
          </a:xfrm>
        </p:spPr>
        <p:txBody>
          <a:bodyPr/>
          <a:lstStyle/>
          <a:p>
            <a:endParaRPr lang="ar-EG" b="1" dirty="0"/>
          </a:p>
        </p:txBody>
      </p:sp>
      <p:sp>
        <p:nvSpPr>
          <p:cNvPr id="3" name="Content Placeholder 2"/>
          <p:cNvSpPr>
            <a:spLocks noGrp="1"/>
          </p:cNvSpPr>
          <p:nvPr>
            <p:ph idx="1"/>
          </p:nvPr>
        </p:nvSpPr>
        <p:spPr>
          <a:xfrm>
            <a:off x="457199" y="285728"/>
            <a:ext cx="6329379" cy="6143668"/>
          </a:xfrm>
        </p:spPr>
        <p:txBody>
          <a:bodyPr>
            <a:normAutofit fontScale="70000" lnSpcReduction="20000"/>
          </a:bodyPr>
          <a:lstStyle/>
          <a:p>
            <a:r>
              <a:rPr lang="en-US" sz="3400" b="1" i="1" u="sng" dirty="0" smtClean="0"/>
              <a:t>The clinical presentation of renal artery </a:t>
            </a:r>
            <a:r>
              <a:rPr lang="en-US" sz="3400" b="1" i="1" u="sng" dirty="0" err="1" smtClean="0"/>
              <a:t>stenosis</a:t>
            </a:r>
            <a:r>
              <a:rPr lang="en-US" sz="3400" b="1" i="1" u="sng" dirty="0" smtClean="0"/>
              <a:t> typically includes</a:t>
            </a:r>
            <a:endParaRPr lang="en-US" dirty="0" smtClean="0"/>
          </a:p>
          <a:p>
            <a:pPr lvl="0"/>
            <a:r>
              <a:rPr lang="en-US" b="1" dirty="0" smtClean="0">
                <a:solidFill>
                  <a:srgbClr val="0070C0"/>
                </a:solidFill>
              </a:rPr>
              <a:t>severe hypertension that is often refractory to treatment</a:t>
            </a:r>
          </a:p>
          <a:p>
            <a:pPr lvl="0"/>
            <a:r>
              <a:rPr lang="en-US" b="1" dirty="0" err="1" smtClean="0">
                <a:solidFill>
                  <a:srgbClr val="0070C0"/>
                </a:solidFill>
              </a:rPr>
              <a:t>oliguria</a:t>
            </a:r>
            <a:r>
              <a:rPr lang="en-US" b="1" dirty="0" smtClean="0">
                <a:solidFill>
                  <a:srgbClr val="0070C0"/>
                </a:solidFill>
              </a:rPr>
              <a:t> / </a:t>
            </a:r>
            <a:r>
              <a:rPr lang="en-US" b="1" dirty="0" err="1" smtClean="0">
                <a:solidFill>
                  <a:srgbClr val="0070C0"/>
                </a:solidFill>
              </a:rPr>
              <a:t>anuria</a:t>
            </a:r>
            <a:r>
              <a:rPr lang="en-US" b="1" dirty="0" smtClean="0">
                <a:solidFill>
                  <a:srgbClr val="0070C0"/>
                </a:solidFill>
              </a:rPr>
              <a:t>   </a:t>
            </a:r>
          </a:p>
          <a:p>
            <a:pPr lvl="0"/>
            <a:r>
              <a:rPr lang="en-US" b="1" dirty="0" smtClean="0">
                <a:solidFill>
                  <a:srgbClr val="0070C0"/>
                </a:solidFill>
              </a:rPr>
              <a:t>bruit can be heard over the femoral vessels or over the graft </a:t>
            </a:r>
          </a:p>
          <a:p>
            <a:pPr lvl="0"/>
            <a:r>
              <a:rPr lang="en-US" b="1" dirty="0" smtClean="0">
                <a:solidFill>
                  <a:srgbClr val="0070C0"/>
                </a:solidFill>
              </a:rPr>
              <a:t>A bruit is not always diagnostic of transplant renal artery </a:t>
            </a:r>
            <a:r>
              <a:rPr lang="en-US" b="1" dirty="0" err="1" smtClean="0">
                <a:solidFill>
                  <a:srgbClr val="0070C0"/>
                </a:solidFill>
              </a:rPr>
              <a:t>stenosis</a:t>
            </a:r>
            <a:r>
              <a:rPr lang="en-US" b="1" dirty="0" smtClean="0">
                <a:solidFill>
                  <a:srgbClr val="0070C0"/>
                </a:solidFill>
              </a:rPr>
              <a:t> because a bruit may be caused by altered blood flow in the iliac arteries. However, auscultation of a new-onset bruit coupled with severe hypertension is highly suggestive of transplant renal artery </a:t>
            </a:r>
            <a:r>
              <a:rPr lang="en-US" b="1" dirty="0" err="1" smtClean="0">
                <a:solidFill>
                  <a:srgbClr val="0070C0"/>
                </a:solidFill>
              </a:rPr>
              <a:t>stenosis</a:t>
            </a:r>
            <a:r>
              <a:rPr lang="en-US" b="1" dirty="0" smtClean="0">
                <a:solidFill>
                  <a:srgbClr val="0070C0"/>
                </a:solidFill>
              </a:rPr>
              <a:t> and warrants immediate investigation. </a:t>
            </a:r>
          </a:p>
          <a:p>
            <a:r>
              <a:rPr lang="en-US" sz="3400" b="1" i="1" u="sng" dirty="0" smtClean="0"/>
              <a:t> This complication is most commonly diagnosed by</a:t>
            </a:r>
            <a:endParaRPr lang="en-US" sz="3400" b="1" dirty="0" smtClean="0"/>
          </a:p>
          <a:p>
            <a:r>
              <a:rPr lang="en-US" dirty="0" smtClean="0"/>
              <a:t> </a:t>
            </a:r>
          </a:p>
          <a:p>
            <a:pPr lvl="0"/>
            <a:r>
              <a:rPr lang="en-US" u="sng" dirty="0" smtClean="0"/>
              <a:t>Doppler </a:t>
            </a:r>
            <a:r>
              <a:rPr lang="en-US" u="sng" dirty="0" err="1" smtClean="0"/>
              <a:t>ultrasonography</a:t>
            </a:r>
            <a:r>
              <a:rPr lang="en-US" u="sng" dirty="0" smtClean="0"/>
              <a:t> ( high PSV over the </a:t>
            </a:r>
            <a:r>
              <a:rPr lang="en-US" u="sng" dirty="0" err="1" smtClean="0"/>
              <a:t>stenotic</a:t>
            </a:r>
            <a:r>
              <a:rPr lang="en-US" u="sng" dirty="0" smtClean="0"/>
              <a:t> area)</a:t>
            </a:r>
          </a:p>
          <a:p>
            <a:pPr lvl="0"/>
            <a:r>
              <a:rPr lang="en-US" u="sng" dirty="0" smtClean="0"/>
              <a:t>selective graft </a:t>
            </a:r>
            <a:r>
              <a:rPr lang="en-US" u="sng" dirty="0" err="1" smtClean="0"/>
              <a:t>arteriography</a:t>
            </a:r>
            <a:r>
              <a:rPr lang="en-US" u="sng" dirty="0" smtClean="0"/>
              <a:t> ( detect site extent of the </a:t>
            </a:r>
            <a:r>
              <a:rPr lang="en-US" u="sng" dirty="0" err="1" smtClean="0"/>
              <a:t>stenosis</a:t>
            </a:r>
            <a:r>
              <a:rPr lang="en-US" u="sng" dirty="0" smtClean="0"/>
              <a:t>)</a:t>
            </a:r>
          </a:p>
          <a:p>
            <a:pPr lvl="0"/>
            <a:r>
              <a:rPr lang="en-US" u="sng" dirty="0" smtClean="0"/>
              <a:t>graft biopsy ( in case of chronic rejection )</a:t>
            </a:r>
          </a:p>
          <a:p>
            <a:endParaRPr lang="en-US" dirty="0" smtClean="0"/>
          </a:p>
          <a:p>
            <a:endParaRPr lang="ar-EG" dirty="0"/>
          </a:p>
        </p:txBody>
      </p:sp>
      <p:sp>
        <p:nvSpPr>
          <p:cNvPr id="4" name="Title 1"/>
          <p:cNvSpPr txBox="1">
            <a:spLocks/>
          </p:cNvSpPr>
          <p:nvPr/>
        </p:nvSpPr>
        <p:spPr>
          <a:xfrm>
            <a:off x="376207" y="1357298"/>
            <a:ext cx="1633550" cy="214298"/>
          </a:xfrm>
          <a:prstGeom prst="rect">
            <a:avLst/>
          </a:prstGeom>
        </p:spPr>
        <p:txBody>
          <a:bodyPr vert="horz" lIns="91440" tIns="45720" rIns="91440" bIns="45720" rtlCol="0" anchor="b" anchorCtr="0">
            <a:noAutofit/>
          </a:bodyPr>
          <a:lstStyle/>
          <a:p>
            <a:pPr defTabSz="914400">
              <a:spcBef>
                <a:spcPct val="0"/>
              </a:spcBef>
            </a:pPr>
            <a:endParaRPr lang="ar-EG" sz="2400"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1" u="none" strike="noStrike" kern="1200" cap="none" spc="0" normalizeH="0" baseline="0" noProof="0" dirty="0" smtClean="0">
                <a:ln>
                  <a:noFill/>
                </a:ln>
                <a:solidFill>
                  <a:schemeClr val="accent1"/>
                </a:solidFill>
                <a:effectLst/>
                <a:uLnTx/>
                <a:uFillTx/>
                <a:latin typeface="+mj-lt"/>
                <a:ea typeface="+mj-ea"/>
                <a:cs typeface="+mj-cs"/>
              </a:rPr>
              <a:t/>
            </a:r>
            <a:br>
              <a:rPr kumimoji="0" lang="en-US" sz="3600" b="1" i="1" u="none" strike="noStrike" kern="1200" cap="none" spc="0" normalizeH="0" baseline="0" noProof="0" dirty="0" smtClean="0">
                <a:ln>
                  <a:noFill/>
                </a:ln>
                <a:solidFill>
                  <a:schemeClr val="accent1"/>
                </a:solidFill>
                <a:effectLst/>
                <a:uLnTx/>
                <a:uFillTx/>
                <a:latin typeface="+mj-lt"/>
                <a:ea typeface="+mj-ea"/>
                <a:cs typeface="+mj-cs"/>
              </a:rPr>
            </a:br>
            <a:endParaRPr kumimoji="0" lang="ar-EG"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6" name="Title 1"/>
          <p:cNvSpPr txBox="1">
            <a:spLocks/>
          </p:cNvSpPr>
          <p:nvPr/>
        </p:nvSpPr>
        <p:spPr>
          <a:xfrm>
            <a:off x="6858016" y="4143380"/>
            <a:ext cx="2285984" cy="500050"/>
          </a:xfrm>
          <a:prstGeom prst="rect">
            <a:avLst/>
          </a:prstGeom>
        </p:spPr>
        <p:txBody>
          <a:bodyPr vert="horz" lIns="91440" tIns="45720" rIns="91440" bIns="45720" rtlCol="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ar-EG" sz="1400" b="0"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6" name="Content Placeholder 5"/>
          <p:cNvSpPr>
            <a:spLocks noGrp="1"/>
          </p:cNvSpPr>
          <p:nvPr>
            <p:ph idx="1"/>
          </p:nvPr>
        </p:nvSpPr>
        <p:spPr>
          <a:xfrm>
            <a:off x="285720" y="428604"/>
            <a:ext cx="6508377" cy="5697559"/>
          </a:xfrm>
        </p:spPr>
        <p:txBody>
          <a:bodyPr>
            <a:normAutofit lnSpcReduction="10000"/>
          </a:bodyPr>
          <a:lstStyle/>
          <a:p>
            <a:r>
              <a:rPr lang="en-US" b="1" i="1" u="sng" dirty="0" smtClean="0">
                <a:solidFill>
                  <a:schemeClr val="accent5">
                    <a:lumMod val="75000"/>
                  </a:schemeClr>
                </a:solidFill>
              </a:rPr>
              <a:t>The treatment of transplant renal artery </a:t>
            </a:r>
            <a:r>
              <a:rPr lang="en-US" b="1" i="1" u="sng" dirty="0" err="1" smtClean="0">
                <a:solidFill>
                  <a:schemeClr val="accent5">
                    <a:lumMod val="75000"/>
                  </a:schemeClr>
                </a:solidFill>
              </a:rPr>
              <a:t>stenosis</a:t>
            </a:r>
            <a:r>
              <a:rPr lang="en-US" b="1" i="1" u="sng" dirty="0" smtClean="0">
                <a:solidFill>
                  <a:schemeClr val="accent5">
                    <a:lumMod val="75000"/>
                  </a:schemeClr>
                </a:solidFill>
              </a:rPr>
              <a:t> includes </a:t>
            </a:r>
            <a:endParaRPr lang="en-US" b="1" i="1" dirty="0" smtClean="0">
              <a:solidFill>
                <a:schemeClr val="accent5">
                  <a:lumMod val="75000"/>
                </a:schemeClr>
              </a:solidFill>
            </a:endParaRPr>
          </a:p>
          <a:p>
            <a:r>
              <a:rPr lang="en-US" dirty="0" smtClean="0"/>
              <a:t> </a:t>
            </a:r>
          </a:p>
          <a:p>
            <a:pPr lvl="0"/>
            <a:r>
              <a:rPr lang="en-US" b="1" i="1" dirty="0" err="1" smtClean="0"/>
              <a:t>percutaneous</a:t>
            </a:r>
            <a:r>
              <a:rPr lang="en-US" b="1" i="1" dirty="0" smtClean="0"/>
              <a:t> </a:t>
            </a:r>
            <a:r>
              <a:rPr lang="en-US" b="1" i="1" dirty="0" err="1" smtClean="0"/>
              <a:t>transluminal</a:t>
            </a:r>
            <a:r>
              <a:rPr lang="en-US" b="1" i="1" dirty="0" smtClean="0"/>
              <a:t> balloon renal angioplasty (PTRA) with 80% success rate </a:t>
            </a:r>
          </a:p>
          <a:p>
            <a:pPr lvl="0"/>
            <a:r>
              <a:rPr lang="en-US" b="1" i="1" dirty="0" smtClean="0"/>
              <a:t>surgical intervention with success rate of 50% and incidence of 25% graft loss due to tense </a:t>
            </a:r>
            <a:r>
              <a:rPr lang="en-US" b="1" i="1" dirty="0" err="1" smtClean="0"/>
              <a:t>adhestion</a:t>
            </a:r>
            <a:r>
              <a:rPr lang="en-US" b="1" i="1" dirty="0" smtClean="0"/>
              <a:t> and difficult dissection </a:t>
            </a:r>
          </a:p>
          <a:p>
            <a:r>
              <a:rPr lang="en-US" b="1" i="1" dirty="0" smtClean="0"/>
              <a:t>. Transplant renal artery </a:t>
            </a:r>
            <a:r>
              <a:rPr lang="en-US" b="1" i="1" dirty="0" err="1" smtClean="0"/>
              <a:t>stenosis</a:t>
            </a:r>
            <a:r>
              <a:rPr lang="en-US" b="1" i="1" dirty="0" smtClean="0"/>
              <a:t> is associated with an increased risk for graft loss as a result of unsuccessful treatment with PTRA, complications of surgical intervention, and chronic rejection. The expected outcome is successful treatment of the </a:t>
            </a:r>
            <a:r>
              <a:rPr lang="en-US" b="1" i="1" dirty="0" err="1" smtClean="0"/>
              <a:t>stenotic</a:t>
            </a:r>
            <a:r>
              <a:rPr lang="en-US" b="1" i="1" dirty="0" smtClean="0"/>
              <a:t> vessel; however, treatment may not totally correct the problem. Careful monitoring of blood pressure for hypertension becomes a long-term need in order to preserve graft function.</a:t>
            </a:r>
          </a:p>
          <a:p>
            <a:pPr>
              <a:buNone/>
            </a:pPr>
            <a:endParaRPr lang="ar-EG" b="1"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1830</TotalTime>
  <Words>720</Words>
  <Application>Microsoft Office PowerPoint</Application>
  <PresentationFormat>On-screen Show (4:3)</PresentationFormat>
  <Paragraphs>138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Plaza</vt:lpstr>
      <vt:lpstr> </vt:lpstr>
      <vt:lpstr> </vt:lpstr>
      <vt:lpstr>Slide 3</vt:lpstr>
      <vt:lpstr>Slide 4</vt:lpstr>
      <vt:lpstr>      </vt:lpstr>
      <vt:lpstr>Slide 6</vt:lpstr>
      <vt:lpstr> </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Ahmed Abo Taleb</dc:creator>
  <cp:lastModifiedBy>n2s</cp:lastModifiedBy>
  <cp:revision>180</cp:revision>
  <dcterms:created xsi:type="dcterms:W3CDTF">2010-11-29T13:00:03Z</dcterms:created>
  <dcterms:modified xsi:type="dcterms:W3CDTF">2017-10-29T18:23:59Z</dcterms:modified>
</cp:coreProperties>
</file>