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2" r:id="rId4"/>
    <p:sldId id="273" r:id="rId5"/>
    <p:sldId id="285" r:id="rId6"/>
    <p:sldId id="274" r:id="rId7"/>
    <p:sldId id="275" r:id="rId8"/>
    <p:sldId id="276" r:id="rId9"/>
    <p:sldId id="277" r:id="rId10"/>
    <p:sldId id="278" r:id="rId11"/>
    <p:sldId id="286" r:id="rId12"/>
    <p:sldId id="290" r:id="rId13"/>
    <p:sldId id="287" r:id="rId14"/>
    <p:sldId id="306" r:id="rId15"/>
    <p:sldId id="291" r:id="rId16"/>
    <p:sldId id="288" r:id="rId17"/>
    <p:sldId id="289" r:id="rId18"/>
    <p:sldId id="280" r:id="rId19"/>
    <p:sldId id="279" r:id="rId20"/>
    <p:sldId id="282" r:id="rId21"/>
    <p:sldId id="281" r:id="rId22"/>
    <p:sldId id="283" r:id="rId23"/>
    <p:sldId id="284" r:id="rId24"/>
    <p:sldId id="292" r:id="rId25"/>
    <p:sldId id="293" r:id="rId26"/>
    <p:sldId id="294" r:id="rId27"/>
    <p:sldId id="295" r:id="rId28"/>
    <p:sldId id="296" r:id="rId29"/>
    <p:sldId id="297" r:id="rId30"/>
    <p:sldId id="305" r:id="rId31"/>
    <p:sldId id="303" r:id="rId32"/>
    <p:sldId id="298" r:id="rId33"/>
    <p:sldId id="304" r:id="rId34"/>
    <p:sldId id="299" r:id="rId35"/>
    <p:sldId id="300" r:id="rId36"/>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3E3E2771-34A0-4E2E-9CCB-4CF1C362E00B}" type="datetimeFigureOut">
              <a:rPr lang="ar-EG" smtClean="0"/>
              <a:t>25/01/1441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2815705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E3E2771-34A0-4E2E-9CCB-4CF1C362E00B}" type="datetimeFigureOut">
              <a:rPr lang="ar-EG" smtClean="0"/>
              <a:t>25/01/1441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62365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E3E2771-34A0-4E2E-9CCB-4CF1C362E00B}" type="datetimeFigureOut">
              <a:rPr lang="ar-EG" smtClean="0"/>
              <a:t>25/01/1441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116113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E3E2771-34A0-4E2E-9CCB-4CF1C362E00B}" type="datetimeFigureOut">
              <a:rPr lang="ar-EG" smtClean="0"/>
              <a:t>25/01/1441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162257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E2771-34A0-4E2E-9CCB-4CF1C362E00B}" type="datetimeFigureOut">
              <a:rPr lang="ar-EG" smtClean="0"/>
              <a:t>25/01/1441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227646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3E3E2771-34A0-4E2E-9CCB-4CF1C362E00B}" type="datetimeFigureOut">
              <a:rPr lang="ar-EG" smtClean="0"/>
              <a:t>25/01/1441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250750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3E3E2771-34A0-4E2E-9CCB-4CF1C362E00B}" type="datetimeFigureOut">
              <a:rPr lang="ar-EG" smtClean="0"/>
              <a:t>25/01/1441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57149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3E3E2771-34A0-4E2E-9CCB-4CF1C362E00B}" type="datetimeFigureOut">
              <a:rPr lang="ar-EG" smtClean="0"/>
              <a:t>25/01/1441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391787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E2771-34A0-4E2E-9CCB-4CF1C362E00B}" type="datetimeFigureOut">
              <a:rPr lang="ar-EG" smtClean="0"/>
              <a:t>25/01/1441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150518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E2771-34A0-4E2E-9CCB-4CF1C362E00B}" type="datetimeFigureOut">
              <a:rPr lang="ar-EG" smtClean="0"/>
              <a:t>25/01/1441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676895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E2771-34A0-4E2E-9CCB-4CF1C362E00B}" type="datetimeFigureOut">
              <a:rPr lang="ar-EG" smtClean="0"/>
              <a:t>25/01/1441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9DC991-15DE-4FF3-A018-2A0B1C9EECDB}" type="slidenum">
              <a:rPr lang="ar-EG" smtClean="0"/>
              <a:t>‹#›</a:t>
            </a:fld>
            <a:endParaRPr lang="ar-EG"/>
          </a:p>
        </p:txBody>
      </p:sp>
    </p:spTree>
    <p:extLst>
      <p:ext uri="{BB962C8B-B14F-4D97-AF65-F5344CB8AC3E}">
        <p14:creationId xmlns:p14="http://schemas.microsoft.com/office/powerpoint/2010/main" val="61723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3E2771-34A0-4E2E-9CCB-4CF1C362E00B}" type="datetimeFigureOut">
              <a:rPr lang="ar-EG" smtClean="0"/>
              <a:t>25/01/1441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9DC991-15DE-4FF3-A018-2A0B1C9EECDB}" type="slidenum">
              <a:rPr lang="ar-EG" smtClean="0"/>
              <a:t>‹#›</a:t>
            </a:fld>
            <a:endParaRPr lang="ar-EG"/>
          </a:p>
        </p:txBody>
      </p:sp>
    </p:spTree>
    <p:extLst>
      <p:ext uri="{BB962C8B-B14F-4D97-AF65-F5344CB8AC3E}">
        <p14:creationId xmlns:p14="http://schemas.microsoft.com/office/powerpoint/2010/main" val="1809184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943" y="1705970"/>
            <a:ext cx="9144000" cy="3725839"/>
          </a:xfrm>
        </p:spPr>
        <p:txBody>
          <a:bodyPr>
            <a:normAutofit/>
          </a:bodyPr>
          <a:lstStyle/>
          <a:p>
            <a:r>
              <a:rPr lang="en-US" dirty="0" smtClean="0"/>
              <a:t>Journal Club</a:t>
            </a:r>
            <a:br>
              <a:rPr lang="en-US" dirty="0" smtClean="0"/>
            </a:br>
            <a:r>
              <a:rPr lang="en-US" dirty="0" smtClean="0"/>
              <a:t>urology department</a:t>
            </a:r>
            <a:br>
              <a:rPr lang="en-US" dirty="0" smtClean="0"/>
            </a:br>
            <a:r>
              <a:rPr lang="en-US" dirty="0" err="1" smtClean="0"/>
              <a:t>benha</a:t>
            </a:r>
            <a:r>
              <a:rPr lang="en-US" dirty="0" smtClean="0"/>
              <a:t> university</a:t>
            </a:r>
            <a:br>
              <a:rPr lang="en-US" dirty="0" smtClean="0"/>
            </a:br>
            <a:r>
              <a:rPr lang="en-US" dirty="0" smtClean="0"/>
              <a:t>2019</a:t>
            </a:r>
            <a:endParaRPr lang="ar-EG" dirty="0"/>
          </a:p>
        </p:txBody>
      </p:sp>
    </p:spTree>
    <p:extLst>
      <p:ext uri="{BB962C8B-B14F-4D97-AF65-F5344CB8AC3E}">
        <p14:creationId xmlns:p14="http://schemas.microsoft.com/office/powerpoint/2010/main" val="2818600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lstStyle/>
          <a:p>
            <a:pPr marL="0" indent="0" algn="l">
              <a:lnSpc>
                <a:spcPct val="150000"/>
              </a:lnSpc>
              <a:buNone/>
            </a:pPr>
            <a:r>
              <a:rPr lang="en-US" dirty="0" smtClean="0"/>
              <a:t>Patients and methods</a:t>
            </a:r>
          </a:p>
          <a:p>
            <a:pPr marL="0" indent="0" algn="l">
              <a:lnSpc>
                <a:spcPct val="150000"/>
              </a:lnSpc>
              <a:buNone/>
            </a:pPr>
            <a:r>
              <a:rPr lang="en-US" dirty="0"/>
              <a:t>A total of 84 patients with long segment penile </a:t>
            </a:r>
            <a:r>
              <a:rPr lang="en-US" dirty="0" smtClean="0"/>
              <a:t>urethral stricture </a:t>
            </a:r>
            <a:r>
              <a:rPr lang="en-US" dirty="0"/>
              <a:t>were randomly assigned to </a:t>
            </a:r>
            <a:r>
              <a:rPr lang="en-US" dirty="0" smtClean="0"/>
              <a:t>receive either </a:t>
            </a:r>
            <a:r>
              <a:rPr lang="en-US" dirty="0"/>
              <a:t>dorsolateral </a:t>
            </a:r>
            <a:r>
              <a:rPr lang="en-US" dirty="0" err="1"/>
              <a:t>onlay</a:t>
            </a:r>
            <a:r>
              <a:rPr lang="en-US" dirty="0"/>
              <a:t> </a:t>
            </a:r>
            <a:r>
              <a:rPr lang="en-US" dirty="0" err="1"/>
              <a:t>buccal</a:t>
            </a:r>
            <a:r>
              <a:rPr lang="en-US" dirty="0"/>
              <a:t> mucosal graft </a:t>
            </a:r>
            <a:r>
              <a:rPr lang="en-US" dirty="0" err="1" smtClean="0"/>
              <a:t>urethroplasty</a:t>
            </a:r>
            <a:r>
              <a:rPr lang="en-US" dirty="0" smtClean="0"/>
              <a:t> (</a:t>
            </a:r>
            <a:r>
              <a:rPr lang="en-US" dirty="0"/>
              <a:t>42 patients) or ventral </a:t>
            </a:r>
            <a:r>
              <a:rPr lang="en-US" dirty="0" err="1"/>
              <a:t>onlay</a:t>
            </a:r>
            <a:r>
              <a:rPr lang="en-US" dirty="0"/>
              <a:t> local </a:t>
            </a:r>
            <a:r>
              <a:rPr lang="en-US" dirty="0" smtClean="0"/>
              <a:t>penile skin </a:t>
            </a:r>
            <a:r>
              <a:rPr lang="en-US" dirty="0"/>
              <a:t>flap </a:t>
            </a:r>
            <a:r>
              <a:rPr lang="en-US" dirty="0" err="1"/>
              <a:t>urethroplasty</a:t>
            </a:r>
            <a:r>
              <a:rPr lang="en-US" dirty="0"/>
              <a:t> (42 patients</a:t>
            </a:r>
            <a:r>
              <a:rPr lang="en-US" dirty="0" smtClean="0"/>
              <a:t>).</a:t>
            </a:r>
          </a:p>
          <a:p>
            <a:endParaRPr lang="ar-EG" dirty="0"/>
          </a:p>
        </p:txBody>
      </p:sp>
    </p:spTree>
    <p:extLst>
      <p:ext uri="{BB962C8B-B14F-4D97-AF65-F5344CB8AC3E}">
        <p14:creationId xmlns:p14="http://schemas.microsoft.com/office/powerpoint/2010/main" val="3717021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672"/>
            <a:ext cx="10515600" cy="5699291"/>
          </a:xfrm>
        </p:spPr>
        <p:txBody>
          <a:bodyPr>
            <a:normAutofit fontScale="92500"/>
          </a:bodyPr>
          <a:lstStyle/>
          <a:p>
            <a:pPr marL="0" indent="0" algn="l">
              <a:lnSpc>
                <a:spcPct val="150000"/>
              </a:lnSpc>
              <a:buNone/>
            </a:pPr>
            <a:r>
              <a:rPr lang="en-US" dirty="0" smtClean="0"/>
              <a:t>SURGICAL TECHNIQUE</a:t>
            </a:r>
          </a:p>
          <a:p>
            <a:pPr marL="0" indent="0" algn="l">
              <a:lnSpc>
                <a:spcPct val="150000"/>
              </a:lnSpc>
              <a:buNone/>
            </a:pPr>
            <a:r>
              <a:rPr lang="en-US" dirty="0" smtClean="0"/>
              <a:t>For </a:t>
            </a:r>
            <a:r>
              <a:rPr lang="en-US" dirty="0"/>
              <a:t>local penile flap </a:t>
            </a:r>
            <a:r>
              <a:rPr lang="en-US" dirty="0" err="1"/>
              <a:t>urethroplasty</a:t>
            </a:r>
            <a:r>
              <a:rPr lang="en-US" dirty="0"/>
              <a:t>, the urethra </a:t>
            </a:r>
            <a:r>
              <a:rPr lang="en-US" dirty="0" smtClean="0"/>
              <a:t>does not </a:t>
            </a:r>
            <a:r>
              <a:rPr lang="en-US" dirty="0"/>
              <a:t>have to be mobilized off the corporal bodies</a:t>
            </a:r>
            <a:r>
              <a:rPr lang="en-US" dirty="0" smtClean="0"/>
              <a:t>. A </a:t>
            </a:r>
            <a:r>
              <a:rPr lang="en-US" dirty="0"/>
              <a:t>22 or 24 </a:t>
            </a:r>
            <a:r>
              <a:rPr lang="en-US" dirty="0" err="1"/>
              <a:t>Fr</a:t>
            </a:r>
            <a:r>
              <a:rPr lang="en-US" dirty="0"/>
              <a:t> </a:t>
            </a:r>
            <a:r>
              <a:rPr lang="en-US" dirty="0" err="1"/>
              <a:t>bougie</a:t>
            </a:r>
            <a:r>
              <a:rPr lang="en-US" dirty="0"/>
              <a:t> is inserted to detect the </a:t>
            </a:r>
            <a:r>
              <a:rPr lang="en-US" dirty="0" smtClean="0"/>
              <a:t>distal end </a:t>
            </a:r>
            <a:r>
              <a:rPr lang="en-US" dirty="0"/>
              <a:t>of the stricture, then a ventral </a:t>
            </a:r>
            <a:r>
              <a:rPr lang="en-US" dirty="0" err="1"/>
              <a:t>urethrotomy</a:t>
            </a:r>
            <a:r>
              <a:rPr lang="en-US" dirty="0"/>
              <a:t> </a:t>
            </a:r>
            <a:r>
              <a:rPr lang="en-US" dirty="0" smtClean="0"/>
              <a:t>incision is </a:t>
            </a:r>
            <a:r>
              <a:rPr lang="en-US" dirty="0"/>
              <a:t>performed onto the </a:t>
            </a:r>
            <a:r>
              <a:rPr lang="en-US" dirty="0" err="1"/>
              <a:t>bougie</a:t>
            </a:r>
            <a:r>
              <a:rPr lang="en-US" dirty="0"/>
              <a:t>.</a:t>
            </a:r>
          </a:p>
          <a:p>
            <a:pPr marL="0" indent="0" algn="l">
              <a:lnSpc>
                <a:spcPct val="150000"/>
              </a:lnSpc>
              <a:buNone/>
            </a:pPr>
            <a:r>
              <a:rPr lang="en-US" dirty="0"/>
              <a:t>The </a:t>
            </a:r>
            <a:r>
              <a:rPr lang="en-US" dirty="0" err="1"/>
              <a:t>urethrotomy</a:t>
            </a:r>
            <a:r>
              <a:rPr lang="en-US" dirty="0"/>
              <a:t> is continued with </a:t>
            </a:r>
            <a:r>
              <a:rPr lang="en-US" dirty="0" err="1" smtClean="0"/>
              <a:t>tenotomy</a:t>
            </a:r>
            <a:r>
              <a:rPr lang="en-US" dirty="0" smtClean="0"/>
              <a:t> scissor </a:t>
            </a:r>
            <a:r>
              <a:rPr lang="en-US" dirty="0"/>
              <a:t>proximally throughout the </a:t>
            </a:r>
            <a:r>
              <a:rPr lang="en-US" dirty="0" err="1"/>
              <a:t>strictured</a:t>
            </a:r>
            <a:r>
              <a:rPr lang="en-US" dirty="0"/>
              <a:t> </a:t>
            </a:r>
            <a:r>
              <a:rPr lang="en-US" dirty="0" smtClean="0"/>
              <a:t>segment including </a:t>
            </a:r>
            <a:r>
              <a:rPr lang="en-US" dirty="0"/>
              <a:t>1 to 2 cm both proximally and </a:t>
            </a:r>
            <a:r>
              <a:rPr lang="en-US" dirty="0" smtClean="0"/>
              <a:t>distally </a:t>
            </a:r>
            <a:r>
              <a:rPr lang="en-US" dirty="0"/>
              <a:t>through the healthy urethral lumen, so </a:t>
            </a:r>
            <a:r>
              <a:rPr lang="en-US" dirty="0" smtClean="0"/>
              <a:t>that a </a:t>
            </a:r>
            <a:r>
              <a:rPr lang="en-US" dirty="0"/>
              <a:t>26–30 </a:t>
            </a:r>
            <a:r>
              <a:rPr lang="en-US" dirty="0" err="1"/>
              <a:t>Fr</a:t>
            </a:r>
            <a:r>
              <a:rPr lang="en-US" dirty="0"/>
              <a:t> </a:t>
            </a:r>
            <a:r>
              <a:rPr lang="en-US" dirty="0" err="1"/>
              <a:t>bougie</a:t>
            </a:r>
            <a:r>
              <a:rPr lang="en-US" dirty="0"/>
              <a:t> is accepted in both directions</a:t>
            </a:r>
            <a:r>
              <a:rPr lang="en-US" dirty="0" smtClean="0"/>
              <a:t>, then </a:t>
            </a:r>
            <a:r>
              <a:rPr lang="en-US" dirty="0"/>
              <a:t>the length of the defect is measured</a:t>
            </a:r>
            <a:r>
              <a:rPr lang="en-US" dirty="0" smtClean="0"/>
              <a:t>.</a:t>
            </a:r>
            <a:endParaRPr lang="en-US" dirty="0"/>
          </a:p>
        </p:txBody>
      </p:sp>
    </p:spTree>
    <p:extLst>
      <p:ext uri="{BB962C8B-B14F-4D97-AF65-F5344CB8AC3E}">
        <p14:creationId xmlns:p14="http://schemas.microsoft.com/office/powerpoint/2010/main" val="361946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081"/>
            <a:ext cx="10515600" cy="5753882"/>
          </a:xfrm>
        </p:spPr>
        <p:txBody>
          <a:bodyPr>
            <a:normAutofit/>
          </a:bodyPr>
          <a:lstStyle/>
          <a:p>
            <a:pPr marL="0" indent="0" algn="l">
              <a:lnSpc>
                <a:spcPct val="150000"/>
              </a:lnSpc>
              <a:buNone/>
            </a:pPr>
            <a:r>
              <a:rPr lang="en-US" sz="2600" dirty="0"/>
              <a:t>Three types of urethral flaps were used depending on the location and length of the stricture. The longitudinal (</a:t>
            </a:r>
            <a:r>
              <a:rPr lang="en-US" sz="2600" dirty="0" err="1"/>
              <a:t>Orandi</a:t>
            </a:r>
            <a:r>
              <a:rPr lang="en-US" sz="2600" dirty="0"/>
              <a:t>) flaps, </a:t>
            </a:r>
            <a:r>
              <a:rPr lang="en-US" sz="2600" dirty="0" err="1"/>
              <a:t>McAninch</a:t>
            </a:r>
            <a:r>
              <a:rPr lang="en-US" sz="2600" dirty="0"/>
              <a:t> (circular) flaps or the (Q) flaps. A Foley catheter is left in place and a gentle pressure dressing is applied.</a:t>
            </a:r>
            <a:endParaRPr lang="ar-EG" sz="2600" dirty="0"/>
          </a:p>
          <a:p>
            <a:pPr marL="0" indent="0" algn="l">
              <a:lnSpc>
                <a:spcPct val="150000"/>
              </a:lnSpc>
              <a:buNone/>
            </a:pPr>
            <a:endParaRPr lang="ar-EG" sz="2600" dirty="0"/>
          </a:p>
        </p:txBody>
      </p:sp>
    </p:spTree>
    <p:extLst>
      <p:ext uri="{BB962C8B-B14F-4D97-AF65-F5344CB8AC3E}">
        <p14:creationId xmlns:p14="http://schemas.microsoft.com/office/powerpoint/2010/main" val="103688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2137"/>
            <a:ext cx="10515600" cy="6291618"/>
          </a:xfrm>
        </p:spPr>
        <p:txBody>
          <a:bodyPr>
            <a:noAutofit/>
          </a:bodyPr>
          <a:lstStyle/>
          <a:p>
            <a:pPr marL="0" indent="0" algn="l">
              <a:lnSpc>
                <a:spcPct val="170000"/>
              </a:lnSpc>
              <a:buNone/>
            </a:pPr>
            <a:r>
              <a:rPr lang="en-US" sz="2600" dirty="0"/>
              <a:t>For </a:t>
            </a:r>
            <a:r>
              <a:rPr lang="en-US" sz="2600" dirty="0" err="1"/>
              <a:t>Buccal</a:t>
            </a:r>
            <a:r>
              <a:rPr lang="en-US" sz="2600" dirty="0"/>
              <a:t> mucosal graft </a:t>
            </a:r>
            <a:r>
              <a:rPr lang="en-US" sz="2600" dirty="0" err="1"/>
              <a:t>urethroplasty</a:t>
            </a:r>
            <a:r>
              <a:rPr lang="en-US" sz="2600" dirty="0"/>
              <a:t> </a:t>
            </a:r>
            <a:r>
              <a:rPr lang="en-US" sz="2600" dirty="0" smtClean="0"/>
              <a:t>surgical technique</a:t>
            </a:r>
            <a:r>
              <a:rPr lang="en-US" sz="2600" dirty="0"/>
              <a:t>, the urethra does not have to be </a:t>
            </a:r>
            <a:r>
              <a:rPr lang="en-US" sz="2600" dirty="0" smtClean="0"/>
              <a:t>mobilized off </a:t>
            </a:r>
            <a:r>
              <a:rPr lang="en-US" sz="2600" dirty="0"/>
              <a:t>both corporal bodies in dorsolateral </a:t>
            </a:r>
            <a:r>
              <a:rPr lang="en-US" sz="2600" dirty="0" err="1"/>
              <a:t>onlay</a:t>
            </a:r>
            <a:endParaRPr lang="en-US" sz="2600" dirty="0"/>
          </a:p>
          <a:p>
            <a:pPr marL="0" indent="0" algn="l">
              <a:lnSpc>
                <a:spcPct val="170000"/>
              </a:lnSpc>
              <a:buNone/>
            </a:pPr>
            <a:r>
              <a:rPr lang="en-US" sz="2600" dirty="0"/>
              <a:t>technique, but we do dissect the corpus </a:t>
            </a:r>
            <a:r>
              <a:rPr lang="en-US" sz="2600" dirty="0" err="1" smtClean="0"/>
              <a:t>spongiosum</a:t>
            </a:r>
            <a:r>
              <a:rPr lang="en-US" sz="2600" dirty="0" smtClean="0"/>
              <a:t> free </a:t>
            </a:r>
            <a:r>
              <a:rPr lang="en-US" sz="2600" dirty="0"/>
              <a:t>on one side to the dorsal midline attachments.</a:t>
            </a:r>
          </a:p>
          <a:p>
            <a:pPr marL="0" indent="0" algn="l">
              <a:lnSpc>
                <a:spcPct val="170000"/>
              </a:lnSpc>
              <a:buNone/>
            </a:pPr>
            <a:r>
              <a:rPr lang="en-US" sz="2600" dirty="0"/>
              <a:t>The </a:t>
            </a:r>
            <a:r>
              <a:rPr lang="en-US" sz="2600" dirty="0" err="1"/>
              <a:t>urethrotomy</a:t>
            </a:r>
            <a:r>
              <a:rPr lang="en-US" sz="2600" dirty="0"/>
              <a:t> incision is done </a:t>
            </a:r>
            <a:r>
              <a:rPr lang="en-US" sz="2600" dirty="0" err="1"/>
              <a:t>dorsolaterally</a:t>
            </a:r>
            <a:r>
              <a:rPr lang="en-US" sz="2600" dirty="0"/>
              <a:t>, </a:t>
            </a:r>
            <a:r>
              <a:rPr lang="en-US" sz="2600" dirty="0" smtClean="0"/>
              <a:t>and  then </a:t>
            </a:r>
            <a:r>
              <a:rPr lang="en-US" sz="2600" dirty="0" err="1" smtClean="0"/>
              <a:t>urethrotomy</a:t>
            </a:r>
            <a:r>
              <a:rPr lang="en-US" sz="2600" dirty="0" smtClean="0"/>
              <a:t> is continued with </a:t>
            </a:r>
            <a:r>
              <a:rPr lang="en-US" sz="2600" dirty="0" err="1" smtClean="0"/>
              <a:t>tenotomy</a:t>
            </a:r>
            <a:r>
              <a:rPr lang="en-US" sz="2600" dirty="0" smtClean="0"/>
              <a:t> scissors proximally </a:t>
            </a:r>
            <a:r>
              <a:rPr lang="en-US" sz="2600" dirty="0"/>
              <a:t>and distally through the </a:t>
            </a:r>
            <a:r>
              <a:rPr lang="en-US" sz="2600" dirty="0" smtClean="0"/>
              <a:t>stricture and </a:t>
            </a:r>
            <a:r>
              <a:rPr lang="en-US" sz="2600" dirty="0"/>
              <a:t>for at least 1 cm into healthy urethra in </a:t>
            </a:r>
            <a:r>
              <a:rPr lang="en-US" sz="2600" dirty="0" smtClean="0"/>
              <a:t>both directions</a:t>
            </a:r>
            <a:r>
              <a:rPr lang="en-US" sz="2600" dirty="0"/>
              <a:t>, a 26–30 </a:t>
            </a:r>
            <a:r>
              <a:rPr lang="en-US" sz="2600" dirty="0" err="1"/>
              <a:t>Fr</a:t>
            </a:r>
            <a:r>
              <a:rPr lang="en-US" sz="2600" dirty="0"/>
              <a:t> </a:t>
            </a:r>
            <a:r>
              <a:rPr lang="en-US" sz="2600" dirty="0" err="1"/>
              <a:t>bougie</a:t>
            </a:r>
            <a:r>
              <a:rPr lang="en-US" sz="2600" dirty="0"/>
              <a:t> is inserted in both directions</a:t>
            </a:r>
            <a:r>
              <a:rPr lang="en-US" sz="2600" dirty="0" smtClean="0"/>
              <a:t>, then </a:t>
            </a:r>
            <a:r>
              <a:rPr lang="en-US" sz="2600" dirty="0"/>
              <a:t>the length of the defect is measured</a:t>
            </a:r>
            <a:r>
              <a:rPr lang="en-US" sz="2600" dirty="0" smtClean="0"/>
              <a:t>. </a:t>
            </a:r>
            <a:endParaRPr lang="ar-EG" sz="2600" dirty="0"/>
          </a:p>
        </p:txBody>
      </p:sp>
    </p:spTree>
    <p:extLst>
      <p:ext uri="{BB962C8B-B14F-4D97-AF65-F5344CB8AC3E}">
        <p14:creationId xmlns:p14="http://schemas.microsoft.com/office/powerpoint/2010/main" val="171384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603" y="464024"/>
            <a:ext cx="11696131" cy="5712939"/>
          </a:xfrm>
        </p:spPr>
      </p:pic>
    </p:spTree>
    <p:extLst>
      <p:ext uri="{BB962C8B-B14F-4D97-AF65-F5344CB8AC3E}">
        <p14:creationId xmlns:p14="http://schemas.microsoft.com/office/powerpoint/2010/main" val="400490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5712939"/>
          </a:xfrm>
        </p:spPr>
        <p:txBody>
          <a:bodyPr>
            <a:normAutofit/>
          </a:bodyPr>
          <a:lstStyle/>
          <a:p>
            <a:pPr marL="0" indent="0" algn="l">
              <a:lnSpc>
                <a:spcPct val="150000"/>
              </a:lnSpc>
              <a:buNone/>
            </a:pPr>
            <a:r>
              <a:rPr lang="en-US" sz="2600" dirty="0"/>
              <a:t>After that, the oral mucosa is harvested. The width of the graft is around 15–20 mm. Graft defatting is done carefully to remove the underlying tissue. If needed, another graft may be harvested from </a:t>
            </a:r>
            <a:r>
              <a:rPr lang="en-US" sz="2600" dirty="0" smtClean="0"/>
              <a:t>the other </a:t>
            </a:r>
            <a:r>
              <a:rPr lang="en-US" sz="2600" dirty="0"/>
              <a:t>cheek using the same technique.</a:t>
            </a:r>
            <a:endParaRPr lang="ar-EG" sz="2600" dirty="0"/>
          </a:p>
          <a:p>
            <a:pPr marL="0" indent="0" algn="l">
              <a:lnSpc>
                <a:spcPct val="150000"/>
              </a:lnSpc>
              <a:buNone/>
            </a:pPr>
            <a:r>
              <a:rPr lang="en-US" sz="2600" dirty="0"/>
              <a:t>The graft is fixed to the corpora </a:t>
            </a:r>
            <a:r>
              <a:rPr lang="en-US" sz="2600" dirty="0" err="1"/>
              <a:t>cavernosa</a:t>
            </a:r>
            <a:r>
              <a:rPr lang="en-US" sz="2600" dirty="0"/>
              <a:t> and several quilting sutures are added to it. Small incisions along the graft are made to prevent hematoma or edema formation.</a:t>
            </a:r>
            <a:endParaRPr lang="ar-EG" sz="2600" dirty="0"/>
          </a:p>
        </p:txBody>
      </p:sp>
    </p:spTree>
    <p:extLst>
      <p:ext uri="{BB962C8B-B14F-4D97-AF65-F5344CB8AC3E}">
        <p14:creationId xmlns:p14="http://schemas.microsoft.com/office/powerpoint/2010/main" val="3915735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45910"/>
            <a:ext cx="11240069" cy="5631053"/>
          </a:xfrm>
        </p:spPr>
        <p:txBody>
          <a:bodyPr>
            <a:noAutofit/>
          </a:bodyPr>
          <a:lstStyle/>
          <a:p>
            <a:pPr marL="0" indent="0" algn="l">
              <a:lnSpc>
                <a:spcPct val="150000"/>
              </a:lnSpc>
              <a:buNone/>
            </a:pPr>
            <a:r>
              <a:rPr lang="en-US" sz="2600" dirty="0" smtClean="0"/>
              <a:t>After </a:t>
            </a:r>
            <a:r>
              <a:rPr lang="en-US" sz="2600" dirty="0"/>
              <a:t>introduction of a 16 </a:t>
            </a:r>
            <a:r>
              <a:rPr lang="en-US" sz="2600" dirty="0" err="1"/>
              <a:t>Fr</a:t>
            </a:r>
            <a:r>
              <a:rPr lang="en-US" sz="2600" dirty="0"/>
              <a:t> silicone catheter, the edges of the </a:t>
            </a:r>
            <a:r>
              <a:rPr lang="en-US" sz="2600" dirty="0" err="1"/>
              <a:t>stricturotomy</a:t>
            </a:r>
            <a:r>
              <a:rPr lang="en-US" sz="2600" dirty="0"/>
              <a:t> are then sutured to the graft, as well as to the corpora </a:t>
            </a:r>
            <a:r>
              <a:rPr lang="en-US" sz="2600" dirty="0" err="1"/>
              <a:t>cavernosa</a:t>
            </a:r>
            <a:r>
              <a:rPr lang="en-US" sz="2600" dirty="0"/>
              <a:t> using 4-0 </a:t>
            </a:r>
            <a:r>
              <a:rPr lang="en-US" sz="2600" dirty="0" err="1"/>
              <a:t>vicryl</a:t>
            </a:r>
            <a:r>
              <a:rPr lang="en-US" sz="2600" dirty="0"/>
              <a:t> sutures, and a gentle pressure dressing is applied. Operative time </a:t>
            </a:r>
            <a:r>
              <a:rPr lang="en-US" sz="2600" dirty="0" smtClean="0"/>
              <a:t>was documented </a:t>
            </a:r>
            <a:r>
              <a:rPr lang="en-US" sz="2600" dirty="0"/>
              <a:t>in all patients </a:t>
            </a:r>
            <a:r>
              <a:rPr lang="en-US" sz="2600" dirty="0" smtClean="0"/>
              <a:t>.</a:t>
            </a:r>
            <a:endParaRPr lang="en-US" sz="2600" dirty="0"/>
          </a:p>
          <a:p>
            <a:pPr marL="0" indent="0" algn="l">
              <a:lnSpc>
                <a:spcPct val="150000"/>
              </a:lnSpc>
              <a:buNone/>
            </a:pPr>
            <a:r>
              <a:rPr lang="en-US" sz="2600" dirty="0"/>
              <a:t>The patients were ambulatory on the first postoperative day and discharged on the first or second postoperative day. After four weeks of surgery, </a:t>
            </a:r>
            <a:r>
              <a:rPr lang="en-US" sz="2600" dirty="0" err="1"/>
              <a:t>pericatheter</a:t>
            </a:r>
            <a:r>
              <a:rPr lang="en-US" sz="2600" dirty="0"/>
              <a:t> </a:t>
            </a:r>
            <a:r>
              <a:rPr lang="en-US" sz="2600" dirty="0" err="1"/>
              <a:t>urethrography</a:t>
            </a:r>
            <a:r>
              <a:rPr lang="en-US" sz="2600" dirty="0"/>
              <a:t> was done and the catheter was removed if no extravasation detected. Patients with wound infection at the level of suture line </a:t>
            </a:r>
            <a:r>
              <a:rPr lang="en-US" sz="2600" dirty="0" smtClean="0"/>
              <a:t>had </a:t>
            </a:r>
            <a:r>
              <a:rPr lang="en-US" sz="2600" dirty="0"/>
              <a:t>extended catheterization for 1 or 2 more weeks.</a:t>
            </a:r>
            <a:r>
              <a:rPr lang="ar-EG" sz="2600" dirty="0" smtClean="0"/>
              <a:t> </a:t>
            </a:r>
            <a:endParaRPr lang="ar-EG" sz="2600" dirty="0"/>
          </a:p>
        </p:txBody>
      </p:sp>
    </p:spTree>
    <p:extLst>
      <p:ext uri="{BB962C8B-B14F-4D97-AF65-F5344CB8AC3E}">
        <p14:creationId xmlns:p14="http://schemas.microsoft.com/office/powerpoint/2010/main" val="1752327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8740"/>
            <a:ext cx="10515600" cy="5508223"/>
          </a:xfrm>
        </p:spPr>
        <p:txBody>
          <a:bodyPr>
            <a:noAutofit/>
          </a:bodyPr>
          <a:lstStyle/>
          <a:p>
            <a:pPr marL="0" indent="0" algn="l">
              <a:lnSpc>
                <a:spcPct val="150000"/>
              </a:lnSpc>
              <a:buNone/>
            </a:pPr>
            <a:r>
              <a:rPr lang="en-US" sz="2600" dirty="0" err="1" smtClean="0"/>
              <a:t>Uroflowmetry</a:t>
            </a:r>
            <a:r>
              <a:rPr lang="en-US" sz="2600" dirty="0"/>
              <a:t>, retrograde </a:t>
            </a:r>
            <a:r>
              <a:rPr lang="en-US" sz="2600" dirty="0" err="1"/>
              <a:t>urethrography</a:t>
            </a:r>
            <a:r>
              <a:rPr lang="en-US" sz="2600" dirty="0"/>
              <a:t> and </a:t>
            </a:r>
            <a:r>
              <a:rPr lang="en-US" sz="2600" dirty="0" err="1" smtClean="0"/>
              <a:t>micturating</a:t>
            </a:r>
            <a:r>
              <a:rPr lang="en-US" sz="2600" dirty="0" smtClean="0"/>
              <a:t>  </a:t>
            </a:r>
            <a:r>
              <a:rPr lang="en-US" sz="2600" dirty="0" err="1" smtClean="0"/>
              <a:t>cysto¬urethrography</a:t>
            </a:r>
            <a:r>
              <a:rPr lang="en-US" sz="2600" dirty="0" smtClean="0"/>
              <a:t> </a:t>
            </a:r>
            <a:r>
              <a:rPr lang="en-US" sz="2600" dirty="0"/>
              <a:t>were done after 3 and 6 months, or earlier if obstructive symptoms arose. The follow-up thereafter included symptomatic assessment and </a:t>
            </a:r>
            <a:r>
              <a:rPr lang="en-US" sz="2600" dirty="0" err="1"/>
              <a:t>uroflowmetry</a:t>
            </a:r>
            <a:r>
              <a:rPr lang="en-US" sz="2600" dirty="0"/>
              <a:t> every 6 months. </a:t>
            </a:r>
            <a:endParaRPr lang="en-US" sz="2600" dirty="0" smtClean="0"/>
          </a:p>
          <a:p>
            <a:pPr marL="0" indent="0" algn="l">
              <a:lnSpc>
                <a:spcPct val="150000"/>
              </a:lnSpc>
              <a:buNone/>
            </a:pPr>
            <a:r>
              <a:rPr lang="en-US" sz="2600" dirty="0" err="1" smtClean="0"/>
              <a:t>Urethrography</a:t>
            </a:r>
            <a:r>
              <a:rPr lang="en-US" sz="2600" dirty="0" smtClean="0"/>
              <a:t> </a:t>
            </a:r>
            <a:r>
              <a:rPr lang="en-US" sz="2600" dirty="0"/>
              <a:t>was performed only if symptoms or </a:t>
            </a:r>
            <a:r>
              <a:rPr lang="en-US" sz="2600" dirty="0" err="1"/>
              <a:t>uroflowmetry</a:t>
            </a:r>
            <a:r>
              <a:rPr lang="en-US" sz="2600" dirty="0"/>
              <a:t> suggested recurrent stricture. The criteria for successful reconstruction were peak flow rate &gt;15 ml/sec </a:t>
            </a:r>
            <a:r>
              <a:rPr lang="en-US" sz="2600" dirty="0" smtClean="0"/>
              <a:t>and </a:t>
            </a:r>
            <a:r>
              <a:rPr lang="en-US" sz="2600" dirty="0"/>
              <a:t>no postoperative requirement of any kind of instrumentation.</a:t>
            </a:r>
            <a:endParaRPr lang="ar-EG" sz="2600" dirty="0"/>
          </a:p>
          <a:p>
            <a:pPr marL="0" indent="0" algn="l">
              <a:lnSpc>
                <a:spcPct val="150000"/>
              </a:lnSpc>
              <a:buNone/>
            </a:pPr>
            <a:endParaRPr lang="ar-EG" sz="2600" dirty="0"/>
          </a:p>
        </p:txBody>
      </p:sp>
    </p:spTree>
    <p:extLst>
      <p:ext uri="{BB962C8B-B14F-4D97-AF65-F5344CB8AC3E}">
        <p14:creationId xmlns:p14="http://schemas.microsoft.com/office/powerpoint/2010/main" val="4995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a:bodyPr>
          <a:lstStyle/>
          <a:p>
            <a:pPr marL="0" indent="0" algn="l">
              <a:lnSpc>
                <a:spcPct val="150000"/>
              </a:lnSpc>
              <a:buNone/>
            </a:pPr>
            <a:r>
              <a:rPr lang="en-US" sz="2600" dirty="0"/>
              <a:t>Statistical analysis (statistics used , )</a:t>
            </a:r>
          </a:p>
          <a:p>
            <a:pPr marL="0" indent="0" algn="l">
              <a:lnSpc>
                <a:spcPct val="150000"/>
              </a:lnSpc>
              <a:buNone/>
            </a:pPr>
            <a:r>
              <a:rPr lang="en-US" sz="2600" dirty="0"/>
              <a:t>Data management and analysis were </a:t>
            </a:r>
            <a:r>
              <a:rPr lang="en-US" sz="2600" dirty="0" smtClean="0"/>
              <a:t>performed using </a:t>
            </a:r>
            <a:r>
              <a:rPr lang="en-US" sz="2600" dirty="0"/>
              <a:t>SPSS program; version 21</a:t>
            </a:r>
            <a:endParaRPr lang="ar-EG" sz="2600" dirty="0"/>
          </a:p>
        </p:txBody>
      </p:sp>
    </p:spTree>
    <p:extLst>
      <p:ext uri="{BB962C8B-B14F-4D97-AF65-F5344CB8AC3E}">
        <p14:creationId xmlns:p14="http://schemas.microsoft.com/office/powerpoint/2010/main" val="3803896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a:bodyPr>
          <a:lstStyle/>
          <a:p>
            <a:pPr marL="0" indent="0" algn="l">
              <a:lnSpc>
                <a:spcPct val="150000"/>
              </a:lnSpc>
              <a:buNone/>
            </a:pPr>
            <a:r>
              <a:rPr lang="en-US" sz="2600" dirty="0"/>
              <a:t>Outcome measures</a:t>
            </a:r>
          </a:p>
          <a:p>
            <a:pPr marL="0" indent="0" algn="l">
              <a:lnSpc>
                <a:spcPct val="150000"/>
              </a:lnSpc>
              <a:buNone/>
            </a:pPr>
            <a:r>
              <a:rPr lang="en-US" sz="2600" dirty="0"/>
              <a:t>(relevant to purpose of study , reliable , valid , clinical utility)</a:t>
            </a:r>
            <a:endParaRPr lang="ar-EG" sz="2600" dirty="0"/>
          </a:p>
        </p:txBody>
      </p:sp>
    </p:spTree>
    <p:extLst>
      <p:ext uri="{BB962C8B-B14F-4D97-AF65-F5344CB8AC3E}">
        <p14:creationId xmlns:p14="http://schemas.microsoft.com/office/powerpoint/2010/main" val="2932071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822" t="3484" r="46503" b="5904"/>
          <a:stretch/>
        </p:blipFill>
        <p:spPr>
          <a:xfrm>
            <a:off x="3057099" y="204505"/>
            <a:ext cx="5827594" cy="5991578"/>
          </a:xfrm>
        </p:spPr>
      </p:pic>
    </p:spTree>
    <p:extLst>
      <p:ext uri="{BB962C8B-B14F-4D97-AF65-F5344CB8AC3E}">
        <p14:creationId xmlns:p14="http://schemas.microsoft.com/office/powerpoint/2010/main" val="434867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2072" y="450376"/>
            <a:ext cx="9826387" cy="6073253"/>
          </a:xfrm>
        </p:spPr>
      </p:pic>
    </p:spTree>
    <p:extLst>
      <p:ext uri="{BB962C8B-B14F-4D97-AF65-F5344CB8AC3E}">
        <p14:creationId xmlns:p14="http://schemas.microsoft.com/office/powerpoint/2010/main" val="689242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2072" y="368491"/>
            <a:ext cx="9116703" cy="6005014"/>
          </a:xfrm>
        </p:spPr>
      </p:pic>
    </p:spTree>
    <p:extLst>
      <p:ext uri="{BB962C8B-B14F-4D97-AF65-F5344CB8AC3E}">
        <p14:creationId xmlns:p14="http://schemas.microsoft.com/office/powerpoint/2010/main" val="185164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409434"/>
            <a:ext cx="9730853" cy="6018662"/>
          </a:xfrm>
        </p:spPr>
      </p:pic>
    </p:spTree>
    <p:extLst>
      <p:ext uri="{BB962C8B-B14F-4D97-AF65-F5344CB8AC3E}">
        <p14:creationId xmlns:p14="http://schemas.microsoft.com/office/powerpoint/2010/main" val="2920717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Autofit/>
          </a:bodyPr>
          <a:lstStyle/>
          <a:p>
            <a:pPr marL="0" indent="0" algn="l">
              <a:lnSpc>
                <a:spcPct val="150000"/>
              </a:lnSpc>
              <a:buNone/>
            </a:pPr>
            <a:r>
              <a:rPr lang="en-US" sz="2600" dirty="0"/>
              <a:t>Discussion </a:t>
            </a:r>
          </a:p>
          <a:p>
            <a:pPr marL="0" indent="0" algn="l">
              <a:lnSpc>
                <a:spcPct val="150000"/>
              </a:lnSpc>
              <a:buNone/>
            </a:pPr>
            <a:r>
              <a:rPr lang="en-US" sz="2600" dirty="0"/>
              <a:t>All reconstructive urologists are aware that </a:t>
            </a:r>
            <a:r>
              <a:rPr lang="en-US" sz="2600" dirty="0" smtClean="0"/>
              <a:t>there is </a:t>
            </a:r>
            <a:r>
              <a:rPr lang="en-US" sz="2600" dirty="0"/>
              <a:t>a difference in surgical steps, possible </a:t>
            </a:r>
            <a:r>
              <a:rPr lang="en-US" sz="2600" dirty="0" smtClean="0"/>
              <a:t>complications and </a:t>
            </a:r>
            <a:r>
              <a:rPr lang="en-US" sz="2600" dirty="0"/>
              <a:t>results between penile </a:t>
            </a:r>
            <a:r>
              <a:rPr lang="en-US" sz="2600" dirty="0" err="1"/>
              <a:t>urethroplasty</a:t>
            </a:r>
            <a:r>
              <a:rPr lang="en-US" sz="2600" dirty="0"/>
              <a:t> and</a:t>
            </a:r>
          </a:p>
          <a:p>
            <a:pPr marL="0" indent="0" algn="l">
              <a:lnSpc>
                <a:spcPct val="150000"/>
              </a:lnSpc>
              <a:buNone/>
            </a:pPr>
            <a:r>
              <a:rPr lang="en-US" sz="2600" dirty="0"/>
              <a:t>bulbar </a:t>
            </a:r>
            <a:r>
              <a:rPr lang="en-US" sz="2600" dirty="0" err="1"/>
              <a:t>urethroplasty</a:t>
            </a:r>
            <a:r>
              <a:rPr lang="en-US" sz="2600" dirty="0"/>
              <a:t> using one stage flap or </a:t>
            </a:r>
            <a:r>
              <a:rPr lang="en-US" sz="2600" dirty="0" smtClean="0"/>
              <a:t>graft techniques</a:t>
            </a:r>
            <a:r>
              <a:rPr lang="en-US" sz="2600" dirty="0"/>
              <a:t>. It is also well known that the </a:t>
            </a:r>
            <a:r>
              <a:rPr lang="en-US" sz="2600" dirty="0" smtClean="0"/>
              <a:t>etiology and </a:t>
            </a:r>
            <a:r>
              <a:rPr lang="en-US" sz="2600" dirty="0"/>
              <a:t>length of the stricture affect the results of </a:t>
            </a:r>
            <a:r>
              <a:rPr lang="en-US" sz="2600" dirty="0" err="1" smtClean="0"/>
              <a:t>urethroplasty</a:t>
            </a:r>
            <a:r>
              <a:rPr lang="en-US" sz="2600" dirty="0" smtClean="0"/>
              <a:t> procedures</a:t>
            </a:r>
            <a:r>
              <a:rPr lang="en-US" sz="2600" dirty="0"/>
              <a:t>.</a:t>
            </a:r>
          </a:p>
          <a:p>
            <a:pPr marL="0" indent="0" algn="l">
              <a:lnSpc>
                <a:spcPct val="150000"/>
              </a:lnSpc>
              <a:buNone/>
            </a:pPr>
            <a:endParaRPr lang="ar-EG" sz="2600" dirty="0"/>
          </a:p>
        </p:txBody>
      </p:sp>
    </p:spTree>
    <p:extLst>
      <p:ext uri="{BB962C8B-B14F-4D97-AF65-F5344CB8AC3E}">
        <p14:creationId xmlns:p14="http://schemas.microsoft.com/office/powerpoint/2010/main" val="2036711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l">
              <a:lnSpc>
                <a:spcPct val="150000"/>
              </a:lnSpc>
              <a:buNone/>
            </a:pPr>
            <a:r>
              <a:rPr lang="en-US" sz="2600" dirty="0"/>
              <a:t>When </a:t>
            </a:r>
            <a:r>
              <a:rPr lang="en-US" sz="2600" dirty="0" smtClean="0"/>
              <a:t>the stricture </a:t>
            </a:r>
            <a:r>
              <a:rPr lang="en-US" sz="2600" dirty="0"/>
              <a:t>length was detected </a:t>
            </a:r>
            <a:r>
              <a:rPr lang="en-US" sz="2600" dirty="0" err="1"/>
              <a:t>intraoperatively</a:t>
            </a:r>
            <a:r>
              <a:rPr lang="en-US" sz="2600" dirty="0"/>
              <a:t>, </a:t>
            </a:r>
            <a:r>
              <a:rPr lang="en-US" sz="2600" dirty="0" smtClean="0"/>
              <a:t>we found </a:t>
            </a:r>
            <a:r>
              <a:rPr lang="en-US" sz="2600" dirty="0"/>
              <a:t>a discrepancy in stricture length </a:t>
            </a:r>
            <a:r>
              <a:rPr lang="en-US" sz="2600" dirty="0" smtClean="0"/>
              <a:t>varying between </a:t>
            </a:r>
            <a:r>
              <a:rPr lang="en-US" sz="2600" dirty="0"/>
              <a:t>10 to 20%. The reason for this </a:t>
            </a:r>
            <a:r>
              <a:rPr lang="en-US" sz="2600" dirty="0" smtClean="0"/>
              <a:t>discrepancy is </a:t>
            </a:r>
            <a:r>
              <a:rPr lang="en-US" sz="2600" dirty="0"/>
              <a:t>that we had to open the urethra at the </a:t>
            </a:r>
            <a:r>
              <a:rPr lang="en-US" sz="2600" dirty="0" smtClean="0"/>
              <a:t>site of </a:t>
            </a:r>
            <a:r>
              <a:rPr lang="en-US" sz="2600" dirty="0"/>
              <a:t>stricture until we reached healthy urethral </a:t>
            </a:r>
            <a:r>
              <a:rPr lang="en-US" sz="2600" dirty="0" smtClean="0"/>
              <a:t>tissue on </a:t>
            </a:r>
            <a:r>
              <a:rPr lang="en-US" sz="2600" dirty="0"/>
              <a:t>both ends.</a:t>
            </a:r>
          </a:p>
          <a:p>
            <a:pPr marL="0" indent="0" algn="l">
              <a:lnSpc>
                <a:spcPct val="150000"/>
              </a:lnSpc>
              <a:buNone/>
            </a:pPr>
            <a:r>
              <a:rPr lang="en-US" sz="2600" dirty="0"/>
              <a:t>Given the previous observation, we believe that </a:t>
            </a:r>
            <a:r>
              <a:rPr lang="en-US" sz="2600" b="1" dirty="0" smtClean="0">
                <a:solidFill>
                  <a:srgbClr val="FF0000"/>
                </a:solidFill>
              </a:rPr>
              <a:t>intraoperative assessment </a:t>
            </a:r>
            <a:r>
              <a:rPr lang="en-US" sz="2600" b="1" dirty="0">
                <a:solidFill>
                  <a:srgbClr val="FF0000"/>
                </a:solidFill>
              </a:rPr>
              <a:t>is the most reliable </a:t>
            </a:r>
            <a:r>
              <a:rPr lang="en-US" sz="2600" b="1" dirty="0" smtClean="0">
                <a:solidFill>
                  <a:srgbClr val="FF0000"/>
                </a:solidFill>
              </a:rPr>
              <a:t>method for </a:t>
            </a:r>
            <a:r>
              <a:rPr lang="en-US" sz="2600" b="1" dirty="0">
                <a:solidFill>
                  <a:srgbClr val="FF0000"/>
                </a:solidFill>
              </a:rPr>
              <a:t>assessing the length of urethral stricture.</a:t>
            </a:r>
            <a:endParaRPr lang="ar-EG" sz="2600" b="1" dirty="0">
              <a:solidFill>
                <a:srgbClr val="FF0000"/>
              </a:solidFill>
            </a:endParaRPr>
          </a:p>
        </p:txBody>
      </p:sp>
    </p:spTree>
    <p:extLst>
      <p:ext uri="{BB962C8B-B14F-4D97-AF65-F5344CB8AC3E}">
        <p14:creationId xmlns:p14="http://schemas.microsoft.com/office/powerpoint/2010/main" val="348434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rmAutofit/>
          </a:bodyPr>
          <a:lstStyle/>
          <a:p>
            <a:pPr marL="0" indent="0" algn="l">
              <a:lnSpc>
                <a:spcPct val="150000"/>
              </a:lnSpc>
              <a:buNone/>
            </a:pPr>
            <a:r>
              <a:rPr lang="en-US" sz="2600" dirty="0"/>
              <a:t>In the present study, the success rate in the </a:t>
            </a:r>
            <a:r>
              <a:rPr lang="en-US" sz="2600" dirty="0" smtClean="0"/>
              <a:t>BMG group </a:t>
            </a:r>
            <a:r>
              <a:rPr lang="en-US" sz="2600" dirty="0"/>
              <a:t>was 92.9%, three patients in this group </a:t>
            </a:r>
            <a:r>
              <a:rPr lang="en-US" sz="2600" dirty="0" smtClean="0"/>
              <a:t>developed a </a:t>
            </a:r>
            <a:r>
              <a:rPr lang="en-US" sz="2600" dirty="0"/>
              <a:t>small urethral stricture, one of them with</a:t>
            </a:r>
          </a:p>
          <a:p>
            <a:pPr marL="0" indent="0" algn="l">
              <a:lnSpc>
                <a:spcPct val="150000"/>
              </a:lnSpc>
              <a:buNone/>
            </a:pPr>
            <a:r>
              <a:rPr lang="en-US" sz="2600" dirty="0"/>
              <a:t>preoperative urethral stricture length of 10 cm </a:t>
            </a:r>
            <a:r>
              <a:rPr lang="en-US" sz="2600" dirty="0" smtClean="0"/>
              <a:t>developed a </a:t>
            </a:r>
            <a:r>
              <a:rPr lang="en-US" sz="2600" dirty="0"/>
              <a:t>small urethral stricture at the site of </a:t>
            </a:r>
            <a:r>
              <a:rPr lang="en-US" sz="2600" dirty="0" smtClean="0"/>
              <a:t>proximal anastomosis </a:t>
            </a:r>
            <a:r>
              <a:rPr lang="en-US" sz="2600" dirty="0"/>
              <a:t>in the 8th month after surgery.</a:t>
            </a:r>
            <a:endParaRPr lang="ar-EG" sz="2600" dirty="0"/>
          </a:p>
        </p:txBody>
      </p:sp>
    </p:spTree>
    <p:extLst>
      <p:ext uri="{BB962C8B-B14F-4D97-AF65-F5344CB8AC3E}">
        <p14:creationId xmlns:p14="http://schemas.microsoft.com/office/powerpoint/2010/main" val="2134375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rmAutofit/>
          </a:bodyPr>
          <a:lstStyle/>
          <a:p>
            <a:pPr marL="0" indent="0" algn="l">
              <a:lnSpc>
                <a:spcPct val="150000"/>
              </a:lnSpc>
              <a:buNone/>
            </a:pPr>
            <a:r>
              <a:rPr lang="en-US" sz="2600" dirty="0"/>
              <a:t>In the present study, three different types of </a:t>
            </a:r>
            <a:r>
              <a:rPr lang="en-US" sz="2600" dirty="0" smtClean="0"/>
              <a:t>local penile </a:t>
            </a:r>
            <a:r>
              <a:rPr lang="en-US" sz="2600" dirty="0"/>
              <a:t>flaps were used depending on location </a:t>
            </a:r>
            <a:r>
              <a:rPr lang="en-US" sz="2600" dirty="0" smtClean="0"/>
              <a:t>and length </a:t>
            </a:r>
            <a:r>
              <a:rPr lang="en-US" sz="2600" dirty="0"/>
              <a:t>of the stricture. The </a:t>
            </a:r>
            <a:r>
              <a:rPr lang="en-US" sz="2600" dirty="0" err="1"/>
              <a:t>heterogenous</a:t>
            </a:r>
            <a:r>
              <a:rPr lang="en-US" sz="2600" dirty="0"/>
              <a:t> usage </a:t>
            </a:r>
            <a:r>
              <a:rPr lang="en-US" sz="2600" dirty="0" smtClean="0"/>
              <a:t>of penile </a:t>
            </a:r>
            <a:r>
              <a:rPr lang="en-US" sz="2600" dirty="0"/>
              <a:t>flaps in urethral reconstruction may have </a:t>
            </a:r>
            <a:r>
              <a:rPr lang="en-US" sz="2600" dirty="0" smtClean="0"/>
              <a:t>led to </a:t>
            </a:r>
            <a:r>
              <a:rPr lang="en-US" sz="2600" dirty="0"/>
              <a:t>higher success rates and better outcomes in </a:t>
            </a:r>
            <a:r>
              <a:rPr lang="en-US" sz="2600" dirty="0" smtClean="0"/>
              <a:t>our results </a:t>
            </a:r>
            <a:r>
              <a:rPr lang="en-US" sz="2600" dirty="0"/>
              <a:t>compared to Guido </a:t>
            </a:r>
            <a:r>
              <a:rPr lang="en-US" sz="2600" dirty="0" err="1"/>
              <a:t>Barbagli</a:t>
            </a:r>
            <a:r>
              <a:rPr lang="en-US" sz="2600" dirty="0"/>
              <a:t> and </a:t>
            </a:r>
            <a:r>
              <a:rPr lang="en-US" sz="2600" dirty="0" smtClean="0"/>
              <a:t>colleagues who </a:t>
            </a:r>
            <a:r>
              <a:rPr lang="en-US" sz="2600" dirty="0"/>
              <a:t>used only one type of flaps [12].</a:t>
            </a:r>
          </a:p>
          <a:p>
            <a:pPr marL="0" indent="0" algn="l">
              <a:lnSpc>
                <a:spcPct val="150000"/>
              </a:lnSpc>
              <a:buNone/>
            </a:pPr>
            <a:endParaRPr lang="ar-EG" sz="2600" dirty="0"/>
          </a:p>
        </p:txBody>
      </p:sp>
    </p:spTree>
    <p:extLst>
      <p:ext uri="{BB962C8B-B14F-4D97-AF65-F5344CB8AC3E}">
        <p14:creationId xmlns:p14="http://schemas.microsoft.com/office/powerpoint/2010/main" val="3365340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rmAutofit/>
          </a:bodyPr>
          <a:lstStyle/>
          <a:p>
            <a:pPr marL="0" indent="0" algn="l">
              <a:lnSpc>
                <a:spcPct val="150000"/>
              </a:lnSpc>
              <a:buNone/>
            </a:pPr>
            <a:r>
              <a:rPr lang="en-US" sz="2600" dirty="0"/>
              <a:t>In our study, the mean peak flow rate was 23 ±</a:t>
            </a:r>
            <a:r>
              <a:rPr lang="en-US" sz="2600" dirty="0" smtClean="0"/>
              <a:t>7.5 ml/s </a:t>
            </a:r>
            <a:r>
              <a:rPr lang="en-US" sz="2600" dirty="0"/>
              <a:t>in the BMG group, which was higher than </a:t>
            </a:r>
            <a:r>
              <a:rPr lang="en-US" sz="2600" dirty="0" smtClean="0"/>
              <a:t>that of </a:t>
            </a:r>
            <a:r>
              <a:rPr lang="en-US" sz="2600" dirty="0"/>
              <a:t>the LPF group (19.6 ±5.9 ml/s), however this </a:t>
            </a:r>
            <a:r>
              <a:rPr lang="en-US" sz="2600" dirty="0" smtClean="0"/>
              <a:t>difference was </a:t>
            </a:r>
            <a:r>
              <a:rPr lang="en-US" sz="2600" dirty="0"/>
              <a:t>statistically insignificant (p = 0.2).</a:t>
            </a:r>
            <a:endParaRPr lang="ar-EG" sz="2600" dirty="0"/>
          </a:p>
        </p:txBody>
      </p:sp>
    </p:spTree>
    <p:extLst>
      <p:ext uri="{BB962C8B-B14F-4D97-AF65-F5344CB8AC3E}">
        <p14:creationId xmlns:p14="http://schemas.microsoft.com/office/powerpoint/2010/main" val="1043188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l">
              <a:lnSpc>
                <a:spcPct val="150000"/>
              </a:lnSpc>
              <a:buNone/>
            </a:pPr>
            <a:r>
              <a:rPr lang="en-US" sz="2600" dirty="0"/>
              <a:t>In our study, </a:t>
            </a:r>
            <a:r>
              <a:rPr lang="en-US" sz="2600" dirty="0" err="1"/>
              <a:t>peri</a:t>
            </a:r>
            <a:r>
              <a:rPr lang="en-US" sz="2600" dirty="0"/>
              <a:t>-catheter </a:t>
            </a:r>
            <a:r>
              <a:rPr lang="en-US" sz="2600" dirty="0" err="1"/>
              <a:t>urethrography</a:t>
            </a:r>
            <a:r>
              <a:rPr lang="en-US" sz="2600" dirty="0"/>
              <a:t> was </a:t>
            </a:r>
            <a:r>
              <a:rPr lang="en-US" sz="2600" dirty="0" smtClean="0"/>
              <a:t>performed in </a:t>
            </a:r>
            <a:r>
              <a:rPr lang="en-US" sz="2600" dirty="0"/>
              <a:t>all patients after 4 weeks of surgery</a:t>
            </a:r>
            <a:r>
              <a:rPr lang="en-US" sz="2600" dirty="0" smtClean="0"/>
              <a:t>. Two </a:t>
            </a:r>
            <a:r>
              <a:rPr lang="en-US" sz="2600" dirty="0"/>
              <a:t>patients in the BMG group and one patient in</a:t>
            </a:r>
          </a:p>
          <a:p>
            <a:pPr marL="0" indent="0" algn="l">
              <a:lnSpc>
                <a:spcPct val="150000"/>
              </a:lnSpc>
              <a:buNone/>
            </a:pPr>
            <a:r>
              <a:rPr lang="en-US" sz="2600" dirty="0"/>
              <a:t>the LPF group developed wound infection with </a:t>
            </a:r>
            <a:r>
              <a:rPr lang="en-US" sz="2600" dirty="0" smtClean="0"/>
              <a:t>increased risk </a:t>
            </a:r>
            <a:r>
              <a:rPr lang="en-US" sz="2600" dirty="0"/>
              <a:t>of wound dehiscence. In these </a:t>
            </a:r>
            <a:r>
              <a:rPr lang="en-US" sz="2600" dirty="0" smtClean="0"/>
              <a:t>patients the </a:t>
            </a:r>
            <a:r>
              <a:rPr lang="en-US" sz="2600" dirty="0"/>
              <a:t>catheters were left in place for an extra week</a:t>
            </a:r>
            <a:r>
              <a:rPr lang="en-US" sz="2600" dirty="0" smtClean="0"/>
              <a:t>. In </a:t>
            </a:r>
            <a:r>
              <a:rPr lang="en-US" sz="2600" dirty="0"/>
              <a:t>our opinion, the main reason of normal </a:t>
            </a:r>
            <a:r>
              <a:rPr lang="en-US" sz="2600" dirty="0" err="1" smtClean="0"/>
              <a:t>pericatheter</a:t>
            </a:r>
            <a:r>
              <a:rPr lang="en-US" sz="2600" dirty="0" smtClean="0"/>
              <a:t> </a:t>
            </a:r>
            <a:r>
              <a:rPr lang="en-US" sz="2600" dirty="0" err="1" smtClean="0"/>
              <a:t>urethrography</a:t>
            </a:r>
            <a:r>
              <a:rPr lang="en-US" sz="2600" dirty="0" smtClean="0"/>
              <a:t> </a:t>
            </a:r>
            <a:r>
              <a:rPr lang="en-US" sz="2600" dirty="0"/>
              <a:t>with no incidence of </a:t>
            </a:r>
            <a:r>
              <a:rPr lang="en-US" sz="2600" dirty="0" smtClean="0"/>
              <a:t>extravasation detected </a:t>
            </a:r>
            <a:r>
              <a:rPr lang="en-US" sz="2600" dirty="0"/>
              <a:t>in any of our cases is related</a:t>
            </a:r>
          </a:p>
          <a:p>
            <a:pPr marL="0" indent="0" algn="l">
              <a:lnSpc>
                <a:spcPct val="150000"/>
              </a:lnSpc>
              <a:buNone/>
            </a:pPr>
            <a:r>
              <a:rPr lang="en-US" sz="2600" dirty="0"/>
              <a:t>to the longer duration of catheterization</a:t>
            </a:r>
            <a:endParaRPr lang="ar-EG" sz="2600" dirty="0"/>
          </a:p>
        </p:txBody>
      </p:sp>
    </p:spTree>
    <p:extLst>
      <p:ext uri="{BB962C8B-B14F-4D97-AF65-F5344CB8AC3E}">
        <p14:creationId xmlns:p14="http://schemas.microsoft.com/office/powerpoint/2010/main" val="3817220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l">
              <a:lnSpc>
                <a:spcPct val="170000"/>
              </a:lnSpc>
              <a:buNone/>
            </a:pPr>
            <a:r>
              <a:rPr lang="en-US" sz="2600" dirty="0"/>
              <a:t>Regarding postoperative complications, </a:t>
            </a:r>
            <a:r>
              <a:rPr lang="en-US" sz="2600" dirty="0" err="1"/>
              <a:t>Dubey</a:t>
            </a:r>
            <a:r>
              <a:rPr lang="en-US" sz="2600" dirty="0"/>
              <a:t> </a:t>
            </a:r>
            <a:r>
              <a:rPr lang="en-US" sz="2600" dirty="0" smtClean="0"/>
              <a:t>et al</a:t>
            </a:r>
            <a:r>
              <a:rPr lang="en-US" sz="2600" dirty="0"/>
              <a:t>. in their prospective study on 55 patients </a:t>
            </a:r>
            <a:r>
              <a:rPr lang="en-US" sz="2600" dirty="0" smtClean="0"/>
              <a:t>with anterior </a:t>
            </a:r>
            <a:r>
              <a:rPr lang="en-US" sz="2600" dirty="0"/>
              <a:t>urethral strictures who had either BMG</a:t>
            </a:r>
          </a:p>
          <a:p>
            <a:pPr marL="0" indent="0" algn="l">
              <a:lnSpc>
                <a:spcPct val="170000"/>
              </a:lnSpc>
              <a:buNone/>
            </a:pPr>
            <a:r>
              <a:rPr lang="en-US" sz="2600" dirty="0"/>
              <a:t>(27 patients) or LPF (28 patients) </a:t>
            </a:r>
            <a:r>
              <a:rPr lang="en-US" sz="2600" dirty="0" err="1"/>
              <a:t>urethroplasty</a:t>
            </a:r>
            <a:r>
              <a:rPr lang="en-US" sz="2600" dirty="0"/>
              <a:t>, </a:t>
            </a:r>
            <a:r>
              <a:rPr lang="en-US" sz="2600" dirty="0" smtClean="0"/>
              <a:t>reported that </a:t>
            </a:r>
            <a:r>
              <a:rPr lang="en-US" sz="2600" dirty="0"/>
              <a:t>2 patients in each group had </a:t>
            </a:r>
            <a:r>
              <a:rPr lang="en-US" sz="2600" dirty="0" smtClean="0"/>
              <a:t>postoperative hematoma </a:t>
            </a:r>
            <a:r>
              <a:rPr lang="en-US" sz="2600" dirty="0"/>
              <a:t>and one patient in the LPF group</a:t>
            </a:r>
          </a:p>
          <a:p>
            <a:pPr marL="0" indent="0" algn="l">
              <a:lnSpc>
                <a:spcPct val="170000"/>
              </a:lnSpc>
              <a:buNone/>
            </a:pPr>
            <a:r>
              <a:rPr lang="en-US" sz="2600" dirty="0"/>
              <a:t>had wound infection</a:t>
            </a:r>
            <a:r>
              <a:rPr lang="en-US" sz="2600" dirty="0" smtClean="0"/>
              <a:t>.</a:t>
            </a:r>
          </a:p>
          <a:p>
            <a:pPr marL="0" indent="0" algn="l">
              <a:lnSpc>
                <a:spcPct val="170000"/>
              </a:lnSpc>
              <a:buNone/>
            </a:pPr>
            <a:r>
              <a:rPr lang="en-US" sz="2600" dirty="0" smtClean="0"/>
              <a:t> </a:t>
            </a:r>
            <a:r>
              <a:rPr lang="en-US" sz="2600" dirty="0"/>
              <a:t>In the LPF group, 6 </a:t>
            </a:r>
            <a:r>
              <a:rPr lang="en-US" sz="2600" dirty="0" smtClean="0"/>
              <a:t>patients developed </a:t>
            </a:r>
            <a:r>
              <a:rPr lang="en-US" sz="2600" dirty="0"/>
              <a:t>superficial penile skin necrosis </a:t>
            </a:r>
            <a:r>
              <a:rPr lang="en-US" sz="2600" dirty="0" smtClean="0"/>
              <a:t>that healed </a:t>
            </a:r>
            <a:r>
              <a:rPr lang="en-US" sz="2600" dirty="0"/>
              <a:t>within 6 weeks postoperatively. </a:t>
            </a:r>
            <a:endParaRPr lang="ar-EG" sz="2600" dirty="0"/>
          </a:p>
        </p:txBody>
      </p:sp>
    </p:spTree>
    <p:extLst>
      <p:ext uri="{BB962C8B-B14F-4D97-AF65-F5344CB8AC3E}">
        <p14:creationId xmlns:p14="http://schemas.microsoft.com/office/powerpoint/2010/main" val="573443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rotWithShape="1">
          <a:blip r:embed="rId2">
            <a:extLst>
              <a:ext uri="{28A0092B-C50C-407E-A947-70E740481C1C}">
                <a14:useLocalDpi xmlns:a14="http://schemas.microsoft.com/office/drawing/2010/main" val="0"/>
              </a:ext>
            </a:extLst>
          </a:blip>
          <a:srcRect b="6828"/>
          <a:stretch/>
        </p:blipFill>
        <p:spPr>
          <a:xfrm>
            <a:off x="2224586" y="382137"/>
            <a:ext cx="7656394" cy="6250675"/>
          </a:xfrm>
        </p:spPr>
      </p:pic>
    </p:spTree>
    <p:extLst>
      <p:ext uri="{BB962C8B-B14F-4D97-AF65-F5344CB8AC3E}">
        <p14:creationId xmlns:p14="http://schemas.microsoft.com/office/powerpoint/2010/main" val="22896815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797"/>
            <a:ext cx="10515600" cy="5549166"/>
          </a:xfrm>
        </p:spPr>
        <p:txBody>
          <a:bodyPr/>
          <a:lstStyle/>
          <a:p>
            <a:pPr marL="0" indent="0" algn="l">
              <a:lnSpc>
                <a:spcPct val="170000"/>
              </a:lnSpc>
              <a:buNone/>
            </a:pPr>
            <a:r>
              <a:rPr lang="en-US" dirty="0"/>
              <a:t>One patient developed extensive skin loss managed by split skin grafting. Two patients in the LPF group and one patient in the BMG group had mild </a:t>
            </a:r>
            <a:r>
              <a:rPr lang="en-US" dirty="0" smtClean="0"/>
              <a:t>extravasation of </a:t>
            </a:r>
            <a:r>
              <a:rPr lang="en-US" dirty="0"/>
              <a:t>dye on VCUG at 3 weeks after surgery. </a:t>
            </a:r>
            <a:endParaRPr lang="ar-EG" dirty="0"/>
          </a:p>
          <a:p>
            <a:endParaRPr lang="ar-EG" dirty="0"/>
          </a:p>
        </p:txBody>
      </p:sp>
    </p:spTree>
    <p:extLst>
      <p:ext uri="{BB962C8B-B14F-4D97-AF65-F5344CB8AC3E}">
        <p14:creationId xmlns:p14="http://schemas.microsoft.com/office/powerpoint/2010/main" val="3111754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081"/>
            <a:ext cx="10515600" cy="5753882"/>
          </a:xfrm>
        </p:spPr>
        <p:txBody>
          <a:bodyPr>
            <a:noAutofit/>
          </a:bodyPr>
          <a:lstStyle/>
          <a:p>
            <a:pPr marL="0" indent="0" algn="l">
              <a:lnSpc>
                <a:spcPct val="170000"/>
              </a:lnSpc>
              <a:buNone/>
            </a:pPr>
            <a:r>
              <a:rPr lang="en-US" sz="2600" dirty="0"/>
              <a:t>Two </a:t>
            </a:r>
            <a:r>
              <a:rPr lang="en-US" sz="2600" dirty="0" smtClean="0"/>
              <a:t>patients in </a:t>
            </a:r>
            <a:r>
              <a:rPr lang="en-US" sz="2600" dirty="0"/>
              <a:t>the LPF group developed slight penile torsion that did not interfere with sexual intercourse</a:t>
            </a:r>
            <a:r>
              <a:rPr lang="en-US" sz="2600" dirty="0" smtClean="0"/>
              <a:t>. In </a:t>
            </a:r>
            <a:r>
              <a:rPr lang="en-US" sz="2600" dirty="0"/>
              <a:t>the BMG group, six patients (25.7%) </a:t>
            </a:r>
            <a:r>
              <a:rPr lang="en-US" sz="2600" dirty="0" smtClean="0"/>
              <a:t>complained of </a:t>
            </a:r>
            <a:r>
              <a:rPr lang="en-US" sz="2600" dirty="0"/>
              <a:t>minor oral morbidity that was resolved </a:t>
            </a:r>
            <a:r>
              <a:rPr lang="en-US" sz="2600" dirty="0" smtClean="0"/>
              <a:t>after 4 </a:t>
            </a:r>
            <a:r>
              <a:rPr lang="en-US" sz="2600" dirty="0"/>
              <a:t>weeks postoperatively. </a:t>
            </a:r>
            <a:endParaRPr lang="en-US" sz="2600" dirty="0" smtClean="0"/>
          </a:p>
          <a:p>
            <a:pPr marL="0" indent="0" algn="l">
              <a:lnSpc>
                <a:spcPct val="170000"/>
              </a:lnSpc>
              <a:buNone/>
            </a:pPr>
            <a:r>
              <a:rPr lang="en-US" sz="2600" dirty="0" smtClean="0"/>
              <a:t>Four </a:t>
            </a:r>
            <a:r>
              <a:rPr lang="en-US" sz="2600" dirty="0"/>
              <a:t>patients </a:t>
            </a:r>
            <a:r>
              <a:rPr lang="en-US" sz="2600" dirty="0" smtClean="0"/>
              <a:t>developed perioral </a:t>
            </a:r>
            <a:r>
              <a:rPr lang="en-US" sz="2600" dirty="0"/>
              <a:t>numbness at the early postoperative period</a:t>
            </a:r>
            <a:r>
              <a:rPr lang="en-US" sz="2600" dirty="0" smtClean="0"/>
              <a:t>. One </a:t>
            </a:r>
            <a:r>
              <a:rPr lang="en-US" sz="2600" dirty="0"/>
              <a:t>patient developed a mucus retention </a:t>
            </a:r>
            <a:r>
              <a:rPr lang="en-US" sz="2600" dirty="0" smtClean="0"/>
              <a:t>cyst which </a:t>
            </a:r>
            <a:r>
              <a:rPr lang="en-US" sz="2600" dirty="0"/>
              <a:t>resolved spontaneously [9].</a:t>
            </a:r>
            <a:endParaRPr lang="ar-EG" sz="2600" dirty="0"/>
          </a:p>
          <a:p>
            <a:pPr marL="0" indent="0" algn="l">
              <a:lnSpc>
                <a:spcPct val="170000"/>
              </a:lnSpc>
              <a:buNone/>
            </a:pPr>
            <a:endParaRPr lang="ar-EG" sz="2600" dirty="0"/>
          </a:p>
        </p:txBody>
      </p:sp>
    </p:spTree>
    <p:extLst>
      <p:ext uri="{BB962C8B-B14F-4D97-AF65-F5344CB8AC3E}">
        <p14:creationId xmlns:p14="http://schemas.microsoft.com/office/powerpoint/2010/main" val="3788540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l">
              <a:lnSpc>
                <a:spcPct val="170000"/>
              </a:lnSpc>
              <a:buNone/>
            </a:pPr>
            <a:r>
              <a:rPr lang="en-US" sz="2600" dirty="0"/>
              <a:t>In our study, six patients (14.3%) in each group </a:t>
            </a:r>
            <a:r>
              <a:rPr lang="en-US" sz="2600" dirty="0" smtClean="0"/>
              <a:t>developed wound </a:t>
            </a:r>
            <a:r>
              <a:rPr lang="en-US" sz="2600" dirty="0"/>
              <a:t>infection that was managed by </a:t>
            </a:r>
            <a:r>
              <a:rPr lang="en-US" sz="2600" dirty="0" smtClean="0"/>
              <a:t>frequent dressing </a:t>
            </a:r>
            <a:r>
              <a:rPr lang="en-US" sz="2600" dirty="0"/>
              <a:t>and antibiotics according to wound</a:t>
            </a:r>
          </a:p>
          <a:p>
            <a:pPr marL="0" indent="0" algn="l">
              <a:lnSpc>
                <a:spcPct val="170000"/>
              </a:lnSpc>
              <a:buNone/>
            </a:pPr>
            <a:r>
              <a:rPr lang="en-US" sz="2600" dirty="0"/>
              <a:t>swab culture and sensitivity</a:t>
            </a:r>
            <a:r>
              <a:rPr lang="en-US" sz="2600" dirty="0" smtClean="0"/>
              <a:t>.</a:t>
            </a:r>
          </a:p>
          <a:p>
            <a:pPr marL="0" indent="0" algn="l">
              <a:lnSpc>
                <a:spcPct val="170000"/>
              </a:lnSpc>
              <a:buNone/>
            </a:pPr>
            <a:r>
              <a:rPr lang="en-US" sz="2600" dirty="0" smtClean="0"/>
              <a:t> </a:t>
            </a:r>
            <a:r>
              <a:rPr lang="en-US" sz="2600" dirty="0"/>
              <a:t>In the LPF group</a:t>
            </a:r>
            <a:r>
              <a:rPr lang="en-US" sz="2600" dirty="0" smtClean="0"/>
              <a:t>, three </a:t>
            </a:r>
            <a:r>
              <a:rPr lang="en-US" sz="2600" dirty="0"/>
              <a:t>patients (7.1%) developed small distal </a:t>
            </a:r>
            <a:r>
              <a:rPr lang="en-US" sz="2600" dirty="0" smtClean="0"/>
              <a:t>penile fistula</a:t>
            </a:r>
            <a:r>
              <a:rPr lang="en-US" sz="2600" dirty="0"/>
              <a:t>, and another three patients (7.1%) </a:t>
            </a:r>
            <a:r>
              <a:rPr lang="en-US" sz="2600" dirty="0" smtClean="0"/>
              <a:t>developed mild </a:t>
            </a:r>
            <a:r>
              <a:rPr lang="en-US" sz="2600" dirty="0" err="1"/>
              <a:t>chordee</a:t>
            </a:r>
            <a:r>
              <a:rPr lang="en-US" sz="2600" dirty="0"/>
              <a:t> (penile curvature) postoperatively</a:t>
            </a:r>
            <a:r>
              <a:rPr lang="en-US" sz="2600" dirty="0" smtClean="0"/>
              <a:t>.</a:t>
            </a:r>
          </a:p>
          <a:p>
            <a:pPr marL="0" indent="0" algn="l">
              <a:lnSpc>
                <a:spcPct val="170000"/>
              </a:lnSpc>
              <a:buNone/>
            </a:pPr>
            <a:r>
              <a:rPr lang="en-US" sz="2600" dirty="0" smtClean="0"/>
              <a:t> For all </a:t>
            </a:r>
            <a:r>
              <a:rPr lang="en-US" sz="2600" dirty="0"/>
              <a:t>patients with postoperative penile curvature, </a:t>
            </a:r>
            <a:r>
              <a:rPr lang="en-US" sz="2600" dirty="0" smtClean="0"/>
              <a:t>no surgical </a:t>
            </a:r>
            <a:r>
              <a:rPr lang="en-US" sz="2600" dirty="0"/>
              <a:t>intervention was performed. No </a:t>
            </a:r>
            <a:r>
              <a:rPr lang="en-US" sz="2600" dirty="0" smtClean="0"/>
              <a:t>patient in </a:t>
            </a:r>
            <a:r>
              <a:rPr lang="en-US" sz="2600" dirty="0"/>
              <a:t>the </a:t>
            </a:r>
            <a:r>
              <a:rPr lang="en-US" sz="2600" dirty="0" err="1"/>
              <a:t>buccal</a:t>
            </a:r>
            <a:r>
              <a:rPr lang="en-US" sz="2600" dirty="0"/>
              <a:t> mucosal graft group developed </a:t>
            </a:r>
            <a:r>
              <a:rPr lang="en-US" sz="2600" dirty="0" smtClean="0"/>
              <a:t>penile curvature. </a:t>
            </a:r>
            <a:endParaRPr lang="ar-EG" sz="2600" dirty="0"/>
          </a:p>
        </p:txBody>
      </p:sp>
    </p:spTree>
    <p:extLst>
      <p:ext uri="{BB962C8B-B14F-4D97-AF65-F5344CB8AC3E}">
        <p14:creationId xmlns:p14="http://schemas.microsoft.com/office/powerpoint/2010/main" val="3654543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722" y="406257"/>
            <a:ext cx="10515600" cy="4351338"/>
          </a:xfrm>
        </p:spPr>
        <p:txBody>
          <a:bodyPr>
            <a:noAutofit/>
          </a:bodyPr>
          <a:lstStyle/>
          <a:p>
            <a:pPr marL="0" indent="0" algn="l">
              <a:lnSpc>
                <a:spcPct val="170000"/>
              </a:lnSpc>
              <a:buNone/>
            </a:pPr>
            <a:r>
              <a:rPr lang="en-US" sz="2600" dirty="0"/>
              <a:t>In the LPF group, three patients (7.1%) had </a:t>
            </a:r>
            <a:r>
              <a:rPr lang="en-US" sz="2600" dirty="0" smtClean="0"/>
              <a:t>recession of </a:t>
            </a:r>
            <a:r>
              <a:rPr lang="en-US" sz="2600" dirty="0"/>
              <a:t>the meatus ending in </a:t>
            </a:r>
            <a:r>
              <a:rPr lang="en-US" sz="2600" dirty="0" err="1"/>
              <a:t>subcoronal</a:t>
            </a:r>
            <a:r>
              <a:rPr lang="en-US" sz="2600" dirty="0"/>
              <a:t> position of the meatus; they were offered correction, but</a:t>
            </a:r>
          </a:p>
          <a:p>
            <a:pPr marL="0" indent="0" algn="l">
              <a:lnSpc>
                <a:spcPct val="170000"/>
              </a:lnSpc>
              <a:buNone/>
            </a:pPr>
            <a:r>
              <a:rPr lang="en-US" sz="2600" dirty="0"/>
              <a:t>they refused ensuring that they are satisfied </a:t>
            </a:r>
            <a:r>
              <a:rPr lang="en-US" sz="2600" dirty="0" smtClean="0"/>
              <a:t>with this </a:t>
            </a:r>
            <a:r>
              <a:rPr lang="en-US" sz="2600" dirty="0"/>
              <a:t>outcome.</a:t>
            </a:r>
          </a:p>
          <a:p>
            <a:pPr marL="0" indent="0" algn="l">
              <a:lnSpc>
                <a:spcPct val="170000"/>
              </a:lnSpc>
              <a:buNone/>
            </a:pPr>
            <a:r>
              <a:rPr lang="en-US" sz="2600" dirty="0"/>
              <a:t>In the BMG group, all of our patients had mild </a:t>
            </a:r>
            <a:r>
              <a:rPr lang="en-US" sz="2600" dirty="0" smtClean="0"/>
              <a:t>pain  at </a:t>
            </a:r>
            <a:r>
              <a:rPr lang="en-US" sz="2600" dirty="0"/>
              <a:t>the donor site that was self-limited. Three </a:t>
            </a:r>
            <a:r>
              <a:rPr lang="en-US" sz="2600" dirty="0" smtClean="0"/>
              <a:t>patients had </a:t>
            </a:r>
            <a:r>
              <a:rPr lang="en-US" sz="2600" dirty="0"/>
              <a:t>mild limitation of mouth opening that</a:t>
            </a:r>
          </a:p>
          <a:p>
            <a:pPr marL="0" indent="0" algn="l">
              <a:lnSpc>
                <a:spcPct val="170000"/>
              </a:lnSpc>
              <a:buNone/>
            </a:pPr>
            <a:r>
              <a:rPr lang="en-US" sz="2600" dirty="0"/>
              <a:t>improved with time.</a:t>
            </a:r>
            <a:endParaRPr lang="ar-EG" sz="2600" dirty="0"/>
          </a:p>
          <a:p>
            <a:pPr marL="0" indent="0" algn="l">
              <a:lnSpc>
                <a:spcPct val="170000"/>
              </a:lnSpc>
              <a:buNone/>
            </a:pPr>
            <a:endParaRPr lang="ar-EG" sz="2600" dirty="0"/>
          </a:p>
        </p:txBody>
      </p:sp>
    </p:spTree>
    <p:extLst>
      <p:ext uri="{BB962C8B-B14F-4D97-AF65-F5344CB8AC3E}">
        <p14:creationId xmlns:p14="http://schemas.microsoft.com/office/powerpoint/2010/main" val="1325227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l">
              <a:lnSpc>
                <a:spcPct val="160000"/>
              </a:lnSpc>
              <a:buNone/>
            </a:pPr>
            <a:r>
              <a:rPr lang="en-US" sz="2600" dirty="0"/>
              <a:t>On an intermediate term of follow-up, </a:t>
            </a:r>
            <a:r>
              <a:rPr lang="en-US" sz="2600" dirty="0" smtClean="0"/>
              <a:t>dorsolateral </a:t>
            </a:r>
            <a:r>
              <a:rPr lang="en-US" sz="2600" dirty="0" err="1" smtClean="0"/>
              <a:t>onlay</a:t>
            </a:r>
            <a:r>
              <a:rPr lang="en-US" sz="2600" dirty="0" smtClean="0"/>
              <a:t> </a:t>
            </a:r>
            <a:r>
              <a:rPr lang="en-US" sz="2600" dirty="0" err="1"/>
              <a:t>buccal</a:t>
            </a:r>
            <a:r>
              <a:rPr lang="en-US" sz="2600" dirty="0"/>
              <a:t> mucosal graft and ventral </a:t>
            </a:r>
            <a:r>
              <a:rPr lang="en-US" sz="2600" dirty="0" err="1"/>
              <a:t>onlay</a:t>
            </a:r>
            <a:r>
              <a:rPr lang="en-US" sz="2600" dirty="0"/>
              <a:t> </a:t>
            </a:r>
            <a:r>
              <a:rPr lang="en-US" sz="2600" dirty="0" smtClean="0"/>
              <a:t>penile skin </a:t>
            </a:r>
            <a:r>
              <a:rPr lang="en-US" sz="2600" dirty="0"/>
              <a:t>flap have similar success rates in penile </a:t>
            </a:r>
            <a:r>
              <a:rPr lang="en-US" sz="2600" dirty="0" err="1"/>
              <a:t>urethroplasty</a:t>
            </a:r>
            <a:r>
              <a:rPr lang="en-US" sz="2600" dirty="0" smtClean="0"/>
              <a:t>, with </a:t>
            </a:r>
            <a:r>
              <a:rPr lang="en-US" sz="2600" dirty="0"/>
              <a:t>essentially </a:t>
            </a:r>
            <a:r>
              <a:rPr lang="en-US" sz="2600" b="1" dirty="0">
                <a:solidFill>
                  <a:srgbClr val="FF0000"/>
                </a:solidFill>
              </a:rPr>
              <a:t>comparable</a:t>
            </a:r>
            <a:r>
              <a:rPr lang="en-US" sz="2600" dirty="0">
                <a:solidFill>
                  <a:srgbClr val="FF0000"/>
                </a:solidFill>
              </a:rPr>
              <a:t> </a:t>
            </a:r>
            <a:r>
              <a:rPr lang="en-US" sz="2600" dirty="0" smtClean="0"/>
              <a:t>postoperative morbidity.</a:t>
            </a:r>
          </a:p>
          <a:p>
            <a:pPr marL="0" indent="0" algn="l">
              <a:lnSpc>
                <a:spcPct val="160000"/>
              </a:lnSpc>
              <a:buNone/>
            </a:pPr>
            <a:r>
              <a:rPr lang="en-US" sz="2600" dirty="0" smtClean="0"/>
              <a:t> In </a:t>
            </a:r>
            <a:r>
              <a:rPr lang="en-US" sz="2600" dirty="0"/>
              <a:t>our study we also concluded that </a:t>
            </a:r>
            <a:r>
              <a:rPr lang="en-US" sz="2600" b="1" dirty="0" smtClean="0">
                <a:solidFill>
                  <a:srgbClr val="FF0000"/>
                </a:solidFill>
              </a:rPr>
              <a:t>intraoperative</a:t>
            </a:r>
            <a:r>
              <a:rPr lang="en-US" sz="2600" dirty="0" smtClean="0">
                <a:solidFill>
                  <a:srgbClr val="FF0000"/>
                </a:solidFill>
              </a:rPr>
              <a:t> </a:t>
            </a:r>
            <a:r>
              <a:rPr lang="en-US" sz="2600" dirty="0" smtClean="0"/>
              <a:t>assessment </a:t>
            </a:r>
            <a:r>
              <a:rPr lang="en-US" sz="2600" dirty="0"/>
              <a:t>of urethral stricture length is more </a:t>
            </a:r>
            <a:r>
              <a:rPr lang="en-US" sz="2600" dirty="0" smtClean="0"/>
              <a:t>accurate than </a:t>
            </a:r>
            <a:r>
              <a:rPr lang="en-US" sz="2600" dirty="0"/>
              <a:t>preoperative assessment performed</a:t>
            </a:r>
          </a:p>
          <a:p>
            <a:pPr marL="0" indent="0" algn="l">
              <a:lnSpc>
                <a:spcPct val="160000"/>
              </a:lnSpc>
              <a:buNone/>
            </a:pPr>
            <a:r>
              <a:rPr lang="en-US" sz="2600" dirty="0"/>
              <a:t>by retrograde </a:t>
            </a:r>
            <a:r>
              <a:rPr lang="en-US" sz="2600" dirty="0" err="1"/>
              <a:t>urethrogram</a:t>
            </a:r>
            <a:r>
              <a:rPr lang="en-US" sz="2600" dirty="0"/>
              <a:t> and we recommend </a:t>
            </a:r>
            <a:r>
              <a:rPr lang="en-US" sz="2600" dirty="0" smtClean="0"/>
              <a:t>that reconstructive </a:t>
            </a:r>
            <a:r>
              <a:rPr lang="en-US" sz="2600" dirty="0"/>
              <a:t>urologists should have enough </a:t>
            </a:r>
            <a:r>
              <a:rPr lang="en-US" sz="2600" dirty="0" smtClean="0"/>
              <a:t>experience and </a:t>
            </a:r>
            <a:r>
              <a:rPr lang="en-US" sz="2600" dirty="0"/>
              <a:t>different tools to deal with any </a:t>
            </a:r>
            <a:r>
              <a:rPr lang="en-US" sz="2600" dirty="0" smtClean="0"/>
              <a:t>intraoperative surprises</a:t>
            </a:r>
            <a:r>
              <a:rPr lang="en-US" sz="2600" dirty="0"/>
              <a:t>.</a:t>
            </a:r>
            <a:endParaRPr lang="ar-EG" sz="2600" dirty="0"/>
          </a:p>
        </p:txBody>
      </p:sp>
    </p:spTree>
    <p:extLst>
      <p:ext uri="{BB962C8B-B14F-4D97-AF65-F5344CB8AC3E}">
        <p14:creationId xmlns:p14="http://schemas.microsoft.com/office/powerpoint/2010/main" val="1485000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955"/>
            <a:ext cx="10515600" cy="5904008"/>
          </a:xfrm>
        </p:spPr>
        <p:txBody>
          <a:bodyPr>
            <a:noAutofit/>
          </a:bodyPr>
          <a:lstStyle/>
          <a:p>
            <a:pPr marL="0" indent="0" algn="ctr">
              <a:buNone/>
            </a:pPr>
            <a:endParaRPr lang="en-US" sz="8000" dirty="0" smtClean="0"/>
          </a:p>
          <a:p>
            <a:pPr algn="ctr"/>
            <a:endParaRPr lang="en-US" sz="8000" dirty="0"/>
          </a:p>
          <a:p>
            <a:pPr algn="ctr"/>
            <a:r>
              <a:rPr lang="en-US" sz="8000" dirty="0" smtClean="0"/>
              <a:t>Thank you</a:t>
            </a:r>
            <a:endParaRPr lang="ar-EG" sz="8000" dirty="0"/>
          </a:p>
        </p:txBody>
      </p:sp>
    </p:spTree>
    <p:extLst>
      <p:ext uri="{BB962C8B-B14F-4D97-AF65-F5344CB8AC3E}">
        <p14:creationId xmlns:p14="http://schemas.microsoft.com/office/powerpoint/2010/main" val="11388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a:bodyPr>
          <a:lstStyle/>
          <a:p>
            <a:pPr marL="0" indent="0" algn="ctr">
              <a:lnSpc>
                <a:spcPct val="150000"/>
              </a:lnSpc>
              <a:buNone/>
            </a:pPr>
            <a:r>
              <a:rPr lang="en-US" sz="3200" b="1" dirty="0" err="1"/>
              <a:t>Buccal</a:t>
            </a:r>
            <a:r>
              <a:rPr lang="en-US" sz="3200" b="1" dirty="0"/>
              <a:t> mucosal graft versus penile skin flap </a:t>
            </a:r>
            <a:r>
              <a:rPr lang="en-US" sz="3200" b="1" dirty="0" err="1"/>
              <a:t>urethroplasty</a:t>
            </a:r>
            <a:endParaRPr lang="en-US" sz="3200" b="1" dirty="0"/>
          </a:p>
          <a:p>
            <a:pPr marL="0" indent="0" algn="ctr">
              <a:lnSpc>
                <a:spcPct val="150000"/>
              </a:lnSpc>
              <a:buNone/>
            </a:pPr>
            <a:r>
              <a:rPr lang="en-US" sz="3200" b="1" dirty="0"/>
              <a:t>for long segment penile urethral stricture: a prospective</a:t>
            </a:r>
          </a:p>
          <a:p>
            <a:pPr marL="0" indent="0" algn="ctr">
              <a:lnSpc>
                <a:spcPct val="150000"/>
              </a:lnSpc>
              <a:buNone/>
            </a:pPr>
            <a:r>
              <a:rPr lang="en-US" sz="3200" b="1" dirty="0"/>
              <a:t>randomized study</a:t>
            </a:r>
            <a:endParaRPr lang="ar-EG" sz="3200" dirty="0"/>
          </a:p>
        </p:txBody>
      </p:sp>
    </p:spTree>
    <p:extLst>
      <p:ext uri="{BB962C8B-B14F-4D97-AF65-F5344CB8AC3E}">
        <p14:creationId xmlns:p14="http://schemas.microsoft.com/office/powerpoint/2010/main" val="88809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8615"/>
            <a:ext cx="10515600" cy="5658348"/>
          </a:xfrm>
        </p:spPr>
        <p:txBody>
          <a:bodyPr/>
          <a:lstStyle/>
          <a:p>
            <a:pPr marL="0" indent="0" algn="l">
              <a:buNone/>
            </a:pPr>
            <a:r>
              <a:rPr lang="en-US" dirty="0" smtClean="0"/>
              <a:t>ARTICLE CITATION</a:t>
            </a:r>
          </a:p>
          <a:p>
            <a:pPr marL="0" indent="0" algn="l">
              <a:buNone/>
            </a:pPr>
            <a:r>
              <a:rPr lang="en-US" dirty="0"/>
              <a:t>Citation: Ali AI, Hamid AA, Abdel-</a:t>
            </a:r>
            <a:r>
              <a:rPr lang="en-US" dirty="0" err="1"/>
              <a:t>Rassoul</a:t>
            </a:r>
            <a:r>
              <a:rPr lang="en-US" dirty="0"/>
              <a:t> MA, et al. </a:t>
            </a:r>
            <a:r>
              <a:rPr lang="en-US" dirty="0" err="1"/>
              <a:t>Buccal</a:t>
            </a:r>
            <a:r>
              <a:rPr lang="en-US" dirty="0"/>
              <a:t> mucosal graft versus penile skin flap </a:t>
            </a:r>
            <a:r>
              <a:rPr lang="en-US" dirty="0" err="1"/>
              <a:t>urethroplasty</a:t>
            </a:r>
            <a:r>
              <a:rPr lang="en-US" dirty="0"/>
              <a:t> for long segment penile urethral stricture</a:t>
            </a:r>
            <a:r>
              <a:rPr lang="en-US" dirty="0" smtClean="0"/>
              <a:t>: a </a:t>
            </a:r>
            <a:r>
              <a:rPr lang="en-US" dirty="0"/>
              <a:t>prospective randomized study. Cent European J Urol. 2019; 72: 191-197.</a:t>
            </a:r>
            <a:endParaRPr lang="ar-EG" dirty="0"/>
          </a:p>
        </p:txBody>
      </p:sp>
    </p:spTree>
    <p:extLst>
      <p:ext uri="{BB962C8B-B14F-4D97-AF65-F5344CB8AC3E}">
        <p14:creationId xmlns:p14="http://schemas.microsoft.com/office/powerpoint/2010/main" val="324443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lstStyle/>
          <a:p>
            <a:pPr marL="0" indent="0" algn="l">
              <a:lnSpc>
                <a:spcPct val="150000"/>
              </a:lnSpc>
              <a:buNone/>
            </a:pPr>
            <a:r>
              <a:rPr lang="en-US" sz="4400" u="sng" dirty="0" smtClean="0"/>
              <a:t>Study objective</a:t>
            </a:r>
            <a:endParaRPr lang="ar-EG" sz="4400" u="sng" dirty="0" smtClean="0"/>
          </a:p>
          <a:p>
            <a:pPr marL="0" indent="0" algn="l">
              <a:lnSpc>
                <a:spcPct val="150000"/>
              </a:lnSpc>
              <a:buNone/>
            </a:pPr>
            <a:r>
              <a:rPr lang="en-US" dirty="0" smtClean="0"/>
              <a:t>To analyze </a:t>
            </a:r>
            <a:r>
              <a:rPr lang="en-US" dirty="0"/>
              <a:t>the outcomes of dorsolateral </a:t>
            </a:r>
            <a:r>
              <a:rPr lang="en-US" dirty="0" err="1" smtClean="0"/>
              <a:t>onlay</a:t>
            </a:r>
            <a:r>
              <a:rPr lang="en-US" dirty="0" smtClean="0"/>
              <a:t> </a:t>
            </a:r>
            <a:r>
              <a:rPr lang="en-US" dirty="0" err="1" smtClean="0"/>
              <a:t>buccal</a:t>
            </a:r>
            <a:r>
              <a:rPr lang="en-US" dirty="0" smtClean="0"/>
              <a:t> </a:t>
            </a:r>
            <a:r>
              <a:rPr lang="en-US" dirty="0"/>
              <a:t>mucosal graft (BMG) and ventral </a:t>
            </a:r>
            <a:r>
              <a:rPr lang="en-US" dirty="0" err="1"/>
              <a:t>onlay</a:t>
            </a:r>
            <a:r>
              <a:rPr lang="en-US" dirty="0"/>
              <a:t> </a:t>
            </a:r>
            <a:r>
              <a:rPr lang="en-US" dirty="0" smtClean="0"/>
              <a:t>local penile </a:t>
            </a:r>
            <a:r>
              <a:rPr lang="en-US" dirty="0"/>
              <a:t>skin flap (LPF) </a:t>
            </a:r>
            <a:r>
              <a:rPr lang="en-US" dirty="0" err="1"/>
              <a:t>urethroplasty</a:t>
            </a:r>
            <a:r>
              <a:rPr lang="en-US" dirty="0"/>
              <a:t> in the </a:t>
            </a:r>
            <a:r>
              <a:rPr lang="en-US" dirty="0" smtClean="0"/>
              <a:t>management of </a:t>
            </a:r>
            <a:r>
              <a:rPr lang="en-US" dirty="0"/>
              <a:t>long segment penile urethral strictures.</a:t>
            </a:r>
            <a:endParaRPr lang="ar-EG" dirty="0"/>
          </a:p>
        </p:txBody>
      </p:sp>
    </p:spTree>
    <p:extLst>
      <p:ext uri="{BB962C8B-B14F-4D97-AF65-F5344CB8AC3E}">
        <p14:creationId xmlns:p14="http://schemas.microsoft.com/office/powerpoint/2010/main" val="731845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lstStyle/>
          <a:p>
            <a:pPr marL="0" indent="0">
              <a:buNone/>
            </a:pPr>
            <a:r>
              <a:rPr lang="en-US" dirty="0" smtClean="0"/>
              <a:t>Brief background</a:t>
            </a:r>
          </a:p>
          <a:p>
            <a:pPr marL="0" indent="0">
              <a:buNone/>
            </a:pPr>
            <a:r>
              <a:rPr lang="en-US" dirty="0" smtClean="0"/>
              <a:t>(summary of previous literature)</a:t>
            </a:r>
            <a:endParaRPr lang="ar-EG" dirty="0"/>
          </a:p>
        </p:txBody>
      </p:sp>
    </p:spTree>
    <p:extLst>
      <p:ext uri="{BB962C8B-B14F-4D97-AF65-F5344CB8AC3E}">
        <p14:creationId xmlns:p14="http://schemas.microsoft.com/office/powerpoint/2010/main" val="3417658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lstStyle/>
          <a:p>
            <a:pPr marL="0" indent="0" algn="l">
              <a:buNone/>
            </a:pPr>
            <a:r>
              <a:rPr lang="en-US" dirty="0" smtClean="0"/>
              <a:t>Study design </a:t>
            </a:r>
          </a:p>
          <a:p>
            <a:pPr marL="0" indent="0" algn="l">
              <a:buNone/>
            </a:pPr>
            <a:r>
              <a:rPr lang="en-US" b="1" dirty="0"/>
              <a:t>a </a:t>
            </a:r>
            <a:r>
              <a:rPr lang="en-US" b="1" dirty="0" smtClean="0"/>
              <a:t>prospective  randomized study</a:t>
            </a:r>
            <a:endParaRPr lang="ar-EG" dirty="0"/>
          </a:p>
        </p:txBody>
      </p:sp>
    </p:spTree>
    <p:extLst>
      <p:ext uri="{BB962C8B-B14F-4D97-AF65-F5344CB8AC3E}">
        <p14:creationId xmlns:p14="http://schemas.microsoft.com/office/powerpoint/2010/main" val="1449565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lnSpcReduction="10000"/>
          </a:bodyPr>
          <a:lstStyle/>
          <a:p>
            <a:pPr marL="0" indent="0" algn="l">
              <a:lnSpc>
                <a:spcPct val="150000"/>
              </a:lnSpc>
              <a:buNone/>
            </a:pPr>
            <a:r>
              <a:rPr lang="en-US" dirty="0" smtClean="0"/>
              <a:t>Target population (Inclusion and exclusion </a:t>
            </a:r>
            <a:r>
              <a:rPr lang="en-US" dirty="0" err="1" smtClean="0"/>
              <a:t>critieria</a:t>
            </a:r>
            <a:r>
              <a:rPr lang="en-US" dirty="0" smtClean="0"/>
              <a:t>)</a:t>
            </a:r>
          </a:p>
          <a:p>
            <a:pPr marL="0" indent="0" algn="l">
              <a:lnSpc>
                <a:spcPct val="150000"/>
              </a:lnSpc>
              <a:buNone/>
            </a:pPr>
            <a:r>
              <a:rPr lang="en-US" dirty="0"/>
              <a:t>Long segment penile urethral stricture was </a:t>
            </a:r>
            <a:r>
              <a:rPr lang="en-US" dirty="0" smtClean="0"/>
              <a:t>defined as </a:t>
            </a:r>
            <a:r>
              <a:rPr lang="en-US" dirty="0"/>
              <a:t>a stricture with a length of more than 1 cm </a:t>
            </a:r>
            <a:r>
              <a:rPr lang="en-US" dirty="0" smtClean="0"/>
              <a:t>with </a:t>
            </a:r>
            <a:r>
              <a:rPr lang="en-US" dirty="0" err="1" smtClean="0"/>
              <a:t>spongiofibrosis</a:t>
            </a:r>
            <a:r>
              <a:rPr lang="en-US" dirty="0" smtClean="0"/>
              <a:t> </a:t>
            </a:r>
            <a:r>
              <a:rPr lang="en-US" dirty="0"/>
              <a:t>and/or previous failed urethral dilatation</a:t>
            </a:r>
            <a:r>
              <a:rPr lang="en-US" dirty="0" smtClean="0"/>
              <a:t>, direct </a:t>
            </a:r>
            <a:r>
              <a:rPr lang="en-US" dirty="0"/>
              <a:t>vision internal </a:t>
            </a:r>
            <a:r>
              <a:rPr lang="en-US" dirty="0" err="1"/>
              <a:t>urethrotomy</a:t>
            </a:r>
            <a:r>
              <a:rPr lang="en-US" dirty="0"/>
              <a:t> (DVIU</a:t>
            </a:r>
            <a:r>
              <a:rPr lang="en-US" dirty="0" smtClean="0"/>
              <a:t>) or </a:t>
            </a:r>
            <a:r>
              <a:rPr lang="en-US" dirty="0" err="1"/>
              <a:t>urethroplasty</a:t>
            </a:r>
            <a:r>
              <a:rPr lang="en-US" dirty="0" smtClean="0"/>
              <a:t>. </a:t>
            </a:r>
          </a:p>
          <a:p>
            <a:pPr marL="0" indent="0" algn="l">
              <a:lnSpc>
                <a:spcPct val="150000"/>
              </a:lnSpc>
              <a:buNone/>
            </a:pPr>
            <a:r>
              <a:rPr lang="en-US" dirty="0" smtClean="0"/>
              <a:t>Exclusion </a:t>
            </a:r>
            <a:r>
              <a:rPr lang="en-US" dirty="0" err="1" smtClean="0"/>
              <a:t>critieria</a:t>
            </a:r>
            <a:endParaRPr lang="en-US" dirty="0" smtClean="0"/>
          </a:p>
          <a:p>
            <a:pPr marL="0" indent="0" algn="l">
              <a:lnSpc>
                <a:spcPct val="150000"/>
              </a:lnSpc>
              <a:buNone/>
            </a:pPr>
            <a:r>
              <a:rPr lang="en-US" dirty="0"/>
              <a:t>Patients with lichen </a:t>
            </a:r>
            <a:r>
              <a:rPr lang="en-US" dirty="0" err="1"/>
              <a:t>sclerosus</a:t>
            </a:r>
            <a:r>
              <a:rPr lang="en-US" dirty="0"/>
              <a:t> and those with </a:t>
            </a:r>
            <a:r>
              <a:rPr lang="en-US" dirty="0" smtClean="0"/>
              <a:t>history of </a:t>
            </a:r>
            <a:r>
              <a:rPr lang="en-US" dirty="0"/>
              <a:t>hypospadias repair were excluded from </a:t>
            </a:r>
            <a:r>
              <a:rPr lang="en-US" dirty="0" smtClean="0"/>
              <a:t>our study</a:t>
            </a:r>
            <a:r>
              <a:rPr lang="en-US" dirty="0"/>
              <a:t>.</a:t>
            </a:r>
            <a:endParaRPr lang="ar-EG" dirty="0"/>
          </a:p>
        </p:txBody>
      </p:sp>
    </p:spTree>
    <p:extLst>
      <p:ext uri="{BB962C8B-B14F-4D97-AF65-F5344CB8AC3E}">
        <p14:creationId xmlns:p14="http://schemas.microsoft.com/office/powerpoint/2010/main" val="2196354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1546</Words>
  <Application>Microsoft Office PowerPoint</Application>
  <PresentationFormat>Widescreen</PresentationFormat>
  <Paragraphs>68</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Times New Roman</vt:lpstr>
      <vt:lpstr>Office Theme</vt:lpstr>
      <vt:lpstr>Journal Club urology department benha university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urology department benha university 2019</dc:title>
  <dc:creator>Islam</dc:creator>
  <cp:lastModifiedBy>Islam</cp:lastModifiedBy>
  <cp:revision>16</cp:revision>
  <dcterms:created xsi:type="dcterms:W3CDTF">2019-09-23T15:08:19Z</dcterms:created>
  <dcterms:modified xsi:type="dcterms:W3CDTF">2019-09-24T01:04:14Z</dcterms:modified>
</cp:coreProperties>
</file>