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85" r:id="rId6"/>
    <p:sldId id="274" r:id="rId7"/>
    <p:sldId id="276" r:id="rId8"/>
    <p:sldId id="277" r:id="rId9"/>
    <p:sldId id="278" r:id="rId10"/>
    <p:sldId id="286" r:id="rId11"/>
    <p:sldId id="280" r:id="rId12"/>
    <p:sldId id="282" r:id="rId13"/>
    <p:sldId id="281" r:id="rId14"/>
    <p:sldId id="283" r:id="rId15"/>
    <p:sldId id="284" r:id="rId16"/>
    <p:sldId id="292" r:id="rId17"/>
    <p:sldId id="293" r:id="rId18"/>
    <p:sldId id="294" r:id="rId19"/>
    <p:sldId id="295" r:id="rId20"/>
    <p:sldId id="296" r:id="rId21"/>
    <p:sldId id="297" r:id="rId22"/>
    <p:sldId id="306" r:id="rId23"/>
    <p:sldId id="305" r:id="rId24"/>
    <p:sldId id="299" r:id="rId25"/>
    <p:sldId id="300" r:id="rId26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8" d="100"/>
          <a:sy n="48" d="100"/>
        </p:scale>
        <p:origin x="1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1570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2365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6113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2257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7646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0750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1492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787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0518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7689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1723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E2771-34A0-4E2E-9CCB-4CF1C362E00B}" type="datetimeFigureOut">
              <a:rPr lang="ar-EG" smtClean="0"/>
              <a:t>25/01/1441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DC991-15DE-4FF3-A018-2A0B1C9EECD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918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943" y="1705970"/>
            <a:ext cx="9144000" cy="3725839"/>
          </a:xfrm>
        </p:spPr>
        <p:txBody>
          <a:bodyPr>
            <a:normAutofit/>
          </a:bodyPr>
          <a:lstStyle/>
          <a:p>
            <a:r>
              <a:rPr lang="en-US" dirty="0" smtClean="0"/>
              <a:t>Journal Club</a:t>
            </a:r>
            <a:br>
              <a:rPr lang="en-US" dirty="0" smtClean="0"/>
            </a:br>
            <a:r>
              <a:rPr lang="en-US" dirty="0" smtClean="0"/>
              <a:t>urology department</a:t>
            </a:r>
            <a:br>
              <a:rPr lang="en-US" dirty="0" smtClean="0"/>
            </a:br>
            <a:r>
              <a:rPr lang="en-US" dirty="0" err="1" smtClean="0"/>
              <a:t>benha</a:t>
            </a:r>
            <a:r>
              <a:rPr lang="en-US" dirty="0" smtClean="0"/>
              <a:t> university</a:t>
            </a:r>
            <a:br>
              <a:rPr lang="en-US" dirty="0" smtClean="0"/>
            </a:br>
            <a:r>
              <a:rPr lang="en-US" dirty="0" smtClean="0"/>
              <a:t>2019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1860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672"/>
            <a:ext cx="10515600" cy="5699291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b="1" dirty="0" smtClean="0"/>
              <a:t>Follow up</a:t>
            </a:r>
            <a:endParaRPr lang="en-US" sz="260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Patients were followed postoperatively </a:t>
            </a:r>
            <a:r>
              <a:rPr lang="en-US" sz="2600" dirty="0"/>
              <a:t>with physical </a:t>
            </a:r>
            <a:r>
              <a:rPr lang="en-US" sz="2600" dirty="0"/>
              <a:t>examination, cross-sectional imaging of </a:t>
            </a:r>
            <a:r>
              <a:rPr lang="en-US" sz="2600" dirty="0"/>
              <a:t>the abdominal </a:t>
            </a:r>
            <a:r>
              <a:rPr lang="en-US" sz="2600" dirty="0"/>
              <a:t>pelvis and chest x-ray every 6 months for </a:t>
            </a:r>
            <a:r>
              <a:rPr lang="en-US" sz="2600" dirty="0"/>
              <a:t>2 years</a:t>
            </a:r>
            <a:r>
              <a:rPr lang="en-US" sz="2600" dirty="0"/>
              <a:t>, annually until year 5 and then biannually </a:t>
            </a:r>
            <a:r>
              <a:rPr lang="en-US" sz="2600" dirty="0"/>
              <a:t>until progression </a:t>
            </a:r>
            <a:r>
              <a:rPr lang="en-US" sz="2600" dirty="0"/>
              <a:t>or loss to </a:t>
            </a:r>
            <a:r>
              <a:rPr lang="en-US" sz="2600" dirty="0" err="1"/>
              <a:t>followup</a:t>
            </a:r>
            <a:r>
              <a:rPr lang="en-US" sz="2600" dirty="0"/>
              <a:t>. </a:t>
            </a:r>
            <a:r>
              <a:rPr lang="en-US" sz="2600" dirty="0"/>
              <a:t>Investigations </a:t>
            </a:r>
            <a:r>
              <a:rPr lang="en-US" sz="2600" dirty="0" smtClean="0"/>
              <a:t>into  </a:t>
            </a:r>
            <a:r>
              <a:rPr lang="en-US" sz="2600" dirty="0"/>
              <a:t>urethral </a:t>
            </a:r>
            <a:r>
              <a:rPr lang="en-US" sz="2600" dirty="0"/>
              <a:t>recurrence, including cystoscopy and </a:t>
            </a:r>
            <a:r>
              <a:rPr lang="en-US" sz="2600" dirty="0"/>
              <a:t>voided cytology</a:t>
            </a:r>
            <a:r>
              <a:rPr lang="en-US" sz="2600" dirty="0"/>
              <a:t>, were performed if symptoms (hematuria</a:t>
            </a:r>
            <a:r>
              <a:rPr lang="en-US" sz="2600" dirty="0"/>
              <a:t>, </a:t>
            </a:r>
            <a:r>
              <a:rPr lang="en-US" sz="2600" dirty="0" err="1"/>
              <a:t>irritative</a:t>
            </a:r>
            <a:r>
              <a:rPr lang="en-US" sz="2600" dirty="0"/>
              <a:t> </a:t>
            </a:r>
            <a:r>
              <a:rPr lang="en-US" sz="2600" dirty="0"/>
              <a:t>voiding and urinary retention) were present.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Routine </a:t>
            </a:r>
            <a:r>
              <a:rPr lang="en-US" sz="2600" dirty="0" err="1"/>
              <a:t>cystoscopic</a:t>
            </a:r>
            <a:r>
              <a:rPr lang="en-US" sz="2600" dirty="0"/>
              <a:t> or cytological surveillance </a:t>
            </a:r>
            <a:r>
              <a:rPr lang="en-US" sz="2600" dirty="0"/>
              <a:t>without symptoms </a:t>
            </a:r>
            <a:r>
              <a:rPr lang="en-US" sz="2600" dirty="0"/>
              <a:t>was not standard practice</a:t>
            </a:r>
            <a:r>
              <a:rPr lang="en-US" sz="2600" dirty="0"/>
              <a:t>. </a:t>
            </a:r>
            <a:r>
              <a:rPr lang="en-US" sz="2600" dirty="0"/>
              <a:t>Recurrence-free </a:t>
            </a:r>
            <a:r>
              <a:rPr lang="en-US" sz="2600" dirty="0"/>
              <a:t>survival data were </a:t>
            </a:r>
            <a:r>
              <a:rPr lang="en-US" sz="2600" dirty="0" smtClean="0"/>
              <a:t>collected during </a:t>
            </a:r>
            <a:r>
              <a:rPr lang="en-US" sz="2600" dirty="0" err="1"/>
              <a:t>followup</a:t>
            </a:r>
            <a:r>
              <a:rPr lang="en-US" sz="2600" dirty="0"/>
              <a:t> at our institution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46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Statistical analysis (statistics used , )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Patient cohorts were compared using the </a:t>
            </a:r>
            <a:r>
              <a:rPr lang="en-US" sz="2600" b="1" dirty="0">
                <a:solidFill>
                  <a:srgbClr val="FF0000"/>
                </a:solidFill>
              </a:rPr>
              <a:t>Fisher exact </a:t>
            </a:r>
            <a:r>
              <a:rPr lang="en-US" sz="2600" b="1" dirty="0">
                <a:solidFill>
                  <a:srgbClr val="FF0000"/>
                </a:solidFill>
              </a:rPr>
              <a:t>test </a:t>
            </a:r>
            <a:r>
              <a:rPr lang="en-US" sz="2600" dirty="0"/>
              <a:t>and </a:t>
            </a:r>
            <a:r>
              <a:rPr lang="en-US" sz="2600" dirty="0"/>
              <a:t>the </a:t>
            </a:r>
            <a:r>
              <a:rPr lang="en-US" sz="2600" b="1" dirty="0">
                <a:solidFill>
                  <a:srgbClr val="FF0000"/>
                </a:solidFill>
              </a:rPr>
              <a:t>Mann-Whitney U test</a:t>
            </a:r>
            <a:r>
              <a:rPr lang="en-US" sz="2600" dirty="0"/>
              <a:t> based on final </a:t>
            </a:r>
            <a:r>
              <a:rPr lang="en-US" sz="2600" dirty="0"/>
              <a:t>urethral margin </a:t>
            </a:r>
            <a:r>
              <a:rPr lang="en-US" sz="2600" dirty="0"/>
              <a:t>status. Kaplan-Meier survival analysis using </a:t>
            </a:r>
            <a:r>
              <a:rPr lang="en-US" sz="2600" dirty="0"/>
              <a:t>the </a:t>
            </a:r>
            <a:r>
              <a:rPr lang="en-US" sz="2600" b="1" dirty="0">
                <a:solidFill>
                  <a:srgbClr val="FF0000"/>
                </a:solidFill>
              </a:rPr>
              <a:t>log </a:t>
            </a:r>
            <a:r>
              <a:rPr lang="en-US" sz="2600" b="1" dirty="0">
                <a:solidFill>
                  <a:srgbClr val="FF0000"/>
                </a:solidFill>
              </a:rPr>
              <a:t>rank test </a:t>
            </a:r>
            <a:r>
              <a:rPr lang="en-US" sz="2600" dirty="0"/>
              <a:t>was performed to compare </a:t>
            </a:r>
            <a:r>
              <a:rPr lang="en-US" sz="2600" dirty="0"/>
              <a:t>recurrence-free and </a:t>
            </a:r>
            <a:r>
              <a:rPr lang="en-US" sz="2600" dirty="0"/>
              <a:t>overall survival between cohorts. Cox </a:t>
            </a:r>
            <a:r>
              <a:rPr lang="en-US" sz="2600" dirty="0"/>
              <a:t>proportional hazards </a:t>
            </a:r>
            <a:r>
              <a:rPr lang="en-US" sz="2600" dirty="0"/>
              <a:t>regression was used for multivariate </a:t>
            </a:r>
            <a:r>
              <a:rPr lang="en-US" sz="2600" dirty="0"/>
              <a:t>survival analysis</a:t>
            </a:r>
            <a:r>
              <a:rPr lang="en-US" sz="2600" dirty="0"/>
              <a:t>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38038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2137"/>
            <a:ext cx="10515600" cy="5794826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A total of 357 patients underwent radical </a:t>
            </a:r>
            <a:r>
              <a:rPr lang="en-US" sz="2600" dirty="0"/>
              <a:t>cystectomy and </a:t>
            </a:r>
            <a:r>
              <a:rPr lang="en-US" sz="2600" dirty="0" err="1"/>
              <a:t>orthotopic</a:t>
            </a:r>
            <a:r>
              <a:rPr lang="en-US" sz="2600" dirty="0"/>
              <a:t> </a:t>
            </a:r>
            <a:r>
              <a:rPr lang="en-US" sz="2600" dirty="0" err="1"/>
              <a:t>neobladder</a:t>
            </a:r>
            <a:r>
              <a:rPr lang="en-US" sz="2600" dirty="0"/>
              <a:t> creation </a:t>
            </a:r>
            <a:r>
              <a:rPr lang="en-US" sz="2600" dirty="0"/>
              <a:t>without intraoperative </a:t>
            </a:r>
            <a:r>
              <a:rPr lang="en-US" sz="2600" dirty="0"/>
              <a:t>frozen section between 2007 </a:t>
            </a:r>
            <a:r>
              <a:rPr lang="en-US" sz="2600" dirty="0"/>
              <a:t>and 2017</a:t>
            </a:r>
            <a:r>
              <a:rPr lang="en-US" sz="2600" dirty="0"/>
              <a:t>. Of the patients 330 (92.4%) were male and </a:t>
            </a:r>
            <a:r>
              <a:rPr lang="en-US" sz="2600" dirty="0"/>
              <a:t>27 (</a:t>
            </a:r>
            <a:r>
              <a:rPr lang="en-US" sz="2600" dirty="0"/>
              <a:t>7.6%) were female. </a:t>
            </a:r>
            <a:r>
              <a:rPr lang="en-US" sz="2600" dirty="0"/>
              <a:t>Median age at surgery was </a:t>
            </a:r>
            <a:r>
              <a:rPr lang="en-US" sz="2600" dirty="0"/>
              <a:t>61 years </a:t>
            </a:r>
            <a:r>
              <a:rPr lang="en-US" sz="2600" dirty="0" smtClean="0"/>
              <a:t>. </a:t>
            </a:r>
            <a:r>
              <a:rPr lang="en-US" sz="2600" dirty="0"/>
              <a:t>Definitive preoperative </a:t>
            </a:r>
            <a:r>
              <a:rPr lang="en-US" sz="2600" dirty="0"/>
              <a:t>clinical staging </a:t>
            </a:r>
            <a:r>
              <a:rPr lang="en-US" sz="2600" dirty="0"/>
              <a:t>was available in 343 patients, of whom </a:t>
            </a:r>
            <a:r>
              <a:rPr lang="en-US" sz="2600" dirty="0"/>
              <a:t>173 (</a:t>
            </a:r>
            <a:r>
              <a:rPr lang="en-US" sz="2600" dirty="0"/>
              <a:t>50.6%) had </a:t>
            </a:r>
            <a:r>
              <a:rPr lang="en-US" sz="2600" dirty="0" err="1"/>
              <a:t>nonMIBC</a:t>
            </a:r>
            <a:r>
              <a:rPr lang="en-US" sz="2600" dirty="0"/>
              <a:t> and 170 had MIBC.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689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At the last </a:t>
            </a:r>
            <a:r>
              <a:rPr lang="en-US" sz="2600" dirty="0" err="1"/>
              <a:t>followup</a:t>
            </a:r>
            <a:r>
              <a:rPr lang="en-US" sz="2600" dirty="0"/>
              <a:t> </a:t>
            </a:r>
            <a:r>
              <a:rPr lang="en-US" sz="2600" dirty="0"/>
              <a:t>33 patients </a:t>
            </a:r>
            <a:r>
              <a:rPr lang="en-US" sz="2600" dirty="0"/>
              <a:t>(9.2%) had died with bladder cancer, </a:t>
            </a:r>
            <a:r>
              <a:rPr lang="en-US" sz="2600" dirty="0" smtClean="0"/>
              <a:t>32 (</a:t>
            </a:r>
            <a:r>
              <a:rPr lang="en-US" sz="2600" dirty="0"/>
              <a:t>8.9%) had died without disease recurrence, 8 (7.0</a:t>
            </a:r>
            <a:r>
              <a:rPr lang="en-US" sz="2600" dirty="0"/>
              <a:t>%) were </a:t>
            </a:r>
            <a:r>
              <a:rPr lang="en-US" sz="2600" dirty="0"/>
              <a:t>alive with disease recurrence and 277 (74.9</a:t>
            </a:r>
            <a:r>
              <a:rPr lang="en-US" sz="2600" dirty="0"/>
              <a:t>%) were </a:t>
            </a:r>
            <a:r>
              <a:rPr lang="en-US" sz="2600" dirty="0"/>
              <a:t>alive without recurrence.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1851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797"/>
            <a:ext cx="10515600" cy="5549166"/>
          </a:xfrm>
        </p:spPr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2600" dirty="0"/>
              <a:t>Six patients (1.68%) in the entire cohort </a:t>
            </a:r>
            <a:r>
              <a:rPr lang="en-US" sz="2600" dirty="0"/>
              <a:t>were found </a:t>
            </a:r>
            <a:r>
              <a:rPr lang="en-US" sz="2600" dirty="0"/>
              <a:t>to have urethral recurrence. Only 1 of </a:t>
            </a:r>
            <a:r>
              <a:rPr lang="en-US" sz="2600" dirty="0"/>
              <a:t>these patients </a:t>
            </a:r>
            <a:r>
              <a:rPr lang="en-US" sz="2600" dirty="0"/>
              <a:t>had a positive urethral margin on </a:t>
            </a:r>
            <a:r>
              <a:rPr lang="en-US" sz="2600" dirty="0"/>
              <a:t>final pathology </a:t>
            </a:r>
            <a:r>
              <a:rPr lang="en-US" sz="2600" dirty="0"/>
              <a:t>results. </a:t>
            </a:r>
            <a:r>
              <a:rPr lang="en-US" sz="2600" dirty="0"/>
              <a:t>In 1 patient urethral </a:t>
            </a:r>
            <a:r>
              <a:rPr lang="en-US" sz="2600" dirty="0"/>
              <a:t>recurrence was </a:t>
            </a:r>
            <a:r>
              <a:rPr lang="en-US" sz="2600" dirty="0"/>
              <a:t>found to be synchronous with </a:t>
            </a:r>
            <a:r>
              <a:rPr lang="en-US" sz="2600" dirty="0"/>
              <a:t>significant distant </a:t>
            </a:r>
            <a:r>
              <a:rPr lang="en-US" sz="2600" dirty="0"/>
              <a:t>progression and local treatment of the </a:t>
            </a:r>
            <a:r>
              <a:rPr lang="en-US" sz="2600" dirty="0"/>
              <a:t>urethra was </a:t>
            </a:r>
            <a:r>
              <a:rPr lang="en-US" sz="2600" dirty="0"/>
              <a:t>not done. </a:t>
            </a:r>
            <a:endParaRPr lang="en-US" sz="2600" dirty="0" smtClean="0"/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2600" dirty="0" smtClean="0"/>
              <a:t>The </a:t>
            </a:r>
            <a:r>
              <a:rPr lang="en-US" sz="2600" dirty="0"/>
              <a:t>remaining 5 patients </a:t>
            </a:r>
            <a:r>
              <a:rPr lang="en-US" sz="2600" dirty="0"/>
              <a:t>underwent </a:t>
            </a:r>
            <a:r>
              <a:rPr lang="en-US" sz="2600" dirty="0" err="1"/>
              <a:t>urethrectomy</a:t>
            </a:r>
            <a:r>
              <a:rPr lang="en-US" sz="2600" dirty="0"/>
              <a:t> </a:t>
            </a:r>
            <a:r>
              <a:rPr lang="en-US" sz="2600" dirty="0"/>
              <a:t>with ONB converted to </a:t>
            </a:r>
            <a:r>
              <a:rPr lang="en-US" sz="2600" dirty="0"/>
              <a:t>an  </a:t>
            </a:r>
            <a:r>
              <a:rPr lang="en-US" sz="2600" dirty="0" err="1"/>
              <a:t>ileal</a:t>
            </a:r>
            <a:r>
              <a:rPr lang="en-US" sz="2600" dirty="0"/>
              <a:t> </a:t>
            </a:r>
            <a:r>
              <a:rPr lang="en-US" sz="2600" dirty="0"/>
              <a:t>conduit in 2 and to continent </a:t>
            </a:r>
            <a:r>
              <a:rPr lang="en-US" sz="2600" dirty="0"/>
              <a:t>cutaneous diversion </a:t>
            </a:r>
            <a:r>
              <a:rPr lang="en-US" sz="2600" dirty="0"/>
              <a:t>in </a:t>
            </a:r>
            <a:r>
              <a:rPr lang="en-US" sz="2600" dirty="0" smtClean="0"/>
              <a:t>3 .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29207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Discussion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The general consensus in the major urological </a:t>
            </a:r>
            <a:r>
              <a:rPr lang="en-US" sz="2600" dirty="0"/>
              <a:t>organizations (</a:t>
            </a:r>
            <a:r>
              <a:rPr lang="en-US" sz="2600" dirty="0"/>
              <a:t>the AUA and the EAU) is to </a:t>
            </a:r>
            <a:r>
              <a:rPr lang="en-US" sz="2600" dirty="0"/>
              <a:t>ensure negative </a:t>
            </a:r>
            <a:r>
              <a:rPr lang="en-US" sz="2600" dirty="0"/>
              <a:t>frozen section or negative urethral </a:t>
            </a:r>
            <a:r>
              <a:rPr lang="en-US" sz="2600" dirty="0"/>
              <a:t>sampling prior </a:t>
            </a:r>
            <a:r>
              <a:rPr lang="en-US" sz="2600" dirty="0"/>
              <a:t>to performing ONB surgery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203671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In our series we found a 1.6% urethral </a:t>
            </a:r>
            <a:r>
              <a:rPr lang="en-US" sz="2600" dirty="0"/>
              <a:t>recurrence rate</a:t>
            </a:r>
            <a:r>
              <a:rPr lang="en-US" sz="2600" dirty="0"/>
              <a:t>, comparable to that in prior </a:t>
            </a:r>
            <a:r>
              <a:rPr lang="en-US" sz="2600" dirty="0"/>
              <a:t>institutional retrospective </a:t>
            </a:r>
            <a:r>
              <a:rPr lang="en-US" sz="2600" dirty="0"/>
              <a:t>series of </a:t>
            </a:r>
            <a:r>
              <a:rPr lang="en-US" sz="2600" dirty="0" err="1"/>
              <a:t>orthotopic</a:t>
            </a:r>
            <a:r>
              <a:rPr lang="en-US" sz="2600" dirty="0"/>
              <a:t> </a:t>
            </a:r>
            <a:r>
              <a:rPr lang="en-US" sz="2600" dirty="0" err="1"/>
              <a:t>neobladder</a:t>
            </a:r>
            <a:r>
              <a:rPr lang="en-US" sz="2600" dirty="0"/>
              <a:t> diversion</a:t>
            </a:r>
            <a:r>
              <a:rPr lang="en-US" sz="2600" dirty="0"/>
              <a:t>, which </a:t>
            </a:r>
            <a:r>
              <a:rPr lang="en-US" sz="2600" dirty="0"/>
              <a:t>range from 1.4% to 5</a:t>
            </a:r>
            <a:r>
              <a:rPr lang="en-US" sz="2600" dirty="0" smtClean="0"/>
              <a:t>%.</a:t>
            </a:r>
            <a:endParaRPr lang="en-US" sz="260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 smtClean="0"/>
              <a:t> </a:t>
            </a:r>
            <a:r>
              <a:rPr lang="en-US" sz="2600" dirty="0"/>
              <a:t>All </a:t>
            </a:r>
            <a:r>
              <a:rPr lang="en-US" sz="2600" dirty="0"/>
              <a:t>prior series </a:t>
            </a:r>
            <a:r>
              <a:rPr lang="en-US" sz="2600" dirty="0"/>
              <a:t>have required negative intraoperative </a:t>
            </a:r>
            <a:r>
              <a:rPr lang="en-US" sz="2600" dirty="0"/>
              <a:t>frozen section </a:t>
            </a:r>
            <a:r>
              <a:rPr lang="en-US" sz="2600" dirty="0"/>
              <a:t>or negative preoperative prostatic </a:t>
            </a:r>
            <a:r>
              <a:rPr lang="en-US" sz="2600" dirty="0"/>
              <a:t>urethral biopsy </a:t>
            </a:r>
            <a:r>
              <a:rPr lang="en-US" sz="2600" dirty="0"/>
              <a:t>to be eligible for ONB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348434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Our 4.2% final positive urethral margin rate </a:t>
            </a:r>
            <a:r>
              <a:rPr lang="en-US" sz="2600" dirty="0"/>
              <a:t>is elevated </a:t>
            </a:r>
            <a:r>
              <a:rPr lang="en-US" sz="2600" dirty="0"/>
              <a:t>compared to that in other series, in </a:t>
            </a:r>
            <a:r>
              <a:rPr lang="en-US" sz="2600" dirty="0"/>
              <a:t>which the </a:t>
            </a:r>
            <a:r>
              <a:rPr lang="en-US" sz="2600" dirty="0"/>
              <a:t>incidence ranges from 1.1% to 2.4</a:t>
            </a:r>
            <a:r>
              <a:rPr lang="en-US" sz="2600" dirty="0" smtClean="0"/>
              <a:t>%.</a:t>
            </a:r>
            <a:endParaRPr lang="en-US" sz="2600" dirty="0"/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 smtClean="0"/>
              <a:t> </a:t>
            </a:r>
            <a:r>
              <a:rPr lang="en-US" sz="2600" dirty="0"/>
              <a:t>This may </a:t>
            </a:r>
            <a:r>
              <a:rPr lang="en-US" sz="2600" dirty="0"/>
              <a:t>be attributable to selection bias in other </a:t>
            </a:r>
            <a:r>
              <a:rPr lang="en-US" sz="2600" dirty="0"/>
              <a:t>series which </a:t>
            </a:r>
            <a:r>
              <a:rPr lang="en-US" sz="2600" dirty="0"/>
              <a:t>excluded patients with positive </a:t>
            </a:r>
            <a:r>
              <a:rPr lang="en-US" sz="2600" dirty="0"/>
              <a:t>intraoperative frozen </a:t>
            </a:r>
            <a:r>
              <a:rPr lang="en-US" sz="2600" dirty="0"/>
              <a:t>section, or preoperative prostatic </a:t>
            </a:r>
            <a:r>
              <a:rPr lang="en-US" sz="2600" dirty="0"/>
              <a:t>or bladder </a:t>
            </a:r>
            <a:r>
              <a:rPr lang="en-US" sz="2600" dirty="0"/>
              <a:t>neck involvement.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2134375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The rate </a:t>
            </a:r>
            <a:r>
              <a:rPr lang="en-US" sz="2600" dirty="0"/>
              <a:t>of urethral </a:t>
            </a:r>
            <a:r>
              <a:rPr lang="en-US" sz="2600" dirty="0"/>
              <a:t>recurrence with a positive margin </a:t>
            </a:r>
            <a:r>
              <a:rPr lang="en-US" sz="2600" dirty="0"/>
              <a:t>was 5.6</a:t>
            </a:r>
            <a:r>
              <a:rPr lang="en-US" sz="2600" dirty="0"/>
              <a:t>% compared to 1.6% in the negative </a:t>
            </a:r>
            <a:r>
              <a:rPr lang="en-US" sz="2600" dirty="0"/>
              <a:t>margin group</a:t>
            </a:r>
            <a:r>
              <a:rPr lang="en-US" sz="2600" dirty="0"/>
              <a:t>. </a:t>
            </a:r>
            <a:r>
              <a:rPr lang="en-US" sz="2600" dirty="0"/>
              <a:t>This was not statistically significant</a:t>
            </a:r>
            <a:r>
              <a:rPr lang="en-US" sz="2600" dirty="0"/>
              <a:t>, although </a:t>
            </a:r>
            <a:r>
              <a:rPr lang="en-US" sz="2600" dirty="0"/>
              <a:t>to our knowledge we report the </a:t>
            </a:r>
            <a:r>
              <a:rPr lang="en-US" sz="2600" dirty="0"/>
              <a:t>largest published </a:t>
            </a:r>
            <a:r>
              <a:rPr lang="en-US" sz="2600" dirty="0"/>
              <a:t>series of positive urethral margins </a:t>
            </a:r>
            <a:r>
              <a:rPr lang="en-US" sz="2600" dirty="0" smtClean="0"/>
              <a:t>in ONBs</a:t>
            </a:r>
            <a:r>
              <a:rPr lang="en-US" sz="2600" dirty="0"/>
              <a:t>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3365340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In our </a:t>
            </a:r>
            <a:r>
              <a:rPr lang="en-US" sz="2600" dirty="0"/>
              <a:t>series overall </a:t>
            </a:r>
            <a:r>
              <a:rPr lang="en-US" sz="2600" dirty="0"/>
              <a:t>survival in patients with a positive </a:t>
            </a:r>
            <a:r>
              <a:rPr lang="en-US" sz="2600" dirty="0"/>
              <a:t>urethral margin </a:t>
            </a:r>
            <a:r>
              <a:rPr lang="en-US" sz="2600" dirty="0"/>
              <a:t>did not differ compared to that in </a:t>
            </a:r>
            <a:r>
              <a:rPr lang="en-US" sz="2600" dirty="0"/>
              <a:t>patients with </a:t>
            </a:r>
            <a:r>
              <a:rPr lang="en-US" sz="2600" dirty="0"/>
              <a:t>a negative final urethral margin. Although </a:t>
            </a:r>
            <a:r>
              <a:rPr lang="en-US" sz="2600" dirty="0"/>
              <a:t>the recurrence </a:t>
            </a:r>
            <a:r>
              <a:rPr lang="en-US" sz="2600" dirty="0"/>
              <a:t>risk was elevated in patients with </a:t>
            </a:r>
            <a:r>
              <a:rPr lang="en-US" sz="2600" dirty="0"/>
              <a:t>positive margins</a:t>
            </a:r>
            <a:r>
              <a:rPr lang="en-US" sz="2600" dirty="0"/>
              <a:t>, this effect was not significant </a:t>
            </a:r>
            <a:r>
              <a:rPr lang="en-US" sz="2600" dirty="0"/>
              <a:t>when accounting </a:t>
            </a:r>
            <a:r>
              <a:rPr lang="en-US" sz="2600" dirty="0"/>
              <a:t>for known survival risk factors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104318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" t="3484" r="46503" b="5904"/>
          <a:stretch/>
        </p:blipFill>
        <p:spPr>
          <a:xfrm>
            <a:off x="3057099" y="204505"/>
            <a:ext cx="5827594" cy="5991578"/>
          </a:xfrm>
        </p:spPr>
      </p:pic>
    </p:spTree>
    <p:extLst>
      <p:ext uri="{BB962C8B-B14F-4D97-AF65-F5344CB8AC3E}">
        <p14:creationId xmlns:p14="http://schemas.microsoft.com/office/powerpoint/2010/main" val="4348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Intraoperative frozen section attempts to </a:t>
            </a:r>
            <a:r>
              <a:rPr lang="en-US" sz="2600" dirty="0"/>
              <a:t>ensure complete </a:t>
            </a:r>
            <a:r>
              <a:rPr lang="en-US" sz="2600" dirty="0"/>
              <a:t>excision of local disease to prevent </a:t>
            </a:r>
            <a:r>
              <a:rPr lang="en-US" sz="2600" dirty="0"/>
              <a:t>local recurrence</a:t>
            </a:r>
            <a:r>
              <a:rPr lang="en-US" sz="2600" dirty="0"/>
              <a:t>. </a:t>
            </a:r>
            <a:r>
              <a:rPr lang="en-US" sz="2600" dirty="0"/>
              <a:t>In our series there was no difference </a:t>
            </a:r>
            <a:r>
              <a:rPr lang="en-US" sz="2600" dirty="0"/>
              <a:t>in the </a:t>
            </a:r>
            <a:r>
              <a:rPr lang="en-US" sz="2600" dirty="0"/>
              <a:t>urethral recurrence rate based on </a:t>
            </a:r>
            <a:r>
              <a:rPr lang="en-US" sz="2600" dirty="0"/>
              <a:t>urethral margin </a:t>
            </a:r>
            <a:r>
              <a:rPr lang="en-US" sz="2600" dirty="0"/>
              <a:t>status. </a:t>
            </a:r>
            <a:endParaRPr lang="en-US" sz="2600" dirty="0" smtClean="0"/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 smtClean="0"/>
              <a:t>Likewise</a:t>
            </a:r>
            <a:r>
              <a:rPr lang="en-US" sz="2600" dirty="0"/>
              <a:t>, previous </a:t>
            </a:r>
            <a:r>
              <a:rPr lang="en-US" sz="2600" dirty="0"/>
              <a:t>dogmatic markers </a:t>
            </a:r>
            <a:r>
              <a:rPr lang="en-US" sz="2600" dirty="0"/>
              <a:t>of disease proximity to the urethra such </a:t>
            </a:r>
            <a:r>
              <a:rPr lang="en-US" sz="2600" dirty="0"/>
              <a:t>as prostatic </a:t>
            </a:r>
            <a:r>
              <a:rPr lang="en-US" sz="2600" dirty="0"/>
              <a:t>CIS or prostatic stromal invasion </a:t>
            </a:r>
            <a:r>
              <a:rPr lang="en-US" sz="2600" dirty="0"/>
              <a:t>were recently </a:t>
            </a:r>
            <a:r>
              <a:rPr lang="en-US" sz="2600" dirty="0"/>
              <a:t>not shown to be associated with </a:t>
            </a:r>
            <a:r>
              <a:rPr lang="en-US" sz="2600" dirty="0"/>
              <a:t>urethral recurrence </a:t>
            </a:r>
            <a:r>
              <a:rPr lang="en-US" sz="2600" dirty="0"/>
              <a:t>after ONB reconstruction in a </a:t>
            </a:r>
            <a:r>
              <a:rPr lang="en-US" sz="2600" dirty="0"/>
              <a:t>large meta-analysis</a:t>
            </a:r>
            <a:r>
              <a:rPr lang="en-US" sz="2600" dirty="0"/>
              <a:t>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3817220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2600" dirty="0" smtClean="0"/>
              <a:t>	In </a:t>
            </a:r>
            <a:r>
              <a:rPr lang="en-US" sz="2600" dirty="0"/>
              <a:t>this </a:t>
            </a:r>
            <a:r>
              <a:rPr lang="en-US" sz="2600" dirty="0"/>
              <a:t>study we attempted to address the question </a:t>
            </a:r>
            <a:r>
              <a:rPr lang="en-US" sz="2600" dirty="0"/>
              <a:t>of whether </a:t>
            </a:r>
            <a:r>
              <a:rPr lang="en-US" sz="2600" dirty="0"/>
              <a:t>intraoperative frozen section is </a:t>
            </a:r>
            <a:r>
              <a:rPr lang="en-US" sz="2600" dirty="0"/>
              <a:t>necessary in </a:t>
            </a:r>
            <a:r>
              <a:rPr lang="en-US" sz="2600" dirty="0"/>
              <a:t>patients who elected ONB. </a:t>
            </a:r>
            <a:r>
              <a:rPr lang="en-US" sz="2600" dirty="0"/>
              <a:t>There remains </a:t>
            </a:r>
            <a:r>
              <a:rPr lang="en-US" sz="2600" dirty="0"/>
              <a:t>an element </a:t>
            </a:r>
            <a:r>
              <a:rPr lang="en-US" sz="2600" dirty="0"/>
              <a:t>of uncertainty in interpreting frozen section</a:t>
            </a:r>
            <a:r>
              <a:rPr lang="en-US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73443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589036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While intraoperative frozen section has greater than 99% negative predictive value, only 46% of </a:t>
            </a:r>
            <a:r>
              <a:rPr lang="ar-EG" sz="2600" dirty="0"/>
              <a:t> </a:t>
            </a:r>
            <a:r>
              <a:rPr lang="en-US" sz="2600" dirty="0"/>
              <a:t>patients with a positive intraoperative urethral frozen section ultimately have a positive surgical </a:t>
            </a:r>
            <a:r>
              <a:rPr lang="en-US" sz="2600" dirty="0" smtClean="0"/>
              <a:t>margin.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/>
              <a:t>	</a:t>
            </a:r>
            <a:r>
              <a:rPr lang="en-US" sz="2600" smtClean="0"/>
              <a:t>This </a:t>
            </a:r>
            <a:r>
              <a:rPr lang="en-US" sz="2600" dirty="0"/>
              <a:t>creates a clinical dilemma as there is potentially a nearly 50% risk of a negative margin after </a:t>
            </a:r>
            <a:r>
              <a:rPr lang="en-US" sz="2600" dirty="0" err="1"/>
              <a:t>intraoperatively</a:t>
            </a:r>
            <a:r>
              <a:rPr lang="en-US" sz="2600" dirty="0"/>
              <a:t> changing to incontinent urinary diversion due to frozen section.</a:t>
            </a:r>
            <a:endParaRPr lang="ar-EG" sz="2600" dirty="0"/>
          </a:p>
          <a:p>
            <a:pPr marL="0" indent="0" algn="l">
              <a:lnSpc>
                <a:spcPct val="150000"/>
              </a:lnSpc>
              <a:buNone/>
            </a:pP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1829804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797"/>
            <a:ext cx="10515600" cy="5549166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We believe that in the absence of obvious </a:t>
            </a:r>
            <a:r>
              <a:rPr lang="en-US" sz="2600" dirty="0"/>
              <a:t>T4 prostatic </a:t>
            </a:r>
            <a:r>
              <a:rPr lang="en-US" sz="2600" dirty="0"/>
              <a:t>invasion clinically in the operating room </a:t>
            </a:r>
            <a:r>
              <a:rPr lang="en-US" sz="2600" dirty="0"/>
              <a:t>or on </a:t>
            </a:r>
            <a:r>
              <a:rPr lang="en-US" sz="2600" dirty="0"/>
              <a:t>preoperative imaging obtaining an </a:t>
            </a:r>
            <a:r>
              <a:rPr lang="en-US" sz="2600" dirty="0"/>
              <a:t>intraoperative frozen </a:t>
            </a:r>
            <a:r>
              <a:rPr lang="en-US" sz="2600" dirty="0"/>
              <a:t>urethral margin prior to ONB </a:t>
            </a:r>
            <a:r>
              <a:rPr lang="en-US" sz="2600" dirty="0"/>
              <a:t>creation is </a:t>
            </a:r>
            <a:r>
              <a:rPr lang="en-US" sz="2600" dirty="0"/>
              <a:t>unnecessary, does not impact cancer </a:t>
            </a:r>
            <a:r>
              <a:rPr lang="en-US" sz="2600" dirty="0"/>
              <a:t>specific outcomes </a:t>
            </a:r>
            <a:r>
              <a:rPr lang="en-US" sz="2600" dirty="0"/>
              <a:t>and may lead to worse continence </a:t>
            </a:r>
            <a:r>
              <a:rPr lang="en-US" sz="2600" dirty="0"/>
              <a:t>and increased </a:t>
            </a:r>
            <a:r>
              <a:rPr lang="en-US" sz="2600" dirty="0"/>
              <a:t>costs.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3111754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Omitting intraoperative frozen section of the </a:t>
            </a:r>
            <a:r>
              <a:rPr lang="en-US" sz="2600" dirty="0"/>
              <a:t>urethra prior </a:t>
            </a:r>
            <a:r>
              <a:rPr lang="en-US" sz="2600" dirty="0"/>
              <a:t>to </a:t>
            </a:r>
            <a:r>
              <a:rPr lang="en-US" sz="2600" dirty="0" err="1"/>
              <a:t>orthotopic</a:t>
            </a:r>
            <a:r>
              <a:rPr lang="en-US" sz="2600" dirty="0"/>
              <a:t> </a:t>
            </a:r>
            <a:r>
              <a:rPr lang="en-US" sz="2600" dirty="0" err="1"/>
              <a:t>neobladder</a:t>
            </a:r>
            <a:r>
              <a:rPr lang="en-US" sz="2600" dirty="0"/>
              <a:t> construction </a:t>
            </a:r>
            <a:r>
              <a:rPr lang="en-US" sz="2600" dirty="0"/>
              <a:t>did not </a:t>
            </a:r>
            <a:r>
              <a:rPr lang="en-US" sz="2600" dirty="0"/>
              <a:t>result in a higher rate of urethral </a:t>
            </a:r>
            <a:r>
              <a:rPr lang="en-US" sz="2600" dirty="0"/>
              <a:t>recurrence than </a:t>
            </a:r>
            <a:r>
              <a:rPr lang="en-US" sz="2600" dirty="0"/>
              <a:t>that in contemporary series despite </a:t>
            </a:r>
            <a:r>
              <a:rPr lang="en-US" sz="2600" dirty="0"/>
              <a:t>an increased </a:t>
            </a:r>
            <a:r>
              <a:rPr lang="en-US" sz="2600" dirty="0"/>
              <a:t>positive urethral margin rate on </a:t>
            </a:r>
            <a:r>
              <a:rPr lang="en-US" sz="2600" dirty="0"/>
              <a:t>final pathology </a:t>
            </a:r>
            <a:r>
              <a:rPr lang="en-US" sz="2600" dirty="0"/>
              <a:t>findings. We report that only 1 of 15 </a:t>
            </a:r>
            <a:r>
              <a:rPr lang="en-US" sz="2600" dirty="0"/>
              <a:t>patients with </a:t>
            </a:r>
            <a:r>
              <a:rPr lang="en-US" sz="2600" dirty="0"/>
              <a:t>a positive urethral margin </a:t>
            </a:r>
            <a:r>
              <a:rPr lang="en-US" sz="2600" dirty="0"/>
              <a:t>ultimately required </a:t>
            </a:r>
            <a:r>
              <a:rPr lang="en-US" sz="2600" dirty="0" err="1"/>
              <a:t>urethrectomy</a:t>
            </a:r>
            <a:r>
              <a:rPr lang="en-US" sz="2600" dirty="0"/>
              <a:t> and urinary repeat </a:t>
            </a:r>
            <a:r>
              <a:rPr lang="en-US" sz="2600" dirty="0"/>
              <a:t>diversion for </a:t>
            </a:r>
            <a:r>
              <a:rPr lang="en-US" sz="2600" dirty="0"/>
              <a:t>urethral recurrence. In patients without </a:t>
            </a:r>
            <a:r>
              <a:rPr lang="en-US" sz="2600" dirty="0"/>
              <a:t>gross tumor </a:t>
            </a:r>
            <a:r>
              <a:rPr lang="en-US" sz="2600" dirty="0"/>
              <a:t>at the distal urethral margin it is safe </a:t>
            </a:r>
            <a:r>
              <a:rPr lang="en-US" sz="2600" dirty="0"/>
              <a:t>to proceed </a:t>
            </a:r>
            <a:r>
              <a:rPr lang="en-US" sz="2600" dirty="0"/>
              <a:t>with </a:t>
            </a:r>
            <a:r>
              <a:rPr lang="en-US" sz="2600" dirty="0" err="1"/>
              <a:t>orthotopic</a:t>
            </a:r>
            <a:r>
              <a:rPr lang="en-US" sz="2600" dirty="0"/>
              <a:t> urinary diversion </a:t>
            </a:r>
            <a:r>
              <a:rPr lang="en-US" sz="2600" dirty="0"/>
              <a:t>without routine </a:t>
            </a:r>
            <a:r>
              <a:rPr lang="en-US" sz="2600" dirty="0"/>
              <a:t>intraoperative frozen section.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1485000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59040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8000" dirty="0" smtClean="0"/>
          </a:p>
          <a:p>
            <a:pPr algn="ctr"/>
            <a:endParaRPr lang="en-US" sz="8000" dirty="0"/>
          </a:p>
          <a:p>
            <a:pPr marL="0" indent="0" algn="ctr">
              <a:buNone/>
            </a:pPr>
            <a:r>
              <a:rPr lang="en-US" sz="8000" dirty="0" smtClean="0"/>
              <a:t>Thank you</a:t>
            </a:r>
            <a:endParaRPr lang="ar-EG" sz="8000" dirty="0"/>
          </a:p>
        </p:txBody>
      </p:sp>
    </p:spTree>
    <p:extLst>
      <p:ext uri="{BB962C8B-B14F-4D97-AF65-F5344CB8AC3E}">
        <p14:creationId xmlns:p14="http://schemas.microsoft.com/office/powerpoint/2010/main" val="11388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8"/>
          <a:stretch/>
        </p:blipFill>
        <p:spPr>
          <a:xfrm>
            <a:off x="2224586" y="382137"/>
            <a:ext cx="7656394" cy="6250675"/>
          </a:xfrm>
        </p:spPr>
      </p:pic>
    </p:spTree>
    <p:extLst>
      <p:ext uri="{BB962C8B-B14F-4D97-AF65-F5344CB8AC3E}">
        <p14:creationId xmlns:p14="http://schemas.microsoft.com/office/powerpoint/2010/main" val="22896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b="1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en-US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 smtClean="0"/>
              <a:t>The </a:t>
            </a:r>
            <a:r>
              <a:rPr lang="en-US" b="1" dirty="0"/>
              <a:t>Impact of Omission of Intraoperative Frozen Section </a:t>
            </a:r>
            <a:r>
              <a:rPr lang="en-US" b="1" dirty="0" smtClean="0"/>
              <a:t>Prior</a:t>
            </a:r>
            <a:endParaRPr lang="en-US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to </a:t>
            </a:r>
            <a:r>
              <a:rPr lang="en-US" b="1" dirty="0" err="1"/>
              <a:t>Orthotopic</a:t>
            </a:r>
            <a:r>
              <a:rPr lang="en-US" b="1" dirty="0"/>
              <a:t> </a:t>
            </a:r>
            <a:r>
              <a:rPr lang="en-US" b="1" dirty="0" err="1"/>
              <a:t>Neobladder</a:t>
            </a:r>
            <a:r>
              <a:rPr lang="en-US" b="1" dirty="0"/>
              <a:t> Reconstruction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888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8615"/>
            <a:ext cx="10515600" cy="5658348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ARTICLE </a:t>
            </a:r>
            <a:r>
              <a:rPr lang="en-US" dirty="0" smtClean="0"/>
              <a:t>CITATION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/>
              <a:t>THE JOURNAL OF </a:t>
            </a:r>
            <a:r>
              <a:rPr lang="en-US" dirty="0" smtClean="0"/>
              <a:t>UROLOGY ,</a:t>
            </a:r>
            <a:r>
              <a:rPr lang="nl-NL" dirty="0" smtClean="0"/>
              <a:t> Vol</a:t>
            </a:r>
            <a:r>
              <a:rPr lang="nl-NL" dirty="0"/>
              <a:t>. 202, 763-769, October 2019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443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4400" u="sng" dirty="0" smtClean="0"/>
              <a:t>Study objective</a:t>
            </a:r>
            <a:endParaRPr lang="ar-EG" sz="4400" u="sng" dirty="0" smtClean="0"/>
          </a:p>
          <a:p>
            <a:pPr marL="0" indent="0" algn="l">
              <a:lnSpc>
                <a:spcPct val="150000"/>
              </a:lnSpc>
              <a:buNone/>
            </a:pPr>
            <a:r>
              <a:rPr lang="en-US" dirty="0"/>
              <a:t>Current guidelines recommend confirming a negative urethral </a:t>
            </a:r>
            <a:r>
              <a:rPr lang="en-US" sz="2600" dirty="0" smtClean="0"/>
              <a:t>margin  prior </a:t>
            </a:r>
            <a:r>
              <a:rPr lang="en-US" sz="2600" dirty="0"/>
              <a:t>to </a:t>
            </a:r>
            <a:r>
              <a:rPr lang="en-US" sz="2600" dirty="0" err="1"/>
              <a:t>orthotopic</a:t>
            </a:r>
            <a:r>
              <a:rPr lang="en-US" sz="2600" dirty="0"/>
              <a:t> </a:t>
            </a:r>
            <a:r>
              <a:rPr lang="en-US" sz="2600" dirty="0" err="1"/>
              <a:t>neobladder</a:t>
            </a:r>
            <a:r>
              <a:rPr lang="en-US" sz="2600" dirty="0"/>
              <a:t> reconstruction. </a:t>
            </a:r>
            <a:r>
              <a:rPr lang="en-US" sz="2600" dirty="0"/>
              <a:t>We investigated our rate of </a:t>
            </a:r>
            <a:r>
              <a:rPr lang="en-US" sz="2600" dirty="0" smtClean="0"/>
              <a:t>urethral positive </a:t>
            </a:r>
            <a:r>
              <a:rPr lang="en-US" sz="2600" dirty="0"/>
              <a:t>margins and recurrence in the absence of intraoperative </a:t>
            </a:r>
            <a:r>
              <a:rPr lang="en-US" sz="2600" dirty="0" smtClean="0"/>
              <a:t>frozen section</a:t>
            </a:r>
            <a:r>
              <a:rPr lang="en-US" dirty="0"/>
              <a:t>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3184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Study design </a:t>
            </a:r>
          </a:p>
          <a:p>
            <a:pPr marL="0" indent="0" algn="l">
              <a:buNone/>
            </a:pPr>
            <a:r>
              <a:rPr lang="en-US" b="1" dirty="0"/>
              <a:t>a </a:t>
            </a:r>
            <a:r>
              <a:rPr lang="en-US" b="1" dirty="0" smtClean="0"/>
              <a:t>retrospective </a:t>
            </a:r>
            <a:r>
              <a:rPr lang="en-US" b="1" dirty="0" smtClean="0"/>
              <a:t>study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14495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b="1" u="sng" dirty="0" smtClean="0"/>
              <a:t>Target population (Inclusion and exclusion </a:t>
            </a:r>
            <a:r>
              <a:rPr lang="en-US" b="1" u="sng" dirty="0" err="1" smtClean="0"/>
              <a:t>critieria</a:t>
            </a:r>
            <a:r>
              <a:rPr lang="en-US" b="1" u="sng" dirty="0" smtClean="0"/>
              <a:t>)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We used our institutional, retrospective</a:t>
            </a:r>
            <a:r>
              <a:rPr lang="en-US" sz="2600" dirty="0"/>
              <a:t>, Institutional </a:t>
            </a:r>
            <a:r>
              <a:rPr lang="en-US" sz="2600" dirty="0"/>
              <a:t>Review Board approved database of </a:t>
            </a:r>
            <a:r>
              <a:rPr lang="en-US" sz="2600" dirty="0"/>
              <a:t>patients who </a:t>
            </a:r>
            <a:r>
              <a:rPr lang="en-US" sz="2600" dirty="0"/>
              <a:t>underwent radical cystectomy at our institution </a:t>
            </a:r>
            <a:r>
              <a:rPr lang="en-US" sz="2600" dirty="0"/>
              <a:t>between 2007 </a:t>
            </a:r>
            <a:r>
              <a:rPr lang="en-US" sz="2600" dirty="0"/>
              <a:t>and </a:t>
            </a:r>
            <a:r>
              <a:rPr lang="en-US" sz="2600" dirty="0"/>
              <a:t>2017 </a:t>
            </a:r>
            <a:endParaRPr lang="en-US" sz="2600" dirty="0" smtClean="0"/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 smtClean="0"/>
              <a:t>Patients </a:t>
            </a:r>
            <a:r>
              <a:rPr lang="en-US" sz="2600" dirty="0"/>
              <a:t>who </a:t>
            </a:r>
            <a:r>
              <a:rPr lang="en-US" sz="2600" dirty="0" smtClean="0"/>
              <a:t>underwent cystectomy </a:t>
            </a:r>
            <a:r>
              <a:rPr lang="en-US" sz="2600" dirty="0"/>
              <a:t>for benign etiologies or </a:t>
            </a:r>
            <a:r>
              <a:rPr lang="en-US" sz="2600" dirty="0" err="1"/>
              <a:t>nonurothelial</a:t>
            </a:r>
            <a:r>
              <a:rPr lang="en-US" sz="2600" dirty="0"/>
              <a:t> </a:t>
            </a:r>
            <a:r>
              <a:rPr lang="en-US" sz="2600" dirty="0"/>
              <a:t>bladder cancer </a:t>
            </a:r>
            <a:r>
              <a:rPr lang="en-US" sz="2600" dirty="0"/>
              <a:t>were excluded from analysis</a:t>
            </a:r>
            <a:r>
              <a:rPr lang="en-US" sz="2600" dirty="0"/>
              <a:t>. preoperative imaging concerning </a:t>
            </a:r>
            <a:r>
              <a:rPr lang="en-US" sz="2600" dirty="0"/>
              <a:t>for T4 disease was a relative </a:t>
            </a:r>
            <a:r>
              <a:rPr lang="en-US" sz="2600" dirty="0"/>
              <a:t>contraindication to </a:t>
            </a:r>
            <a:r>
              <a:rPr lang="en-US" sz="2600" dirty="0" err="1"/>
              <a:t>orthotopic</a:t>
            </a:r>
            <a:r>
              <a:rPr lang="en-US" sz="2600" dirty="0"/>
              <a:t> diversion.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21963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b="1" u="sng" dirty="0" smtClean="0"/>
              <a:t>Patients and methods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/>
              <a:t>Demographic and </a:t>
            </a:r>
            <a:r>
              <a:rPr lang="en-US" sz="2600" dirty="0"/>
              <a:t>clinical data were available on 390 patients with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600" dirty="0" err="1"/>
              <a:t>orthotopic</a:t>
            </a:r>
            <a:r>
              <a:rPr lang="en-US" sz="2600" dirty="0"/>
              <a:t> urinary diversion</a:t>
            </a:r>
            <a:r>
              <a:rPr lang="en-US" sz="2600" dirty="0"/>
              <a:t>. All </a:t>
            </a:r>
            <a:r>
              <a:rPr lang="en-US" sz="2600" dirty="0"/>
              <a:t>patients were confirmed not to have </a:t>
            </a:r>
            <a:r>
              <a:rPr lang="en-US" sz="2600" dirty="0"/>
              <a:t>undergone intraoperative </a:t>
            </a:r>
            <a:r>
              <a:rPr lang="en-US" sz="2600" dirty="0"/>
              <a:t>frozen section of the urethra</a:t>
            </a: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37170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981</Words>
  <Application>Microsoft Office PowerPoint</Application>
  <PresentationFormat>Widescreen</PresentationFormat>
  <Paragraphs>45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Journal Club urology department benha university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Club urology department benha university 2019</dc:title>
  <dc:creator>Islam</dc:creator>
  <cp:lastModifiedBy>Islam</cp:lastModifiedBy>
  <cp:revision>30</cp:revision>
  <dcterms:created xsi:type="dcterms:W3CDTF">2019-09-23T15:08:19Z</dcterms:created>
  <dcterms:modified xsi:type="dcterms:W3CDTF">2019-09-24T08:44:33Z</dcterms:modified>
</cp:coreProperties>
</file>