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59"/>
  </p:notesMasterIdLst>
  <p:sldIdLst>
    <p:sldId id="300" r:id="rId2"/>
    <p:sldId id="317" r:id="rId3"/>
    <p:sldId id="302" r:id="rId4"/>
    <p:sldId id="257" r:id="rId5"/>
    <p:sldId id="258" r:id="rId6"/>
    <p:sldId id="303" r:id="rId7"/>
    <p:sldId id="259" r:id="rId8"/>
    <p:sldId id="260" r:id="rId9"/>
    <p:sldId id="261" r:id="rId10"/>
    <p:sldId id="262" r:id="rId11"/>
    <p:sldId id="304" r:id="rId12"/>
    <p:sldId id="305" r:id="rId13"/>
    <p:sldId id="263" r:id="rId14"/>
    <p:sldId id="264" r:id="rId15"/>
    <p:sldId id="265" r:id="rId16"/>
    <p:sldId id="306" r:id="rId17"/>
    <p:sldId id="266" r:id="rId18"/>
    <p:sldId id="267" r:id="rId19"/>
    <p:sldId id="319" r:id="rId20"/>
    <p:sldId id="268" r:id="rId21"/>
    <p:sldId id="269" r:id="rId22"/>
    <p:sldId id="318" r:id="rId23"/>
    <p:sldId id="271" r:id="rId24"/>
    <p:sldId id="307" r:id="rId25"/>
    <p:sldId id="272" r:id="rId26"/>
    <p:sldId id="273" r:id="rId27"/>
    <p:sldId id="308" r:id="rId28"/>
    <p:sldId id="274" r:id="rId29"/>
    <p:sldId id="275" r:id="rId30"/>
    <p:sldId id="276" r:id="rId31"/>
    <p:sldId id="277" r:id="rId32"/>
    <p:sldId id="278" r:id="rId33"/>
    <p:sldId id="279" r:id="rId34"/>
    <p:sldId id="280" r:id="rId35"/>
    <p:sldId id="281" r:id="rId36"/>
    <p:sldId id="309" r:id="rId37"/>
    <p:sldId id="282" r:id="rId38"/>
    <p:sldId id="283" r:id="rId39"/>
    <p:sldId id="284" r:id="rId40"/>
    <p:sldId id="285" r:id="rId41"/>
    <p:sldId id="286" r:id="rId42"/>
    <p:sldId id="311" r:id="rId43"/>
    <p:sldId id="287" r:id="rId44"/>
    <p:sldId id="288" r:id="rId45"/>
    <p:sldId id="312" r:id="rId46"/>
    <p:sldId id="289" r:id="rId47"/>
    <p:sldId id="290" r:id="rId48"/>
    <p:sldId id="313" r:id="rId49"/>
    <p:sldId id="291" r:id="rId50"/>
    <p:sldId id="292" r:id="rId51"/>
    <p:sldId id="293" r:id="rId52"/>
    <p:sldId id="294" r:id="rId53"/>
    <p:sldId id="295" r:id="rId54"/>
    <p:sldId id="296" r:id="rId55"/>
    <p:sldId id="297" r:id="rId56"/>
    <p:sldId id="315" r:id="rId57"/>
    <p:sldId id="316"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B9C2B8C-EB04-4C19-9545-4C24B498D372}" type="datetimeFigureOut">
              <a:rPr lang="ar-EG" smtClean="0"/>
              <a:t>04/01/1441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FD336C0-C365-4F39-9634-9DA49742885B}" type="slidenum">
              <a:rPr lang="ar-EG" smtClean="0"/>
              <a:t>‹#›</a:t>
            </a:fld>
            <a:endParaRPr lang="ar-EG"/>
          </a:p>
        </p:txBody>
      </p:sp>
    </p:spTree>
    <p:extLst>
      <p:ext uri="{BB962C8B-B14F-4D97-AF65-F5344CB8AC3E}">
        <p14:creationId xmlns:p14="http://schemas.microsoft.com/office/powerpoint/2010/main" val="10284285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DFD336C0-C365-4F39-9634-9DA49742885B}" type="slidenum">
              <a:rPr lang="ar-EG" smtClean="0"/>
              <a:t>17</a:t>
            </a:fld>
            <a:endParaRPr lang="ar-EG"/>
          </a:p>
        </p:txBody>
      </p:sp>
    </p:spTree>
    <p:extLst>
      <p:ext uri="{BB962C8B-B14F-4D97-AF65-F5344CB8AC3E}">
        <p14:creationId xmlns:p14="http://schemas.microsoft.com/office/powerpoint/2010/main" val="10165172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9/3/2019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9/3/2019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9/3/2019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b="0" dirty="0" smtClean="0">
                <a:solidFill>
                  <a:srgbClr val="FF0000"/>
                </a:solidFill>
                <a:latin typeface="VAGRounded-Black"/>
              </a:rPr>
              <a:t>EAU Guidelines of male infertility</a:t>
            </a:r>
            <a:endParaRPr lang="ar-EG" dirty="0">
              <a:solidFill>
                <a:srgbClr val="FF0000"/>
              </a:solidFill>
            </a:endParaRPr>
          </a:p>
        </p:txBody>
      </p:sp>
      <p:sp>
        <p:nvSpPr>
          <p:cNvPr id="3" name="Subtitle 2"/>
          <p:cNvSpPr>
            <a:spLocks noGrp="1"/>
          </p:cNvSpPr>
          <p:nvPr>
            <p:ph type="subTitle" idx="1"/>
          </p:nvPr>
        </p:nvSpPr>
        <p:spPr/>
        <p:txBody>
          <a:bodyPr>
            <a:noAutofit/>
          </a:bodyPr>
          <a:lstStyle/>
          <a:p>
            <a:pPr algn="ctr"/>
            <a:r>
              <a:rPr lang="en-US" sz="3600" dirty="0" smtClean="0">
                <a:solidFill>
                  <a:schemeClr val="tx1"/>
                </a:solidFill>
              </a:rPr>
              <a:t>BY</a:t>
            </a:r>
            <a:endParaRPr lang="ar-EG" sz="3600" dirty="0" smtClean="0">
              <a:solidFill>
                <a:schemeClr val="tx1"/>
              </a:solidFill>
            </a:endParaRPr>
          </a:p>
          <a:p>
            <a:pPr algn="ctr"/>
            <a:r>
              <a:rPr lang="en-US" sz="3600" dirty="0" err="1" smtClean="0">
                <a:solidFill>
                  <a:schemeClr val="tx1"/>
                </a:solidFill>
              </a:rPr>
              <a:t>DR:Mohamed</a:t>
            </a:r>
            <a:r>
              <a:rPr lang="en-US" sz="3600" dirty="0" smtClean="0">
                <a:solidFill>
                  <a:schemeClr val="tx1"/>
                </a:solidFill>
              </a:rPr>
              <a:t> </a:t>
            </a:r>
            <a:r>
              <a:rPr lang="en-US" sz="3600" dirty="0" err="1" smtClean="0">
                <a:solidFill>
                  <a:schemeClr val="tx1"/>
                </a:solidFill>
              </a:rPr>
              <a:t>kadry</a:t>
            </a:r>
            <a:endParaRPr lang="ar-EG" sz="3600" dirty="0">
              <a:solidFill>
                <a:schemeClr val="tx1"/>
              </a:solidFill>
            </a:endParaRPr>
          </a:p>
        </p:txBody>
      </p:sp>
    </p:spTree>
    <p:extLst>
      <p:ext uri="{BB962C8B-B14F-4D97-AF65-F5344CB8AC3E}">
        <p14:creationId xmlns:p14="http://schemas.microsoft.com/office/powerpoint/2010/main" val="196929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1"/>
            <a:ext cx="8610600" cy="3816429"/>
          </a:xfrm>
          <a:prstGeom prst="rect">
            <a:avLst/>
          </a:prstGeom>
        </p:spPr>
        <p:txBody>
          <a:bodyPr wrap="square">
            <a:spAutoFit/>
          </a:bodyPr>
          <a:lstStyle/>
          <a:p>
            <a:r>
              <a:rPr lang="en-US" sz="2800" b="1" dirty="0">
                <a:solidFill>
                  <a:srgbClr val="FF0000"/>
                </a:solidFill>
                <a:latin typeface="HelveticaNeue-Bold"/>
              </a:rPr>
              <a:t>Optional </a:t>
            </a:r>
            <a:r>
              <a:rPr lang="en-US" sz="2800" b="1" dirty="0" smtClean="0">
                <a:solidFill>
                  <a:srgbClr val="FF0000"/>
                </a:solidFill>
                <a:latin typeface="HelveticaNeue-Bold"/>
              </a:rPr>
              <a:t>investigations</a:t>
            </a:r>
          </a:p>
          <a:p>
            <a:endParaRPr lang="en-US" b="1" dirty="0">
              <a:latin typeface="HelveticaNeue-Bold"/>
            </a:endParaRPr>
          </a:p>
          <a:p>
            <a:pPr marL="457200" indent="-457200">
              <a:buFont typeface="Wingdings" pitchFamily="2" charset="2"/>
              <a:buChar char="Ø"/>
            </a:pPr>
            <a:r>
              <a:rPr lang="en-US" sz="2800" dirty="0" smtClean="0">
                <a:latin typeface="HelveticaNeue-Roman"/>
              </a:rPr>
              <a:t>MAR(mixed anti globulin reaction) </a:t>
            </a:r>
            <a:r>
              <a:rPr lang="en-US" sz="2800" dirty="0">
                <a:latin typeface="HelveticaNeue-Roman"/>
              </a:rPr>
              <a:t>test (motile spermatozoa with bound particles, %) &lt; 50</a:t>
            </a:r>
          </a:p>
          <a:p>
            <a:pPr marL="457200" indent="-457200">
              <a:buFont typeface="Wingdings" pitchFamily="2" charset="2"/>
              <a:buChar char="Ø"/>
            </a:pPr>
            <a:r>
              <a:rPr lang="en-US" sz="2800" dirty="0" err="1" smtClean="0">
                <a:latin typeface="HelveticaNeue-Roman"/>
              </a:rPr>
              <a:t>Immuno</a:t>
            </a:r>
            <a:r>
              <a:rPr lang="en-US" sz="2800" dirty="0" smtClean="0">
                <a:latin typeface="HelveticaNeue-Roman"/>
              </a:rPr>
              <a:t> bead </a:t>
            </a:r>
            <a:r>
              <a:rPr lang="en-US" sz="2800" dirty="0">
                <a:latin typeface="HelveticaNeue-Roman"/>
              </a:rPr>
              <a:t>test (motile spermatozoa with bound beads, %) &lt; 50</a:t>
            </a:r>
          </a:p>
          <a:p>
            <a:pPr marL="457200" indent="-457200">
              <a:buFont typeface="Wingdings" pitchFamily="2" charset="2"/>
              <a:buChar char="Ø"/>
            </a:pPr>
            <a:r>
              <a:rPr lang="en-US" sz="2800" dirty="0">
                <a:latin typeface="HelveticaNeue-Roman"/>
              </a:rPr>
              <a:t>Seminal zinc (</a:t>
            </a:r>
            <a:r>
              <a:rPr lang="el-GR" sz="2800" dirty="0">
                <a:latin typeface="HelveticaNeue-Roman"/>
              </a:rPr>
              <a:t>μ</a:t>
            </a:r>
            <a:r>
              <a:rPr lang="en-US" sz="2800" dirty="0" err="1">
                <a:latin typeface="HelveticaNeue-Roman"/>
              </a:rPr>
              <a:t>mol</a:t>
            </a:r>
            <a:r>
              <a:rPr lang="en-US" sz="2800" dirty="0">
                <a:latin typeface="HelveticaNeue-Roman"/>
              </a:rPr>
              <a:t>/ejaculate) &gt; 2.4</a:t>
            </a:r>
          </a:p>
          <a:p>
            <a:pPr marL="457200" indent="-457200">
              <a:buFont typeface="Wingdings" pitchFamily="2" charset="2"/>
              <a:buChar char="Ø"/>
            </a:pPr>
            <a:r>
              <a:rPr lang="en-US" sz="2800" dirty="0">
                <a:latin typeface="HelveticaNeue-Roman"/>
              </a:rPr>
              <a:t>Seminal fructose (</a:t>
            </a:r>
            <a:r>
              <a:rPr lang="el-GR" sz="2800" dirty="0">
                <a:latin typeface="HelveticaNeue-Roman"/>
              </a:rPr>
              <a:t>μ</a:t>
            </a:r>
            <a:r>
              <a:rPr lang="en-US" sz="2800" dirty="0" err="1">
                <a:latin typeface="HelveticaNeue-Roman"/>
              </a:rPr>
              <a:t>mol</a:t>
            </a:r>
            <a:r>
              <a:rPr lang="en-US" sz="2800" dirty="0">
                <a:latin typeface="HelveticaNeue-Roman"/>
              </a:rPr>
              <a:t>/ejaculate) &gt; 13</a:t>
            </a:r>
          </a:p>
          <a:p>
            <a:pPr marL="457200" indent="-457200">
              <a:buFont typeface="Wingdings" pitchFamily="2" charset="2"/>
              <a:buChar char="Ø"/>
            </a:pPr>
            <a:r>
              <a:rPr lang="en-US" sz="2800" dirty="0">
                <a:latin typeface="HelveticaNeue-Roman"/>
              </a:rPr>
              <a:t>Seminal neutral </a:t>
            </a:r>
            <a:r>
              <a:rPr lang="en-US" sz="2800" dirty="0" err="1">
                <a:latin typeface="HelveticaNeue-Roman"/>
              </a:rPr>
              <a:t>glucosidase</a:t>
            </a:r>
            <a:r>
              <a:rPr lang="en-US" sz="2800" dirty="0">
                <a:latin typeface="HelveticaNeue-Roman"/>
              </a:rPr>
              <a:t> (</a:t>
            </a:r>
            <a:r>
              <a:rPr lang="en-US" sz="2800" dirty="0" err="1">
                <a:latin typeface="HelveticaNeue-Roman"/>
              </a:rPr>
              <a:t>mU</a:t>
            </a:r>
            <a:r>
              <a:rPr lang="en-US" sz="2800" dirty="0">
                <a:latin typeface="HelveticaNeue-Roman"/>
              </a:rPr>
              <a:t>/ejaculate)</a:t>
            </a:r>
            <a:endParaRPr lang="ar-EG" sz="2800" dirty="0"/>
          </a:p>
        </p:txBody>
      </p:sp>
      <p:sp>
        <p:nvSpPr>
          <p:cNvPr id="3" name="Rectangle 2"/>
          <p:cNvSpPr/>
          <p:nvPr/>
        </p:nvSpPr>
        <p:spPr>
          <a:xfrm>
            <a:off x="0" y="3810000"/>
            <a:ext cx="9525000" cy="2246769"/>
          </a:xfrm>
          <a:prstGeom prst="rect">
            <a:avLst/>
          </a:prstGeom>
        </p:spPr>
        <p:txBody>
          <a:bodyPr wrap="square">
            <a:spAutoFit/>
          </a:bodyPr>
          <a:lstStyle/>
          <a:p>
            <a:pPr marL="285750" indent="-285750">
              <a:buFont typeface="Arial" pitchFamily="34" charset="0"/>
              <a:buChar char="•"/>
            </a:pPr>
            <a:endParaRPr lang="en-US" sz="2800" dirty="0" smtClean="0">
              <a:latin typeface="HelveticaNeue-Roman"/>
            </a:endParaRPr>
          </a:p>
          <a:p>
            <a:pPr marL="285750" indent="-285750">
              <a:buFont typeface="Arial" pitchFamily="34" charset="0"/>
              <a:buChar char="•"/>
            </a:pPr>
            <a:r>
              <a:rPr lang="en-US" sz="2800" dirty="0" err="1">
                <a:latin typeface="HelveticaNeue-Roman"/>
              </a:rPr>
              <a:t>O</a:t>
            </a:r>
            <a:r>
              <a:rPr lang="en-US" sz="2800" dirty="0" err="1" smtClean="0">
                <a:latin typeface="HelveticaNeue-Roman"/>
              </a:rPr>
              <a:t>ligozoospermia</a:t>
            </a:r>
            <a:r>
              <a:rPr lang="en-US" sz="2800" dirty="0">
                <a:latin typeface="HelveticaNeue-Roman"/>
              </a:rPr>
              <a:t>: &lt; 15 million spermatozoa/mL;</a:t>
            </a:r>
          </a:p>
          <a:p>
            <a:r>
              <a:rPr lang="it-IT" sz="2800" dirty="0">
                <a:latin typeface="HelveticaNeue-Roman"/>
              </a:rPr>
              <a:t>• </a:t>
            </a:r>
            <a:r>
              <a:rPr lang="it-IT" sz="2800" dirty="0" smtClean="0">
                <a:latin typeface="HelveticaNeue-Roman"/>
              </a:rPr>
              <a:t>Asthenozoospermia</a:t>
            </a:r>
            <a:r>
              <a:rPr lang="it-IT" sz="2800" dirty="0">
                <a:latin typeface="HelveticaNeue-Roman"/>
              </a:rPr>
              <a:t>: &lt; 32% progressive motile spermatozoa;</a:t>
            </a:r>
          </a:p>
          <a:p>
            <a:r>
              <a:rPr lang="en-US" sz="2800" dirty="0">
                <a:latin typeface="HelveticaNeue-Roman"/>
              </a:rPr>
              <a:t>• </a:t>
            </a:r>
            <a:r>
              <a:rPr lang="en-US" sz="2800" dirty="0" err="1">
                <a:latin typeface="HelveticaNeue-Roman"/>
              </a:rPr>
              <a:t>T</a:t>
            </a:r>
            <a:r>
              <a:rPr lang="en-US" sz="2800" dirty="0" err="1" smtClean="0">
                <a:latin typeface="HelveticaNeue-Roman"/>
              </a:rPr>
              <a:t>eratozoospermia</a:t>
            </a:r>
            <a:r>
              <a:rPr lang="en-US" sz="2800" dirty="0">
                <a:latin typeface="HelveticaNeue-Roman"/>
              </a:rPr>
              <a:t>: &lt; 4% normal forms</a:t>
            </a:r>
            <a:r>
              <a:rPr lang="en-US" dirty="0">
                <a:latin typeface="HelveticaNeue-Roman"/>
              </a:rPr>
              <a:t>.</a:t>
            </a:r>
            <a:endParaRPr lang="ar-EG" dirty="0"/>
          </a:p>
        </p:txBody>
      </p:sp>
    </p:spTree>
    <p:extLst>
      <p:ext uri="{BB962C8B-B14F-4D97-AF65-F5344CB8AC3E}">
        <p14:creationId xmlns:p14="http://schemas.microsoft.com/office/powerpoint/2010/main" val="202611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additive="base">
                                        <p:cTn id="4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35518102"/>
              </p:ext>
            </p:extLst>
          </p:nvPr>
        </p:nvGraphicFramePr>
        <p:xfrm>
          <a:off x="152400" y="152400"/>
          <a:ext cx="8915400" cy="3369310"/>
        </p:xfrm>
        <a:graphic>
          <a:graphicData uri="http://schemas.openxmlformats.org/drawingml/2006/table">
            <a:tbl>
              <a:tblPr rtl="1" firstRow="1" bandRow="1">
                <a:tableStyleId>{21E4AEA4-8DFA-4A89-87EB-49C32662AFE0}</a:tableStyleId>
              </a:tblPr>
              <a:tblGrid>
                <a:gridCol w="992368"/>
                <a:gridCol w="7923032"/>
              </a:tblGrid>
              <a:tr h="1997710">
                <a:tc>
                  <a:txBody>
                    <a:bodyPr/>
                    <a:lstStyle/>
                    <a:p>
                      <a:pPr algn="l" rtl="1"/>
                      <a:r>
                        <a:rPr lang="en-US" sz="2800" dirty="0" smtClean="0"/>
                        <a:t>A</a:t>
                      </a:r>
                      <a:endParaRPr lang="ar-EG" sz="2800" dirty="0"/>
                    </a:p>
                  </a:txBody>
                  <a:tcPr/>
                </a:tc>
                <a:tc>
                  <a:txBody>
                    <a:bodyPr/>
                    <a:lstStyle/>
                    <a:p>
                      <a:pPr algn="l"/>
                      <a:r>
                        <a:rPr lang="en-US" sz="2800" u="none" strike="noStrike" baseline="0" dirty="0" smtClean="0"/>
                        <a:t>Perform semen analyses according to the guidelines of the WHO Laboratory Manual for the Examination and Processing of Human Semen (5th </a:t>
                      </a:r>
                      <a:r>
                        <a:rPr lang="en-US" sz="2800" u="none" strike="noStrike" baseline="0" dirty="0" err="1" smtClean="0"/>
                        <a:t>edn</a:t>
                      </a:r>
                      <a:r>
                        <a:rPr lang="en-US" sz="2800" u="none" strike="noStrike" baseline="0" dirty="0" smtClean="0"/>
                        <a:t>)</a:t>
                      </a:r>
                      <a:endParaRPr lang="ar-EG" sz="2800" dirty="0"/>
                    </a:p>
                  </a:txBody>
                  <a:tcPr/>
                </a:tc>
              </a:tr>
              <a:tr h="1075690">
                <a:tc>
                  <a:txBody>
                    <a:bodyPr/>
                    <a:lstStyle/>
                    <a:p>
                      <a:pPr algn="l" rtl="1"/>
                      <a:r>
                        <a:rPr lang="en-US" sz="2800" dirty="0" smtClean="0"/>
                        <a:t>A</a:t>
                      </a:r>
                      <a:endParaRPr lang="ar-EG" sz="2800" dirty="0"/>
                    </a:p>
                  </a:txBody>
                  <a:tcPr/>
                </a:tc>
                <a:tc>
                  <a:txBody>
                    <a:bodyPr/>
                    <a:lstStyle/>
                    <a:p>
                      <a:pPr algn="l" rtl="1"/>
                      <a:r>
                        <a:rPr lang="en-US" sz="2800" u="none" strike="noStrike" baseline="0" dirty="0" smtClean="0"/>
                        <a:t> Perform further </a:t>
                      </a:r>
                      <a:r>
                        <a:rPr lang="en-US" sz="2800" u="none" strike="noStrike" baseline="0" dirty="0" err="1" smtClean="0"/>
                        <a:t>andrological</a:t>
                      </a:r>
                      <a:r>
                        <a:rPr lang="en-US" sz="2800" u="none" strike="noStrike" baseline="0" dirty="0" smtClean="0"/>
                        <a:t> assessment when semen analysis is abnormal in at least two tests.</a:t>
                      </a:r>
                      <a:endParaRPr lang="ar-EG" sz="2800" dirty="0"/>
                    </a:p>
                  </a:txBody>
                  <a:tcPr/>
                </a:tc>
              </a:tr>
            </a:tbl>
          </a:graphicData>
        </a:graphic>
      </p:graphicFrame>
    </p:spTree>
    <p:extLst>
      <p:ext uri="{BB962C8B-B14F-4D97-AF65-F5344CB8AC3E}">
        <p14:creationId xmlns:p14="http://schemas.microsoft.com/office/powerpoint/2010/main" val="295415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a:r>
              <a:rPr lang="en-US" sz="4800" b="1" dirty="0">
                <a:solidFill>
                  <a:srgbClr val="FF0000"/>
                </a:solidFill>
                <a:latin typeface="HelveticaNeue-Bold"/>
              </a:rPr>
              <a:t>CONDITIONS CAUSING MALE INFERTILITY</a:t>
            </a:r>
            <a:endParaRPr lang="ar-EG" sz="4800" dirty="0">
              <a:solidFill>
                <a:srgbClr val="FF0000"/>
              </a:solidFill>
            </a:endParaRPr>
          </a:p>
        </p:txBody>
      </p:sp>
      <p:sp>
        <p:nvSpPr>
          <p:cNvPr id="3" name="Title 2"/>
          <p:cNvSpPr>
            <a:spLocks noGrp="1"/>
          </p:cNvSpPr>
          <p:nvPr>
            <p:ph type="title"/>
          </p:nvPr>
        </p:nvSpPr>
        <p:spPr/>
        <p:txBody>
          <a:bodyPr/>
          <a:lstStyle/>
          <a:p>
            <a:endParaRPr lang="ar-EG"/>
          </a:p>
        </p:txBody>
      </p:sp>
    </p:spTree>
    <p:extLst>
      <p:ext uri="{BB962C8B-B14F-4D97-AF65-F5344CB8AC3E}">
        <p14:creationId xmlns:p14="http://schemas.microsoft.com/office/powerpoint/2010/main" val="2205874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32421"/>
          </a:xfrm>
          <a:prstGeom prst="rect">
            <a:avLst/>
          </a:prstGeom>
        </p:spPr>
        <p:txBody>
          <a:bodyPr wrap="square">
            <a:spAutoFit/>
          </a:bodyPr>
          <a:lstStyle/>
          <a:p>
            <a:r>
              <a:rPr lang="en-US" sz="2000" b="1" dirty="0" smtClean="0">
                <a:solidFill>
                  <a:srgbClr val="00B0F0"/>
                </a:solidFill>
                <a:latin typeface="HelveticaNeue-Bold"/>
              </a:rPr>
              <a:t>Primary </a:t>
            </a:r>
            <a:r>
              <a:rPr lang="en-US" sz="2000" b="1" dirty="0" err="1">
                <a:solidFill>
                  <a:srgbClr val="00B0F0"/>
                </a:solidFill>
                <a:latin typeface="HelveticaNeue-Bold"/>
              </a:rPr>
              <a:t>Spermatogenic</a:t>
            </a:r>
            <a:r>
              <a:rPr lang="en-US" sz="2000" b="1" dirty="0">
                <a:solidFill>
                  <a:srgbClr val="00B0F0"/>
                </a:solidFill>
                <a:latin typeface="HelveticaNeue-Bold"/>
              </a:rPr>
              <a:t> Failure</a:t>
            </a:r>
          </a:p>
          <a:p>
            <a:r>
              <a:rPr lang="en-US" b="1" dirty="0" smtClean="0">
                <a:latin typeface="HelveticaNeue-Bold"/>
              </a:rPr>
              <a:t>Causes</a:t>
            </a:r>
          </a:p>
          <a:p>
            <a:endParaRPr lang="en-US" b="1" dirty="0">
              <a:latin typeface="HelveticaNeue-Bold"/>
            </a:endParaRPr>
          </a:p>
          <a:p>
            <a:r>
              <a:rPr lang="en-US" sz="2400" b="1" dirty="0" smtClean="0">
                <a:solidFill>
                  <a:srgbClr val="FF0000"/>
                </a:solidFill>
                <a:latin typeface="HelveticaNeue-Roman"/>
              </a:rPr>
              <a:t>Congenital</a:t>
            </a:r>
            <a:endParaRPr lang="en-US" dirty="0" smtClean="0">
              <a:solidFill>
                <a:srgbClr val="FF0000"/>
              </a:solidFill>
              <a:latin typeface="HelveticaNeue-Roman"/>
            </a:endParaRPr>
          </a:p>
          <a:p>
            <a:r>
              <a:rPr lang="en-US" dirty="0" smtClean="0">
                <a:latin typeface="HelveticaNeue-Roman"/>
              </a:rPr>
              <a:t> </a:t>
            </a:r>
            <a:r>
              <a:rPr lang="en-US" sz="2000" dirty="0" smtClean="0">
                <a:latin typeface="HelveticaNeue-Roman"/>
              </a:rPr>
              <a:t>1- </a:t>
            </a:r>
            <a:r>
              <a:rPr lang="en-US" sz="2000" dirty="0" err="1" smtClean="0">
                <a:latin typeface="HelveticaNeue-Roman"/>
              </a:rPr>
              <a:t>Anorchia</a:t>
            </a:r>
            <a:endParaRPr lang="en-US" sz="2000" dirty="0">
              <a:latin typeface="HelveticaNeue-Roman"/>
            </a:endParaRPr>
          </a:p>
          <a:p>
            <a:r>
              <a:rPr lang="en-US" sz="2000" dirty="0" smtClean="0">
                <a:latin typeface="HelveticaNeue-Roman"/>
              </a:rPr>
              <a:t>2- Testicular </a:t>
            </a:r>
            <a:r>
              <a:rPr lang="en-US" sz="2000" dirty="0" err="1">
                <a:latin typeface="HelveticaNeue-Roman"/>
              </a:rPr>
              <a:t>dysgenesis</a:t>
            </a:r>
            <a:r>
              <a:rPr lang="en-US" sz="2000" dirty="0">
                <a:latin typeface="HelveticaNeue-Roman"/>
              </a:rPr>
              <a:t>/cryptorchidism</a:t>
            </a:r>
          </a:p>
          <a:p>
            <a:r>
              <a:rPr lang="en-US" sz="2000" dirty="0" smtClean="0">
                <a:latin typeface="HelveticaNeue-Roman"/>
              </a:rPr>
              <a:t>3- Genetic </a:t>
            </a:r>
            <a:r>
              <a:rPr lang="en-US" sz="2000" dirty="0">
                <a:latin typeface="HelveticaNeue-Roman"/>
              </a:rPr>
              <a:t>abnormalities (karyotype, Y-chromosome deletions</a:t>
            </a:r>
            <a:r>
              <a:rPr lang="en-US" sz="2000" dirty="0" smtClean="0">
                <a:latin typeface="HelveticaNeue-Roman"/>
              </a:rPr>
              <a:t>)</a:t>
            </a:r>
          </a:p>
          <a:p>
            <a:endParaRPr lang="en-US" sz="2000" dirty="0">
              <a:latin typeface="HelveticaNeue-Roman"/>
            </a:endParaRPr>
          </a:p>
          <a:p>
            <a:r>
              <a:rPr lang="en-US" sz="2400" b="1" dirty="0">
                <a:solidFill>
                  <a:srgbClr val="FF0000"/>
                </a:solidFill>
                <a:latin typeface="HelveticaNeue-Roman"/>
              </a:rPr>
              <a:t>Acquired</a:t>
            </a:r>
            <a:r>
              <a:rPr lang="en-US" dirty="0">
                <a:latin typeface="HelveticaNeue-Roman"/>
              </a:rPr>
              <a:t> </a:t>
            </a:r>
            <a:endParaRPr lang="en-US" dirty="0" smtClean="0">
              <a:latin typeface="HelveticaNeue-Roman"/>
            </a:endParaRPr>
          </a:p>
          <a:p>
            <a:pPr marL="285750" indent="-285750">
              <a:buFont typeface="Arial" pitchFamily="34" charset="0"/>
              <a:buChar char="•"/>
            </a:pPr>
            <a:r>
              <a:rPr lang="en-US" sz="2000" dirty="0" smtClean="0">
                <a:latin typeface="HelveticaNeue-Roman"/>
              </a:rPr>
              <a:t>Trauma</a:t>
            </a:r>
            <a:endParaRPr lang="en-US" sz="2000" dirty="0">
              <a:latin typeface="HelveticaNeue-Roman"/>
            </a:endParaRPr>
          </a:p>
          <a:p>
            <a:pPr marL="285750" indent="-285750">
              <a:buFont typeface="Arial" pitchFamily="34" charset="0"/>
              <a:buChar char="•"/>
            </a:pPr>
            <a:r>
              <a:rPr lang="en-US" sz="2000" dirty="0">
                <a:latin typeface="HelveticaNeue-Roman"/>
              </a:rPr>
              <a:t>Testicular torsion</a:t>
            </a:r>
          </a:p>
          <a:p>
            <a:pPr marL="285750" indent="-285750">
              <a:buFont typeface="Arial" pitchFamily="34" charset="0"/>
              <a:buChar char="•"/>
            </a:pPr>
            <a:r>
              <a:rPr lang="en-US" sz="2000" dirty="0">
                <a:latin typeface="HelveticaNeue-Roman"/>
              </a:rPr>
              <a:t>Post-inflammatory forms, particularly mumps </a:t>
            </a:r>
            <a:r>
              <a:rPr lang="en-US" sz="2000" dirty="0" err="1">
                <a:latin typeface="HelveticaNeue-Roman"/>
              </a:rPr>
              <a:t>orchitis</a:t>
            </a:r>
            <a:endParaRPr lang="en-US" sz="2000" dirty="0">
              <a:latin typeface="HelveticaNeue-Roman"/>
            </a:endParaRPr>
          </a:p>
          <a:p>
            <a:pPr marL="285750" indent="-285750">
              <a:buFont typeface="Arial" pitchFamily="34" charset="0"/>
              <a:buChar char="•"/>
            </a:pPr>
            <a:r>
              <a:rPr lang="en-US" sz="2000" dirty="0">
                <a:latin typeface="HelveticaNeue-Roman"/>
              </a:rPr>
              <a:t>Exogenous factors (medications, cytotoxic or anabolic drugs, irradiation, heat)</a:t>
            </a:r>
          </a:p>
          <a:p>
            <a:pPr marL="285750" indent="-285750">
              <a:buFont typeface="Arial" pitchFamily="34" charset="0"/>
              <a:buChar char="•"/>
            </a:pPr>
            <a:r>
              <a:rPr lang="en-US" sz="2000" dirty="0">
                <a:latin typeface="HelveticaNeue-Roman"/>
              </a:rPr>
              <a:t>Systemic diseases (liver cirrhosis, renal failure)</a:t>
            </a:r>
          </a:p>
          <a:p>
            <a:pPr marL="285750" indent="-285750">
              <a:buFont typeface="Arial" pitchFamily="34" charset="0"/>
              <a:buChar char="•"/>
            </a:pPr>
            <a:r>
              <a:rPr lang="en-US" sz="2000" dirty="0">
                <a:latin typeface="HelveticaNeue-Roman"/>
              </a:rPr>
              <a:t>Testicular </a:t>
            </a:r>
            <a:r>
              <a:rPr lang="en-US" sz="2000" dirty="0" err="1">
                <a:latin typeface="HelveticaNeue-Roman"/>
              </a:rPr>
              <a:t>tumour</a:t>
            </a:r>
            <a:endParaRPr lang="en-US" sz="2000" dirty="0">
              <a:latin typeface="HelveticaNeue-Roman"/>
            </a:endParaRPr>
          </a:p>
          <a:p>
            <a:pPr marL="285750" indent="-285750">
              <a:buFont typeface="Arial" pitchFamily="34" charset="0"/>
              <a:buChar char="•"/>
            </a:pPr>
            <a:r>
              <a:rPr lang="en-US" sz="2000" dirty="0" err="1">
                <a:latin typeface="HelveticaNeue-Roman"/>
              </a:rPr>
              <a:t>Varicocele</a:t>
            </a:r>
            <a:endParaRPr lang="en-US" sz="2000" dirty="0">
              <a:latin typeface="HelveticaNeue-Roman"/>
            </a:endParaRPr>
          </a:p>
          <a:p>
            <a:endParaRPr lang="en-US" dirty="0">
              <a:latin typeface="HelveticaNeue-Roman"/>
            </a:endParaRPr>
          </a:p>
          <a:p>
            <a:r>
              <a:rPr lang="en-US" sz="2400" b="1" dirty="0">
                <a:solidFill>
                  <a:srgbClr val="FF0000"/>
                </a:solidFill>
                <a:latin typeface="HelveticaNeue-Roman"/>
              </a:rPr>
              <a:t>Idiopathic</a:t>
            </a:r>
            <a:r>
              <a:rPr lang="en-US" dirty="0">
                <a:latin typeface="HelveticaNeue-Roman"/>
              </a:rPr>
              <a:t> </a:t>
            </a:r>
            <a:endParaRPr lang="ar-EG" dirty="0"/>
          </a:p>
        </p:txBody>
      </p:sp>
    </p:spTree>
    <p:extLst>
      <p:ext uri="{BB962C8B-B14F-4D97-AF65-F5344CB8AC3E}">
        <p14:creationId xmlns:p14="http://schemas.microsoft.com/office/powerpoint/2010/main" val="398417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 calcmode="lin" valueType="num">
                                      <p:cBhvr additive="base">
                                        <p:cTn id="2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anim calcmode="lin" valueType="num">
                                      <p:cBhvr additive="base">
                                        <p:cTn id="3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 calcmode="lin" valueType="num">
                                      <p:cBhvr additive="base">
                                        <p:cTn id="3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anim calcmode="lin" valueType="num">
                                      <p:cBhvr additive="base">
                                        <p:cTn id="4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
                                            <p:txEl>
                                              <p:pRg st="13" end="13"/>
                                            </p:txEl>
                                          </p:spTgt>
                                        </p:tgtEl>
                                        <p:attrNameLst>
                                          <p:attrName>style.visibility</p:attrName>
                                        </p:attrNameLst>
                                      </p:cBhvr>
                                      <p:to>
                                        <p:strVal val="visible"/>
                                      </p:to>
                                    </p:set>
                                    <p:anim calcmode="lin" valueType="num">
                                      <p:cBhvr additive="base">
                                        <p:cTn id="4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
                                            <p:txEl>
                                              <p:pRg st="14" end="14"/>
                                            </p:txEl>
                                          </p:spTgt>
                                        </p:tgtEl>
                                        <p:attrNameLst>
                                          <p:attrName>style.visibility</p:attrName>
                                        </p:attrNameLst>
                                      </p:cBhvr>
                                      <p:to>
                                        <p:strVal val="visible"/>
                                      </p:to>
                                    </p:set>
                                    <p:anim calcmode="lin" valueType="num">
                                      <p:cBhvr additive="base">
                                        <p:cTn id="4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
                                            <p:txEl>
                                              <p:pRg st="15" end="15"/>
                                            </p:txEl>
                                          </p:spTgt>
                                        </p:tgtEl>
                                        <p:attrNameLst>
                                          <p:attrName>style.visibility</p:attrName>
                                        </p:attrNameLst>
                                      </p:cBhvr>
                                      <p:to>
                                        <p:strVal val="visible"/>
                                      </p:to>
                                    </p:set>
                                    <p:anim calcmode="lin" valueType="num">
                                      <p:cBhvr additive="base">
                                        <p:cTn id="5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
                                            <p:txEl>
                                              <p:pRg st="17" end="17"/>
                                            </p:txEl>
                                          </p:spTgt>
                                        </p:tgtEl>
                                        <p:attrNameLst>
                                          <p:attrName>style.visibility</p:attrName>
                                        </p:attrNameLst>
                                      </p:cBhvr>
                                      <p:to>
                                        <p:strVal val="visible"/>
                                      </p:to>
                                    </p:set>
                                    <p:anim calcmode="lin" valueType="num">
                                      <p:cBhvr additive="base">
                                        <p:cTn id="59"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00" y="152400"/>
            <a:ext cx="8915400" cy="1815882"/>
          </a:xfrm>
          <a:prstGeom prst="rect">
            <a:avLst/>
          </a:prstGeom>
        </p:spPr>
        <p:txBody>
          <a:bodyPr wrap="square">
            <a:spAutoFit/>
          </a:bodyPr>
          <a:lstStyle/>
          <a:p>
            <a:r>
              <a:rPr lang="en-US" sz="2800" b="1" dirty="0">
                <a:solidFill>
                  <a:srgbClr val="FF0000"/>
                </a:solidFill>
                <a:latin typeface="HelveticaNeue-Italic"/>
              </a:rPr>
              <a:t>Semen analysis</a:t>
            </a:r>
          </a:p>
          <a:p>
            <a:r>
              <a:rPr lang="en-US" sz="2800" dirty="0">
                <a:latin typeface="HelveticaNeue-Roman"/>
              </a:rPr>
              <a:t>In non-obstructive </a:t>
            </a:r>
            <a:r>
              <a:rPr lang="en-US" sz="2800" dirty="0" err="1">
                <a:latin typeface="HelveticaNeue-Roman"/>
              </a:rPr>
              <a:t>azoospermia</a:t>
            </a:r>
            <a:r>
              <a:rPr lang="en-US" sz="2800" dirty="0">
                <a:latin typeface="HelveticaNeue-Roman"/>
              </a:rPr>
              <a:t> (NOA), semen analysis shows normal ejaculate volume and </a:t>
            </a:r>
            <a:r>
              <a:rPr lang="en-US" sz="2800" dirty="0" err="1">
                <a:latin typeface="HelveticaNeue-Roman"/>
              </a:rPr>
              <a:t>azoospermia</a:t>
            </a:r>
            <a:r>
              <a:rPr lang="en-US" sz="2800" dirty="0">
                <a:latin typeface="HelveticaNeue-Roman"/>
              </a:rPr>
              <a:t> </a:t>
            </a:r>
            <a:r>
              <a:rPr lang="en-US" sz="2800" dirty="0" smtClean="0">
                <a:latin typeface="HelveticaNeue-Roman"/>
              </a:rPr>
              <a:t>after centrifugation</a:t>
            </a:r>
            <a:r>
              <a:rPr lang="en-US" dirty="0">
                <a:latin typeface="HelveticaNeue-Roman"/>
              </a:rPr>
              <a:t>.</a:t>
            </a:r>
            <a:endParaRPr lang="ar-EG" dirty="0"/>
          </a:p>
        </p:txBody>
      </p:sp>
      <p:sp>
        <p:nvSpPr>
          <p:cNvPr id="3" name="Rectangle 2"/>
          <p:cNvSpPr/>
          <p:nvPr/>
        </p:nvSpPr>
        <p:spPr>
          <a:xfrm>
            <a:off x="76200" y="2413338"/>
            <a:ext cx="8915400" cy="2677656"/>
          </a:xfrm>
          <a:prstGeom prst="rect">
            <a:avLst/>
          </a:prstGeom>
        </p:spPr>
        <p:txBody>
          <a:bodyPr wrap="square">
            <a:spAutoFit/>
          </a:bodyPr>
          <a:lstStyle/>
          <a:p>
            <a:r>
              <a:rPr lang="en-US" sz="2800" b="1" dirty="0">
                <a:solidFill>
                  <a:srgbClr val="FF0000"/>
                </a:solidFill>
                <a:latin typeface="HelveticaNeue-Italic"/>
              </a:rPr>
              <a:t>Hormonal</a:t>
            </a:r>
            <a:r>
              <a:rPr lang="en-US" sz="2800" dirty="0">
                <a:solidFill>
                  <a:srgbClr val="FF0000"/>
                </a:solidFill>
                <a:latin typeface="HelveticaNeue-Italic"/>
              </a:rPr>
              <a:t> </a:t>
            </a:r>
            <a:endParaRPr lang="en-US" sz="2800" dirty="0" smtClean="0">
              <a:solidFill>
                <a:srgbClr val="FF0000"/>
              </a:solidFill>
              <a:latin typeface="HelveticaNeue-Italic"/>
            </a:endParaRPr>
          </a:p>
          <a:p>
            <a:r>
              <a:rPr lang="en-US" sz="2800" dirty="0" smtClean="0">
                <a:latin typeface="HelveticaNeue-Roman"/>
              </a:rPr>
              <a:t>In </a:t>
            </a:r>
            <a:r>
              <a:rPr lang="en-US" sz="2800" dirty="0">
                <a:latin typeface="HelveticaNeue-Roman"/>
              </a:rPr>
              <a:t>men with testicular deficiency, </a:t>
            </a:r>
            <a:r>
              <a:rPr lang="en-US" sz="2800" dirty="0" err="1">
                <a:latin typeface="HelveticaNeue-Roman"/>
              </a:rPr>
              <a:t>Hypergonadotropic</a:t>
            </a:r>
            <a:r>
              <a:rPr lang="en-US" sz="2800" dirty="0">
                <a:latin typeface="HelveticaNeue-Roman"/>
              </a:rPr>
              <a:t> </a:t>
            </a:r>
            <a:r>
              <a:rPr lang="en-US" sz="2800" dirty="0" err="1">
                <a:latin typeface="HelveticaNeue-Roman"/>
              </a:rPr>
              <a:t>hypogonadism</a:t>
            </a:r>
            <a:r>
              <a:rPr lang="en-US" sz="2800" dirty="0">
                <a:latin typeface="HelveticaNeue-Roman"/>
              </a:rPr>
              <a:t> is usually present, with high levels </a:t>
            </a:r>
            <a:r>
              <a:rPr lang="en-US" sz="2800" dirty="0" smtClean="0">
                <a:latin typeface="HelveticaNeue-Roman"/>
              </a:rPr>
              <a:t>of follicle-stimulating </a:t>
            </a:r>
            <a:r>
              <a:rPr lang="en-US" sz="2800" dirty="0">
                <a:latin typeface="HelveticaNeue-Roman"/>
              </a:rPr>
              <a:t>hormone (FSH) and </a:t>
            </a:r>
            <a:r>
              <a:rPr lang="en-US" sz="2800" dirty="0" err="1">
                <a:latin typeface="HelveticaNeue-Roman"/>
              </a:rPr>
              <a:t>luteinising</a:t>
            </a:r>
            <a:r>
              <a:rPr lang="en-US" sz="2800" dirty="0">
                <a:latin typeface="HelveticaNeue-Roman"/>
              </a:rPr>
              <a:t> hormone (LH), and sometimes low levels of testosterone</a:t>
            </a:r>
            <a:endParaRPr lang="ar-EG" sz="2800" dirty="0"/>
          </a:p>
        </p:txBody>
      </p:sp>
      <p:sp>
        <p:nvSpPr>
          <p:cNvPr id="4" name="Rectangle 3"/>
          <p:cNvSpPr/>
          <p:nvPr/>
        </p:nvSpPr>
        <p:spPr>
          <a:xfrm>
            <a:off x="76200" y="4800600"/>
            <a:ext cx="8915400" cy="1508105"/>
          </a:xfrm>
          <a:prstGeom prst="rect">
            <a:avLst/>
          </a:prstGeom>
        </p:spPr>
        <p:txBody>
          <a:bodyPr wrap="square">
            <a:spAutoFit/>
          </a:bodyPr>
          <a:lstStyle/>
          <a:p>
            <a:endParaRPr lang="en-US" i="1" dirty="0" smtClean="0">
              <a:latin typeface="HelveticaNeue-Italic"/>
            </a:endParaRPr>
          </a:p>
          <a:p>
            <a:endParaRPr lang="en-US" i="1" dirty="0">
              <a:latin typeface="HelveticaNeue-Italic"/>
            </a:endParaRPr>
          </a:p>
          <a:p>
            <a:r>
              <a:rPr lang="en-US" sz="2800" b="1" dirty="0" smtClean="0">
                <a:solidFill>
                  <a:srgbClr val="FF0000"/>
                </a:solidFill>
                <a:latin typeface="HelveticaNeue-Italic"/>
              </a:rPr>
              <a:t>Ultrasonography</a:t>
            </a:r>
            <a:r>
              <a:rPr lang="en-US" sz="2800" dirty="0" smtClean="0">
                <a:latin typeface="HelveticaNeue-Italic"/>
              </a:rPr>
              <a:t>  :to exclude OAS ,signs of </a:t>
            </a:r>
            <a:r>
              <a:rPr lang="en-US" sz="2800" dirty="0" err="1" smtClean="0">
                <a:latin typeface="HelveticaNeue-Italic"/>
              </a:rPr>
              <a:t>testiculer</a:t>
            </a:r>
            <a:r>
              <a:rPr lang="en-US" sz="2800" dirty="0" smtClean="0">
                <a:latin typeface="HelveticaNeue-Italic"/>
              </a:rPr>
              <a:t> </a:t>
            </a:r>
            <a:r>
              <a:rPr lang="en-US" sz="2800" dirty="0" err="1" smtClean="0">
                <a:latin typeface="HelveticaNeue-Italic"/>
              </a:rPr>
              <a:t>dysgenesis</a:t>
            </a:r>
            <a:endParaRPr lang="ar-EG" sz="2800" dirty="0"/>
          </a:p>
        </p:txBody>
      </p:sp>
    </p:spTree>
    <p:extLst>
      <p:ext uri="{BB962C8B-B14F-4D97-AF65-F5344CB8AC3E}">
        <p14:creationId xmlns:p14="http://schemas.microsoft.com/office/powerpoint/2010/main" val="85968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124754"/>
          </a:xfrm>
          <a:prstGeom prst="rect">
            <a:avLst/>
          </a:prstGeom>
        </p:spPr>
        <p:txBody>
          <a:bodyPr wrap="square">
            <a:spAutoFit/>
          </a:bodyPr>
          <a:lstStyle/>
          <a:p>
            <a:r>
              <a:rPr lang="en-US" sz="2800" b="1" i="1" dirty="0">
                <a:solidFill>
                  <a:srgbClr val="FF0000"/>
                </a:solidFill>
                <a:latin typeface="HelveticaNeue-Italic"/>
              </a:rPr>
              <a:t>Testicular </a:t>
            </a:r>
            <a:r>
              <a:rPr lang="en-US" sz="2800" b="1" i="1" dirty="0" smtClean="0">
                <a:solidFill>
                  <a:srgbClr val="FF0000"/>
                </a:solidFill>
                <a:latin typeface="HelveticaNeue-Italic"/>
              </a:rPr>
              <a:t>biopsy</a:t>
            </a:r>
          </a:p>
          <a:p>
            <a:endParaRPr lang="en-US" sz="2800" b="1" i="1" dirty="0">
              <a:solidFill>
                <a:srgbClr val="FF0000"/>
              </a:solidFill>
              <a:latin typeface="HelveticaNeue-Italic"/>
            </a:endParaRPr>
          </a:p>
          <a:p>
            <a:r>
              <a:rPr lang="en-US" sz="2800" dirty="0">
                <a:latin typeface="HelveticaNeue-Roman"/>
              </a:rPr>
              <a:t>Testicular biopsy can be part of </a:t>
            </a:r>
            <a:r>
              <a:rPr lang="en-US" sz="2800" dirty="0" err="1">
                <a:latin typeface="HelveticaNeue-Roman"/>
              </a:rPr>
              <a:t>intracytoplasmic</a:t>
            </a:r>
            <a:r>
              <a:rPr lang="en-US" sz="2800" dirty="0">
                <a:latin typeface="HelveticaNeue-Roman"/>
              </a:rPr>
              <a:t> sperm injection (ICSI) treatment in patients with </a:t>
            </a:r>
            <a:r>
              <a:rPr lang="en-US" sz="2800" dirty="0" smtClean="0">
                <a:latin typeface="HelveticaNeue-Roman"/>
              </a:rPr>
              <a:t>clinical evidence </a:t>
            </a:r>
            <a:r>
              <a:rPr lang="en-US" sz="2800" dirty="0">
                <a:latin typeface="HelveticaNeue-Roman"/>
              </a:rPr>
              <a:t>of NOA. Testicular sperm extraction (TESE) is the technique of choice. </a:t>
            </a:r>
            <a:endParaRPr lang="en-US" sz="2800" dirty="0" smtClean="0">
              <a:latin typeface="HelveticaNeue-Roman"/>
            </a:endParaRPr>
          </a:p>
          <a:p>
            <a:r>
              <a:rPr lang="en-US" sz="2800" dirty="0" smtClean="0">
                <a:latin typeface="HelveticaNeue-Roman"/>
              </a:rPr>
              <a:t>Spermatogenesis </a:t>
            </a:r>
            <a:r>
              <a:rPr lang="en-US" sz="2800" dirty="0">
                <a:latin typeface="HelveticaNeue-Roman"/>
              </a:rPr>
              <a:t>may </a:t>
            </a:r>
            <a:r>
              <a:rPr lang="en-US" sz="2800" dirty="0" smtClean="0">
                <a:latin typeface="HelveticaNeue-Roman"/>
              </a:rPr>
              <a:t>be focal</a:t>
            </a:r>
            <a:r>
              <a:rPr lang="en-US" sz="2800" dirty="0">
                <a:latin typeface="HelveticaNeue-Roman"/>
              </a:rPr>
              <a:t>, which means that in about 50% of men with NOA, spermatozoa can be found and used for ICSI. </a:t>
            </a:r>
            <a:endParaRPr lang="en-US" sz="2800" dirty="0" smtClean="0">
              <a:latin typeface="HelveticaNeue-Roman"/>
            </a:endParaRPr>
          </a:p>
          <a:p>
            <a:endParaRPr lang="en-US" sz="2800" dirty="0">
              <a:latin typeface="HelveticaNeue-Roman"/>
            </a:endParaRPr>
          </a:p>
          <a:p>
            <a:r>
              <a:rPr lang="en-US" sz="2800" dirty="0" smtClean="0">
                <a:latin typeface="HelveticaNeue-Roman"/>
              </a:rPr>
              <a:t>There</a:t>
            </a:r>
            <a:r>
              <a:rPr lang="en-US" sz="2800" dirty="0">
                <a:latin typeface="HelveticaNeue-Roman"/>
              </a:rPr>
              <a:t> </a:t>
            </a:r>
            <a:r>
              <a:rPr lang="en-US" sz="2800" dirty="0" smtClean="0">
                <a:latin typeface="HelveticaNeue-Roman"/>
              </a:rPr>
              <a:t>is </a:t>
            </a:r>
            <a:r>
              <a:rPr lang="en-US" sz="2800" dirty="0">
                <a:latin typeface="HelveticaNeue-Roman"/>
              </a:rPr>
              <a:t>a good correlation between the histology found upon diagnostic biopsy and the likelihood of finding </a:t>
            </a:r>
            <a:r>
              <a:rPr lang="en-US" sz="2800" dirty="0" smtClean="0">
                <a:latin typeface="HelveticaNeue-Roman"/>
              </a:rPr>
              <a:t>mature sperm </a:t>
            </a:r>
            <a:r>
              <a:rPr lang="en-US" sz="2800" dirty="0">
                <a:latin typeface="HelveticaNeue-Roman"/>
              </a:rPr>
              <a:t>cells during testicular sperm retrieval and </a:t>
            </a:r>
            <a:r>
              <a:rPr lang="en-US" sz="2800" dirty="0" smtClean="0">
                <a:latin typeface="HelveticaNeue-Roman"/>
              </a:rPr>
              <a:t>ICSI.</a:t>
            </a:r>
            <a:endParaRPr lang="ar-EG" sz="2800" dirty="0"/>
          </a:p>
        </p:txBody>
      </p:sp>
    </p:spTree>
    <p:extLst>
      <p:ext uri="{BB962C8B-B14F-4D97-AF65-F5344CB8AC3E}">
        <p14:creationId xmlns:p14="http://schemas.microsoft.com/office/powerpoint/2010/main" val="2837018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71635460"/>
              </p:ext>
            </p:extLst>
          </p:nvPr>
        </p:nvGraphicFramePr>
        <p:xfrm>
          <a:off x="0" y="152400"/>
          <a:ext cx="8915400" cy="6522720"/>
        </p:xfrm>
        <a:graphic>
          <a:graphicData uri="http://schemas.openxmlformats.org/drawingml/2006/table">
            <a:tbl>
              <a:tblPr rtl="1" firstRow="1" bandRow="1">
                <a:tableStyleId>{5C22544A-7EE6-4342-B048-85BDC9FD1C3A}</a:tableStyleId>
              </a:tblPr>
              <a:tblGrid>
                <a:gridCol w="1088572"/>
                <a:gridCol w="7826828"/>
              </a:tblGrid>
              <a:tr h="1197429">
                <a:tc>
                  <a:txBody>
                    <a:bodyPr/>
                    <a:lstStyle/>
                    <a:p>
                      <a:pPr rtl="1"/>
                      <a:r>
                        <a:rPr lang="en-US" sz="3200" dirty="0" smtClean="0">
                          <a:solidFill>
                            <a:srgbClr val="FF0000"/>
                          </a:solidFill>
                        </a:rPr>
                        <a:t>A</a:t>
                      </a:r>
                      <a:endParaRPr lang="ar-EG" sz="3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For men who are candidates for sperm retrieval, give appropriate genetic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counselling</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even when testing for genetic abnormalities was negative</a:t>
                      </a:r>
                      <a:endParaRPr lang="ar-EG" sz="3200" dirty="0"/>
                    </a:p>
                  </a:txBody>
                  <a:tcPr/>
                </a:tc>
              </a:tr>
              <a:tr h="2993571">
                <a:tc>
                  <a:txBody>
                    <a:bodyPr/>
                    <a:lstStyle/>
                    <a:p>
                      <a:pPr rtl="1"/>
                      <a:r>
                        <a:rPr lang="en-US" sz="3200" dirty="0" smtClean="0">
                          <a:solidFill>
                            <a:srgbClr val="FF0000"/>
                          </a:solidFill>
                        </a:rPr>
                        <a:t>A</a:t>
                      </a:r>
                      <a:endParaRPr lang="ar-EG" sz="3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In men with non-obstructive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azoospermia</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(NOA), perform simultaneous testicular biopsy with multiple testicular sperm extraction (TESE) (or micro- TESE) to define spermatogenesis and diagnose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intratubular</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germ cell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neoplasma</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of unclassified type (ITGCNU) and eventually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kryopreservation</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of sperm.</a:t>
                      </a:r>
                      <a:endParaRPr kumimoji="0" lang="ar-EG" sz="3200" b="0" i="0" u="none" strike="noStrike" kern="1200" cap="none" spc="0" normalizeH="0" baseline="0" noProof="0" dirty="0" smtClean="0">
                        <a:ln>
                          <a:noFill/>
                        </a:ln>
                        <a:solidFill>
                          <a:prstClr val="black"/>
                        </a:solidFill>
                        <a:effectLst/>
                        <a:uLnTx/>
                        <a:uFillTx/>
                        <a:latin typeface="+mn-lt"/>
                        <a:ea typeface="+mn-ea"/>
                        <a:cs typeface="+mn-cs"/>
                      </a:endParaRPr>
                    </a:p>
                    <a:p>
                      <a:pPr rtl="1"/>
                      <a:endParaRPr lang="ar-EG" sz="3200" dirty="0"/>
                    </a:p>
                  </a:txBody>
                  <a:tcPr/>
                </a:tc>
              </a:tr>
            </a:tbl>
          </a:graphicData>
        </a:graphic>
      </p:graphicFrame>
    </p:spTree>
    <p:extLst>
      <p:ext uri="{BB962C8B-B14F-4D97-AF65-F5344CB8AC3E}">
        <p14:creationId xmlns:p14="http://schemas.microsoft.com/office/powerpoint/2010/main" val="21257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6070796" cy="523220"/>
          </a:xfrm>
          <a:prstGeom prst="rect">
            <a:avLst/>
          </a:prstGeom>
        </p:spPr>
        <p:txBody>
          <a:bodyPr wrap="square">
            <a:spAutoFit/>
          </a:bodyPr>
          <a:lstStyle/>
          <a:p>
            <a:r>
              <a:rPr lang="en-US" sz="2800" b="1" dirty="0">
                <a:solidFill>
                  <a:srgbClr val="00B0F0"/>
                </a:solidFill>
                <a:latin typeface="HelveticaNeue-Bold"/>
              </a:rPr>
              <a:t>Genetic disorders in infertility</a:t>
            </a:r>
            <a:endParaRPr lang="ar-EG" sz="2800" dirty="0">
              <a:solidFill>
                <a:srgbClr val="00B0F0"/>
              </a:solidFill>
            </a:endParaRPr>
          </a:p>
        </p:txBody>
      </p:sp>
      <p:sp>
        <p:nvSpPr>
          <p:cNvPr id="3" name="Rectangle 2"/>
          <p:cNvSpPr/>
          <p:nvPr/>
        </p:nvSpPr>
        <p:spPr>
          <a:xfrm>
            <a:off x="0" y="762000"/>
            <a:ext cx="8991600" cy="1815882"/>
          </a:xfrm>
          <a:prstGeom prst="rect">
            <a:avLst/>
          </a:prstGeom>
        </p:spPr>
        <p:txBody>
          <a:bodyPr wrap="square">
            <a:spAutoFit/>
          </a:bodyPr>
          <a:lstStyle/>
          <a:p>
            <a:r>
              <a:rPr lang="en-US" sz="2800" b="1" i="1" dirty="0">
                <a:solidFill>
                  <a:srgbClr val="FF0000"/>
                </a:solidFill>
                <a:latin typeface="HelveticaNeue-BoldItalic"/>
              </a:rPr>
              <a:t>Chromosomal abnormalities</a:t>
            </a:r>
          </a:p>
          <a:p>
            <a:pPr marL="457200" indent="-457200">
              <a:buFont typeface="Arial" pitchFamily="34" charset="0"/>
              <a:buChar char="•"/>
            </a:pPr>
            <a:r>
              <a:rPr lang="en-US" sz="2800" dirty="0">
                <a:latin typeface="HelveticaNeue-Roman"/>
              </a:rPr>
              <a:t>Chromosome abnormalities can be numerical (e.g. trisomy) or structural (e.g. inversions or translocations</a:t>
            </a:r>
            <a:r>
              <a:rPr lang="en-US" dirty="0">
                <a:latin typeface="HelveticaNeue-Roman"/>
              </a:rPr>
              <a:t>).</a:t>
            </a:r>
            <a:endParaRPr lang="ar-EG" dirty="0"/>
          </a:p>
        </p:txBody>
      </p:sp>
      <p:sp>
        <p:nvSpPr>
          <p:cNvPr id="4" name="Rectangle 3"/>
          <p:cNvSpPr/>
          <p:nvPr/>
        </p:nvSpPr>
        <p:spPr>
          <a:xfrm>
            <a:off x="0" y="2136339"/>
            <a:ext cx="9144000" cy="3539430"/>
          </a:xfrm>
          <a:prstGeom prst="rect">
            <a:avLst/>
          </a:prstGeom>
        </p:spPr>
        <p:txBody>
          <a:bodyPr wrap="square">
            <a:spAutoFit/>
          </a:bodyPr>
          <a:lstStyle/>
          <a:p>
            <a:endParaRPr lang="en-US" sz="2800" dirty="0" smtClean="0">
              <a:latin typeface="HelveticaNeue-Italic"/>
            </a:endParaRPr>
          </a:p>
          <a:p>
            <a:pPr marL="457200" indent="-457200">
              <a:buFont typeface="Arial" pitchFamily="34" charset="0"/>
              <a:buChar char="•"/>
            </a:pPr>
            <a:r>
              <a:rPr lang="en-US" sz="2800" dirty="0" smtClean="0">
                <a:latin typeface="HelveticaNeue-Italic"/>
              </a:rPr>
              <a:t>Sex </a:t>
            </a:r>
            <a:r>
              <a:rPr lang="en-US" sz="2800" dirty="0">
                <a:latin typeface="HelveticaNeue-Italic"/>
              </a:rPr>
              <a:t>chromosome abnormalities (</a:t>
            </a:r>
            <a:r>
              <a:rPr lang="en-US" sz="2800" dirty="0" err="1">
                <a:latin typeface="HelveticaNeue-Italic"/>
              </a:rPr>
              <a:t>Klinefelter’s</a:t>
            </a:r>
            <a:r>
              <a:rPr lang="en-US" sz="2800" dirty="0">
                <a:latin typeface="HelveticaNeue-Italic"/>
              </a:rPr>
              <a:t> syndrome and variants [47,XXY; 46,XY/47, </a:t>
            </a:r>
            <a:r>
              <a:rPr lang="en-US" sz="2800" dirty="0" smtClean="0">
                <a:latin typeface="HelveticaNeue-Italic"/>
              </a:rPr>
              <a:t>XXY </a:t>
            </a:r>
            <a:r>
              <a:rPr lang="en-US" sz="2800" dirty="0" err="1" smtClean="0">
                <a:latin typeface="HelveticaNeue-Italic"/>
              </a:rPr>
              <a:t>mosaicism</a:t>
            </a:r>
            <a:r>
              <a:rPr lang="en-US" sz="2800" dirty="0">
                <a:latin typeface="HelveticaNeue-Italic"/>
              </a:rPr>
              <a:t>])</a:t>
            </a:r>
          </a:p>
          <a:p>
            <a:pPr marL="457200" indent="-457200">
              <a:buFont typeface="Arial" pitchFamily="34" charset="0"/>
              <a:buChar char="•"/>
            </a:pPr>
            <a:r>
              <a:rPr lang="en-US" sz="2800" dirty="0" err="1">
                <a:latin typeface="HelveticaNeue-Roman"/>
              </a:rPr>
              <a:t>Klinefelter’s</a:t>
            </a:r>
            <a:r>
              <a:rPr lang="en-US" sz="2800" dirty="0">
                <a:latin typeface="HelveticaNeue-Roman"/>
              </a:rPr>
              <a:t> syndrome is the most common sex chromosome </a:t>
            </a:r>
            <a:r>
              <a:rPr lang="en-US" sz="2800" dirty="0" smtClean="0">
                <a:latin typeface="HelveticaNeue-Roman"/>
              </a:rPr>
              <a:t>abnormality. </a:t>
            </a:r>
          </a:p>
          <a:p>
            <a:pPr marL="457200" indent="-457200">
              <a:buFont typeface="Arial" pitchFamily="34" charset="0"/>
              <a:buChar char="•"/>
            </a:pPr>
            <a:r>
              <a:rPr lang="en-US" sz="2800" dirty="0" smtClean="0">
                <a:latin typeface="HelveticaNeue-Roman"/>
              </a:rPr>
              <a:t>Adult </a:t>
            </a:r>
            <a:r>
              <a:rPr lang="en-US" sz="2800" dirty="0">
                <a:latin typeface="HelveticaNeue-Roman"/>
              </a:rPr>
              <a:t>men with </a:t>
            </a:r>
            <a:r>
              <a:rPr lang="en-US" sz="2800" dirty="0" err="1" smtClean="0">
                <a:latin typeface="HelveticaNeue-Roman"/>
              </a:rPr>
              <a:t>Klinefelter’s</a:t>
            </a:r>
            <a:r>
              <a:rPr lang="en-US" sz="2800" dirty="0">
                <a:latin typeface="HelveticaNeue-Roman"/>
              </a:rPr>
              <a:t> </a:t>
            </a:r>
            <a:r>
              <a:rPr lang="en-US" sz="2800" dirty="0" smtClean="0">
                <a:latin typeface="HelveticaNeue-Roman"/>
              </a:rPr>
              <a:t>syndrome </a:t>
            </a:r>
            <a:r>
              <a:rPr lang="en-US" sz="2800" dirty="0">
                <a:latin typeface="HelveticaNeue-Roman"/>
              </a:rPr>
              <a:t>have small firm testicles, devoid of germ cells</a:t>
            </a:r>
            <a:endParaRPr lang="ar-EG" sz="2800" dirty="0"/>
          </a:p>
        </p:txBody>
      </p:sp>
    </p:spTree>
    <p:extLst>
      <p:ext uri="{BB962C8B-B14F-4D97-AF65-F5344CB8AC3E}">
        <p14:creationId xmlns:p14="http://schemas.microsoft.com/office/powerpoint/2010/main" val="90313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839200" cy="5324535"/>
          </a:xfrm>
          <a:prstGeom prst="rect">
            <a:avLst/>
          </a:prstGeom>
        </p:spPr>
        <p:txBody>
          <a:bodyPr wrap="square">
            <a:spAutoFit/>
          </a:bodyPr>
          <a:lstStyle/>
          <a:p>
            <a:pPr marL="342900" indent="-342900">
              <a:buFont typeface="Arial" pitchFamily="34" charset="0"/>
              <a:buChar char="•"/>
            </a:pPr>
            <a:r>
              <a:rPr lang="en-US" sz="2400" dirty="0">
                <a:latin typeface="HelveticaNeue-Roman"/>
              </a:rPr>
              <a:t>The phenotype varies from a normally </a:t>
            </a:r>
            <a:r>
              <a:rPr lang="en-US" sz="2400" dirty="0" err="1">
                <a:latin typeface="HelveticaNeue-Roman"/>
              </a:rPr>
              <a:t>virilised</a:t>
            </a:r>
            <a:r>
              <a:rPr lang="en-US" sz="2400" dirty="0">
                <a:latin typeface="HelveticaNeue-Roman"/>
              </a:rPr>
              <a:t> man </a:t>
            </a:r>
            <a:r>
              <a:rPr lang="en-US" sz="2400" dirty="0" smtClean="0">
                <a:latin typeface="HelveticaNeue-Roman"/>
              </a:rPr>
              <a:t>to one </a:t>
            </a:r>
            <a:r>
              <a:rPr lang="en-US" sz="2400" dirty="0">
                <a:latin typeface="HelveticaNeue-Roman"/>
              </a:rPr>
              <a:t>with the stigmata of androgen deficiency, including female hair distribution, scant body hair, and long </a:t>
            </a:r>
            <a:r>
              <a:rPr lang="en-US" sz="2400" dirty="0" smtClean="0">
                <a:latin typeface="HelveticaNeue-Roman"/>
              </a:rPr>
              <a:t>arms and </a:t>
            </a:r>
            <a:r>
              <a:rPr lang="en-US" sz="2400" dirty="0">
                <a:latin typeface="HelveticaNeue-Roman"/>
              </a:rPr>
              <a:t>legs due to late epiphyseal closure</a:t>
            </a:r>
            <a:r>
              <a:rPr lang="en-US" sz="2400" dirty="0" smtClean="0">
                <a:latin typeface="HelveticaNeue-Roman"/>
              </a:rPr>
              <a:t>.</a:t>
            </a:r>
          </a:p>
          <a:p>
            <a:endParaRPr lang="en-US" sz="2400" dirty="0">
              <a:latin typeface="HelveticaNeue-Roman"/>
            </a:endParaRPr>
          </a:p>
          <a:p>
            <a:pPr marL="342900" indent="-342900">
              <a:buFont typeface="Arial" pitchFamily="34" charset="0"/>
              <a:buChar char="•"/>
            </a:pPr>
            <a:r>
              <a:rPr lang="en-US" sz="2400" dirty="0" smtClean="0">
                <a:latin typeface="HelveticaNeue-Roman"/>
              </a:rPr>
              <a:t> </a:t>
            </a:r>
            <a:r>
              <a:rPr lang="en-US" sz="2400" dirty="0" err="1">
                <a:latin typeface="HelveticaNeue-Roman"/>
              </a:rPr>
              <a:t>Leydig</a:t>
            </a:r>
            <a:r>
              <a:rPr lang="en-US" sz="2400" dirty="0">
                <a:latin typeface="HelveticaNeue-Roman"/>
              </a:rPr>
              <a:t> cell function is commonly impaired in men with </a:t>
            </a:r>
            <a:r>
              <a:rPr lang="en-US" sz="2400" dirty="0" err="1" smtClean="0">
                <a:latin typeface="HelveticaNeue-Roman"/>
              </a:rPr>
              <a:t>Klinefelter’s</a:t>
            </a:r>
            <a:r>
              <a:rPr lang="en-US" sz="2400" dirty="0">
                <a:latin typeface="HelveticaNeue-Roman"/>
              </a:rPr>
              <a:t> </a:t>
            </a:r>
            <a:r>
              <a:rPr lang="en-US" sz="2400" dirty="0" smtClean="0">
                <a:latin typeface="HelveticaNeue-Roman"/>
              </a:rPr>
              <a:t>syndrome .</a:t>
            </a:r>
          </a:p>
          <a:p>
            <a:endParaRPr lang="en-US" sz="2400" dirty="0">
              <a:latin typeface="HelveticaNeue-Roman"/>
            </a:endParaRPr>
          </a:p>
          <a:p>
            <a:pPr marL="342900" indent="-342900">
              <a:buFont typeface="Arial" pitchFamily="34" charset="0"/>
              <a:buChar char="•"/>
            </a:pPr>
            <a:r>
              <a:rPr lang="en-US" sz="2400" dirty="0" smtClean="0">
                <a:latin typeface="HelveticaNeue-Roman"/>
              </a:rPr>
              <a:t>Testosterone </a:t>
            </a:r>
            <a:r>
              <a:rPr lang="en-US" sz="2400" dirty="0">
                <a:latin typeface="HelveticaNeue-Roman"/>
              </a:rPr>
              <a:t>levels may be normal or low, </a:t>
            </a:r>
            <a:r>
              <a:rPr lang="en-US" sz="2400" dirty="0" err="1">
                <a:latin typeface="HelveticaNeue-Roman"/>
              </a:rPr>
              <a:t>oestradiol</a:t>
            </a:r>
            <a:r>
              <a:rPr lang="en-US" sz="2400" dirty="0">
                <a:latin typeface="HelveticaNeue-Roman"/>
              </a:rPr>
              <a:t> levels normal or elevated, and FSH </a:t>
            </a:r>
            <a:r>
              <a:rPr lang="en-US" sz="2400" dirty="0" smtClean="0">
                <a:latin typeface="HelveticaNeue-Roman"/>
              </a:rPr>
              <a:t>levels increased.</a:t>
            </a:r>
          </a:p>
          <a:p>
            <a:pPr marL="342900" indent="-342900">
              <a:buFont typeface="Arial" pitchFamily="34" charset="0"/>
              <a:buChar char="•"/>
            </a:pPr>
            <a:r>
              <a:rPr lang="en-US" sz="2400" dirty="0" smtClean="0">
                <a:latin typeface="HelveticaNeue-Roman"/>
              </a:rPr>
              <a:t> </a:t>
            </a:r>
            <a:r>
              <a:rPr lang="en-US" sz="2400" dirty="0">
                <a:latin typeface="HelveticaNeue-Roman"/>
              </a:rPr>
              <a:t>Libido is often normal despite low testosterone </a:t>
            </a:r>
            <a:r>
              <a:rPr lang="en-US" sz="2400" dirty="0" smtClean="0">
                <a:latin typeface="HelveticaNeue-Roman"/>
              </a:rPr>
              <a:t>levels</a:t>
            </a:r>
          </a:p>
          <a:p>
            <a:pPr marL="342900" indent="-342900">
              <a:buFont typeface="Arial" pitchFamily="34" charset="0"/>
              <a:buChar char="•"/>
            </a:pPr>
            <a:endParaRPr lang="en-US" sz="2400" dirty="0">
              <a:latin typeface="HelveticaNeue-Roman"/>
            </a:endParaRPr>
          </a:p>
          <a:p>
            <a:pPr marL="342900" indent="-342900">
              <a:buFont typeface="Arial" pitchFamily="34" charset="0"/>
              <a:buChar char="•"/>
            </a:pPr>
            <a:r>
              <a:rPr lang="en-US" sz="2400" dirty="0">
                <a:latin typeface="HelveticaNeue-Roman"/>
              </a:rPr>
              <a:t>Germ cell presence and sperm production are variable in men with </a:t>
            </a:r>
            <a:r>
              <a:rPr lang="en-US" sz="2400" dirty="0" err="1">
                <a:latin typeface="HelveticaNeue-Roman"/>
              </a:rPr>
              <a:t>Klinefelter’s</a:t>
            </a:r>
            <a:r>
              <a:rPr lang="en-US" sz="2400" dirty="0">
                <a:latin typeface="HelveticaNeue-Roman"/>
              </a:rPr>
              <a:t> </a:t>
            </a:r>
            <a:r>
              <a:rPr lang="en-US" sz="2400" dirty="0" err="1">
                <a:latin typeface="HelveticaNeue-Roman"/>
              </a:rPr>
              <a:t>mosaicism</a:t>
            </a:r>
            <a:r>
              <a:rPr lang="en-US" sz="2400" dirty="0">
                <a:latin typeface="HelveticaNeue-Roman"/>
              </a:rPr>
              <a:t>, 46,XY/47,XXY</a:t>
            </a:r>
            <a:r>
              <a:rPr lang="en-US" sz="2800" dirty="0">
                <a:latin typeface="HelveticaNeue-Roman"/>
              </a:rPr>
              <a:t>.</a:t>
            </a:r>
            <a:endParaRPr lang="ar-EG" sz="2800" dirty="0"/>
          </a:p>
        </p:txBody>
      </p:sp>
    </p:spTree>
    <p:extLst>
      <p:ext uri="{BB962C8B-B14F-4D97-AF65-F5344CB8AC3E}">
        <p14:creationId xmlns:p14="http://schemas.microsoft.com/office/powerpoint/2010/main" val="180370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L-Tab3een\Desktop\20190903_0935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062"/>
            <a:ext cx="9067800" cy="690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453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ar-EG" dirty="0" smtClean="0"/>
              <a:t> </a:t>
            </a:r>
            <a:br>
              <a:rPr lang="ar-EG" dirty="0" smtClean="0"/>
            </a:br>
            <a:r>
              <a:rPr lang="ar-EG" dirty="0"/>
              <a:t/>
            </a:r>
            <a:br>
              <a:rPr lang="ar-EG" dirty="0"/>
            </a:br>
            <a:r>
              <a:rPr lang="ar-EG" dirty="0" smtClean="0"/>
              <a:t/>
            </a:r>
            <a:br>
              <a:rPr lang="ar-EG" dirty="0" smtClean="0"/>
            </a:br>
            <a:r>
              <a:rPr lang="ar-EG" dirty="0"/>
              <a:t/>
            </a:r>
            <a:br>
              <a:rPr lang="ar-EG" dirty="0"/>
            </a:br>
            <a:r>
              <a:rPr lang="ar-EG" sz="3600" dirty="0" smtClean="0">
                <a:solidFill>
                  <a:srgbClr val="FF0000"/>
                </a:solidFill>
              </a:rPr>
              <a:t>بسم الله الرحمن الرحيم</a:t>
            </a:r>
            <a:br>
              <a:rPr lang="ar-EG" sz="3600" dirty="0" smtClean="0">
                <a:solidFill>
                  <a:srgbClr val="FF0000"/>
                </a:solidFill>
              </a:rPr>
            </a:br>
            <a:r>
              <a:rPr lang="ar-EG" sz="3600" dirty="0" smtClean="0">
                <a:solidFill>
                  <a:srgbClr val="FF0000"/>
                </a:solidFill>
                <a:latin typeface="Angsana New" pitchFamily="18" charset="-34"/>
              </a:rPr>
              <a:t>لله ملك السموات والارض يخلق ما يشاء يهب لمن يشاء اناثا ويهب لمن يشاء الذكور او يزوجهم ذكرانا واناثا ويجعل من يشاء عقيما انه عليم قدير</a:t>
            </a:r>
            <a:r>
              <a:rPr lang="ar-EG" sz="3600" dirty="0" smtClean="0">
                <a:solidFill>
                  <a:srgbClr val="FF0000"/>
                </a:solidFill>
              </a:rPr>
              <a:t/>
            </a:r>
            <a:br>
              <a:rPr lang="ar-EG" sz="3600" dirty="0" smtClean="0">
                <a:solidFill>
                  <a:srgbClr val="FF0000"/>
                </a:solidFill>
              </a:rPr>
            </a:br>
            <a:r>
              <a:rPr lang="ar-EG" sz="3600" dirty="0" smtClean="0">
                <a:solidFill>
                  <a:srgbClr val="FF0000"/>
                </a:solidFill>
              </a:rPr>
              <a:t> صدق الله العظيم</a:t>
            </a:r>
            <a:r>
              <a:rPr lang="ar-EG" sz="4400" dirty="0" smtClean="0">
                <a:solidFill>
                  <a:srgbClr val="FF0000"/>
                </a:solidFill>
              </a:rPr>
              <a:t> </a:t>
            </a:r>
            <a:endParaRPr lang="ar-EG" sz="4400" dirty="0">
              <a:solidFill>
                <a:srgbClr val="FF0000"/>
              </a:solidFill>
            </a:endParaRPr>
          </a:p>
        </p:txBody>
      </p:sp>
    </p:spTree>
    <p:extLst>
      <p:ext uri="{BB962C8B-B14F-4D97-AF65-F5344CB8AC3E}">
        <p14:creationId xmlns:p14="http://schemas.microsoft.com/office/powerpoint/2010/main" val="3347547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4739759"/>
          </a:xfrm>
          <a:prstGeom prst="rect">
            <a:avLst/>
          </a:prstGeom>
        </p:spPr>
        <p:txBody>
          <a:bodyPr wrap="square">
            <a:spAutoFit/>
          </a:bodyPr>
          <a:lstStyle/>
          <a:p>
            <a:r>
              <a:rPr lang="en-US" sz="3200" b="1" dirty="0" err="1">
                <a:solidFill>
                  <a:srgbClr val="FF0000"/>
                </a:solidFill>
                <a:latin typeface="HelveticaNeue-Italic"/>
              </a:rPr>
              <a:t>Kallmann</a:t>
            </a:r>
            <a:r>
              <a:rPr lang="en-US" sz="3200" b="1" dirty="0">
                <a:solidFill>
                  <a:srgbClr val="FF0000"/>
                </a:solidFill>
                <a:latin typeface="HelveticaNeue-Italic"/>
              </a:rPr>
              <a:t> </a:t>
            </a:r>
            <a:r>
              <a:rPr lang="en-US" sz="3200" b="1" dirty="0" smtClean="0">
                <a:solidFill>
                  <a:srgbClr val="FF0000"/>
                </a:solidFill>
                <a:latin typeface="HelveticaNeue-Italic"/>
              </a:rPr>
              <a:t>syndrome</a:t>
            </a:r>
          </a:p>
          <a:p>
            <a:endParaRPr lang="en-US" i="1" dirty="0">
              <a:latin typeface="HelveticaNeue-Italic"/>
            </a:endParaRPr>
          </a:p>
          <a:p>
            <a:r>
              <a:rPr lang="en-US" sz="2800" dirty="0">
                <a:latin typeface="HelveticaNeue-Roman"/>
              </a:rPr>
              <a:t>Patients with </a:t>
            </a:r>
            <a:r>
              <a:rPr lang="en-US" sz="2800" dirty="0" err="1">
                <a:latin typeface="HelveticaNeue-Roman"/>
              </a:rPr>
              <a:t>Kallmann</a:t>
            </a:r>
            <a:r>
              <a:rPr lang="en-US" sz="2800" dirty="0">
                <a:latin typeface="HelveticaNeue-Roman"/>
              </a:rPr>
              <a:t> syndrome </a:t>
            </a:r>
            <a:r>
              <a:rPr lang="en-US" sz="2800" dirty="0" smtClean="0">
                <a:latin typeface="HelveticaNeue-Roman"/>
              </a:rPr>
              <a:t>have </a:t>
            </a:r>
            <a:r>
              <a:rPr lang="en-US" sz="2800" dirty="0" err="1" smtClean="0">
                <a:latin typeface="HelveticaNeue-Roman"/>
              </a:rPr>
              <a:t>hypogonadotropic</a:t>
            </a:r>
            <a:r>
              <a:rPr lang="en-US" sz="2800" dirty="0" smtClean="0">
                <a:latin typeface="HelveticaNeue-Roman"/>
              </a:rPr>
              <a:t>  </a:t>
            </a:r>
            <a:r>
              <a:rPr lang="en-US" sz="2800" dirty="0" err="1" smtClean="0">
                <a:latin typeface="HelveticaNeue-Roman"/>
              </a:rPr>
              <a:t>hypogonadism</a:t>
            </a:r>
            <a:r>
              <a:rPr lang="en-US" sz="2800" dirty="0" smtClean="0">
                <a:latin typeface="HelveticaNeue-Roman"/>
              </a:rPr>
              <a:t> </a:t>
            </a:r>
            <a:r>
              <a:rPr lang="en-US" sz="2800" dirty="0">
                <a:latin typeface="HelveticaNeue-Roman"/>
              </a:rPr>
              <a:t>and anosmia, but may also </a:t>
            </a:r>
            <a:r>
              <a:rPr lang="en-US" sz="2800" dirty="0" smtClean="0">
                <a:latin typeface="HelveticaNeue-Roman"/>
              </a:rPr>
              <a:t>have other </a:t>
            </a:r>
            <a:r>
              <a:rPr lang="en-US" sz="2800" dirty="0">
                <a:latin typeface="HelveticaNeue-Roman"/>
              </a:rPr>
              <a:t>clinical features, including facial asymmetry, cleft palate, </a:t>
            </a:r>
            <a:r>
              <a:rPr lang="en-US" sz="2800" dirty="0" err="1">
                <a:latin typeface="HelveticaNeue-Roman"/>
              </a:rPr>
              <a:t>colour</a:t>
            </a:r>
            <a:r>
              <a:rPr lang="en-US" sz="2800" dirty="0">
                <a:latin typeface="HelveticaNeue-Roman"/>
              </a:rPr>
              <a:t> blindness, deafness, </a:t>
            </a:r>
            <a:r>
              <a:rPr lang="en-US" sz="2800" dirty="0" err="1" smtClean="0">
                <a:latin typeface="HelveticaNeue-Roman"/>
              </a:rPr>
              <a:t>maldescended</a:t>
            </a:r>
            <a:r>
              <a:rPr lang="en-US" sz="2800" dirty="0">
                <a:latin typeface="HelveticaNeue-Roman"/>
              </a:rPr>
              <a:t> </a:t>
            </a:r>
            <a:r>
              <a:rPr lang="en-US" sz="2800" dirty="0" smtClean="0">
                <a:latin typeface="HelveticaNeue-Roman"/>
              </a:rPr>
              <a:t>testes</a:t>
            </a:r>
            <a:r>
              <a:rPr lang="en-US" sz="2800" dirty="0">
                <a:latin typeface="HelveticaNeue-Roman"/>
              </a:rPr>
              <a:t>, and unilateral renal aplasia. </a:t>
            </a:r>
            <a:endParaRPr lang="en-US" sz="2800" dirty="0" smtClean="0">
              <a:latin typeface="HelveticaNeue-Roman"/>
            </a:endParaRPr>
          </a:p>
          <a:p>
            <a:endParaRPr lang="en-US" sz="2800" dirty="0">
              <a:latin typeface="HelveticaNeue-Roman"/>
            </a:endParaRPr>
          </a:p>
          <a:p>
            <a:endParaRPr lang="en-US" sz="2800" dirty="0">
              <a:latin typeface="HelveticaNeue-Roman"/>
            </a:endParaRPr>
          </a:p>
          <a:p>
            <a:r>
              <a:rPr lang="en-US" sz="2800" dirty="0" smtClean="0">
                <a:latin typeface="HelveticaNeue-Roman"/>
              </a:rPr>
              <a:t>Spermatogenesis </a:t>
            </a:r>
            <a:r>
              <a:rPr lang="en-US" sz="2800" dirty="0">
                <a:latin typeface="HelveticaNeue-Roman"/>
              </a:rPr>
              <a:t>can be relatively easily induced by hormonal treatment</a:t>
            </a:r>
            <a:endParaRPr lang="ar-EG" sz="2800" dirty="0"/>
          </a:p>
        </p:txBody>
      </p:sp>
    </p:spTree>
    <p:extLst>
      <p:ext uri="{BB962C8B-B14F-4D97-AF65-F5344CB8AC3E}">
        <p14:creationId xmlns:p14="http://schemas.microsoft.com/office/powerpoint/2010/main" val="198770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1"/>
            <a:ext cx="8763000" cy="6555641"/>
          </a:xfrm>
          <a:prstGeom prst="rect">
            <a:avLst/>
          </a:prstGeom>
        </p:spPr>
        <p:txBody>
          <a:bodyPr wrap="square">
            <a:spAutoFit/>
          </a:bodyPr>
          <a:lstStyle/>
          <a:p>
            <a:r>
              <a:rPr lang="en-US" sz="2800" b="1" dirty="0">
                <a:solidFill>
                  <a:srgbClr val="FF0000"/>
                </a:solidFill>
                <a:latin typeface="HelveticaNeue-Italic"/>
              </a:rPr>
              <a:t>Mild androgen insensitivity </a:t>
            </a:r>
            <a:r>
              <a:rPr lang="en-US" sz="2800" b="1" dirty="0" smtClean="0">
                <a:solidFill>
                  <a:srgbClr val="FF0000"/>
                </a:solidFill>
                <a:latin typeface="HelveticaNeue-Italic"/>
              </a:rPr>
              <a:t>syndrome</a:t>
            </a:r>
          </a:p>
          <a:p>
            <a:endParaRPr lang="en-US" sz="2800" i="1" dirty="0">
              <a:latin typeface="HelveticaNeue-Italic"/>
            </a:endParaRPr>
          </a:p>
          <a:p>
            <a:pPr marL="457200" indent="-457200">
              <a:buFont typeface="Arial" pitchFamily="34" charset="0"/>
              <a:buChar char="•"/>
            </a:pPr>
            <a:r>
              <a:rPr lang="en-US" sz="2800" dirty="0">
                <a:latin typeface="HelveticaNeue-Roman"/>
              </a:rPr>
              <a:t>The Androgen Receptor (AR) gene is located on the long arm of the X-chromosome. Mutations in the </a:t>
            </a:r>
            <a:r>
              <a:rPr lang="en-US" sz="2800" dirty="0" smtClean="0">
                <a:latin typeface="HelveticaNeue-Roman"/>
              </a:rPr>
              <a:t>AR gene </a:t>
            </a:r>
            <a:r>
              <a:rPr lang="en-US" sz="2800" dirty="0">
                <a:latin typeface="HelveticaNeue-Roman"/>
              </a:rPr>
              <a:t>may result in mild to complete androgen insensitivity</a:t>
            </a:r>
            <a:r>
              <a:rPr lang="en-US" sz="2800" dirty="0" smtClean="0">
                <a:latin typeface="HelveticaNeue-Roman"/>
              </a:rPr>
              <a:t>.</a:t>
            </a:r>
          </a:p>
          <a:p>
            <a:endParaRPr lang="en-US" sz="2800" dirty="0">
              <a:latin typeface="HelveticaNeue-Roman"/>
            </a:endParaRPr>
          </a:p>
          <a:p>
            <a:pPr marL="457200" indent="-457200">
              <a:buFont typeface="Arial" pitchFamily="34" charset="0"/>
              <a:buChar char="•"/>
            </a:pPr>
            <a:r>
              <a:rPr lang="en-US" sz="2800" dirty="0" smtClean="0">
                <a:latin typeface="HelveticaNeue-Roman"/>
              </a:rPr>
              <a:t> </a:t>
            </a:r>
            <a:r>
              <a:rPr lang="en-US" sz="2800" dirty="0">
                <a:latin typeface="HelveticaNeue-Roman"/>
              </a:rPr>
              <a:t>The phenotypic features of complete </a:t>
            </a:r>
            <a:r>
              <a:rPr lang="en-US" sz="2800" dirty="0" smtClean="0">
                <a:latin typeface="HelveticaNeue-Roman"/>
              </a:rPr>
              <a:t>androgen insensitivity </a:t>
            </a:r>
            <a:r>
              <a:rPr lang="en-US" sz="2800" dirty="0">
                <a:latin typeface="HelveticaNeue-Roman"/>
              </a:rPr>
              <a:t>syndrome are female external genitalia and absence of pubic hair (Morris syndrome). In </a:t>
            </a:r>
            <a:r>
              <a:rPr lang="en-US" sz="2800" dirty="0" smtClean="0">
                <a:latin typeface="HelveticaNeue-Roman"/>
              </a:rPr>
              <a:t>partial androgen </a:t>
            </a:r>
            <a:r>
              <a:rPr lang="en-US" sz="2800" dirty="0">
                <a:latin typeface="HelveticaNeue-Roman"/>
              </a:rPr>
              <a:t>insensitivity syndrome, phenotypes range from predominantly female phenotype through </a:t>
            </a:r>
            <a:r>
              <a:rPr lang="en-US" sz="2800" dirty="0" smtClean="0">
                <a:latin typeface="HelveticaNeue-Roman"/>
              </a:rPr>
              <a:t>ambiguous genitalia</a:t>
            </a:r>
            <a:r>
              <a:rPr lang="en-US" sz="2800" dirty="0">
                <a:latin typeface="HelveticaNeue-Roman"/>
              </a:rPr>
              <a:t>, to predominantly male phenotype with </a:t>
            </a:r>
            <a:r>
              <a:rPr lang="en-US" sz="2800" dirty="0" err="1">
                <a:latin typeface="HelveticaNeue-Roman"/>
              </a:rPr>
              <a:t>micropenis</a:t>
            </a:r>
            <a:r>
              <a:rPr lang="en-US" sz="2800" dirty="0">
                <a:latin typeface="HelveticaNeue-Roman"/>
              </a:rPr>
              <a:t>, </a:t>
            </a:r>
            <a:r>
              <a:rPr lang="en-US" sz="2800" dirty="0" err="1">
                <a:latin typeface="HelveticaNeue-Roman"/>
              </a:rPr>
              <a:t>perineal</a:t>
            </a:r>
            <a:r>
              <a:rPr lang="en-US" sz="2800" dirty="0">
                <a:latin typeface="HelveticaNeue-Roman"/>
              </a:rPr>
              <a:t> hypospadias, and cryptorchidism</a:t>
            </a:r>
            <a:endParaRPr lang="ar-EG" sz="2800" dirty="0"/>
          </a:p>
        </p:txBody>
      </p:sp>
    </p:spTree>
    <p:extLst>
      <p:ext uri="{BB962C8B-B14F-4D97-AF65-F5344CB8AC3E}">
        <p14:creationId xmlns:p14="http://schemas.microsoft.com/office/powerpoint/2010/main" val="408594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L-Tab3een\Desktop\150px-Mild_androgen_insensitivity_synd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9" y="76200"/>
            <a:ext cx="9060061"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814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057" y="51077"/>
            <a:ext cx="8763000" cy="1384995"/>
          </a:xfrm>
          <a:prstGeom prst="rect">
            <a:avLst/>
          </a:prstGeom>
        </p:spPr>
        <p:txBody>
          <a:bodyPr wrap="square">
            <a:spAutoFit/>
          </a:bodyPr>
          <a:lstStyle/>
          <a:p>
            <a:r>
              <a:rPr lang="en-US" sz="2800" b="1" i="1" dirty="0">
                <a:latin typeface="HelveticaNeue-BoldItalic"/>
              </a:rPr>
              <a:t>Y-chromosome and male infertility</a:t>
            </a:r>
          </a:p>
          <a:p>
            <a:r>
              <a:rPr lang="en-US" sz="2800" dirty="0" err="1">
                <a:latin typeface="HelveticaNeue-Roman"/>
              </a:rPr>
              <a:t>Microdeletions</a:t>
            </a:r>
            <a:r>
              <a:rPr lang="en-US" sz="2800" dirty="0">
                <a:latin typeface="HelveticaNeue-Roman"/>
              </a:rPr>
              <a:t> on the Y-chromosome are termed </a:t>
            </a:r>
            <a:r>
              <a:rPr lang="en-US" sz="2800" dirty="0" err="1">
                <a:latin typeface="HelveticaNeue-Roman"/>
              </a:rPr>
              <a:t>AZFa</a:t>
            </a:r>
            <a:r>
              <a:rPr lang="en-US" sz="2800" dirty="0">
                <a:latin typeface="HelveticaNeue-Roman"/>
              </a:rPr>
              <a:t>, </a:t>
            </a:r>
            <a:r>
              <a:rPr lang="en-US" sz="2800" dirty="0" err="1">
                <a:latin typeface="HelveticaNeue-Roman"/>
              </a:rPr>
              <a:t>AZFb</a:t>
            </a:r>
            <a:r>
              <a:rPr lang="en-US" sz="2800" dirty="0">
                <a:latin typeface="HelveticaNeue-Roman"/>
              </a:rPr>
              <a:t> and </a:t>
            </a:r>
            <a:r>
              <a:rPr lang="en-US" sz="2800" dirty="0" err="1">
                <a:latin typeface="HelveticaNeue-Roman"/>
              </a:rPr>
              <a:t>AZFc</a:t>
            </a:r>
            <a:endParaRPr lang="ar-EG" sz="2800" dirty="0"/>
          </a:p>
        </p:txBody>
      </p:sp>
      <p:sp>
        <p:nvSpPr>
          <p:cNvPr id="3" name="Rectangle 2"/>
          <p:cNvSpPr/>
          <p:nvPr/>
        </p:nvSpPr>
        <p:spPr>
          <a:xfrm>
            <a:off x="0" y="990600"/>
            <a:ext cx="9122229" cy="5324535"/>
          </a:xfrm>
          <a:prstGeom prst="rect">
            <a:avLst/>
          </a:prstGeom>
        </p:spPr>
        <p:txBody>
          <a:bodyPr wrap="square">
            <a:spAutoFit/>
          </a:bodyPr>
          <a:lstStyle/>
          <a:p>
            <a:endParaRPr lang="en-US" sz="2000" i="1" dirty="0" smtClean="0">
              <a:latin typeface="HelveticaNeue-Italic"/>
            </a:endParaRPr>
          </a:p>
          <a:p>
            <a:endParaRPr lang="en-US" sz="2000" b="1" dirty="0" smtClean="0">
              <a:solidFill>
                <a:srgbClr val="FF0000"/>
              </a:solidFill>
              <a:latin typeface="HelveticaNeue-Italic"/>
            </a:endParaRPr>
          </a:p>
          <a:p>
            <a:endParaRPr lang="en-US" sz="2000" b="1" dirty="0">
              <a:solidFill>
                <a:srgbClr val="FF0000"/>
              </a:solidFill>
              <a:latin typeface="HelveticaNeue-Italic"/>
            </a:endParaRPr>
          </a:p>
          <a:p>
            <a:r>
              <a:rPr lang="en-US" sz="2800" b="1" dirty="0" smtClean="0">
                <a:solidFill>
                  <a:srgbClr val="FF0000"/>
                </a:solidFill>
                <a:latin typeface="HelveticaNeue-Italic"/>
              </a:rPr>
              <a:t>Clinical implications of Y </a:t>
            </a:r>
            <a:r>
              <a:rPr lang="en-US" sz="2800" b="1" dirty="0" err="1" smtClean="0">
                <a:solidFill>
                  <a:srgbClr val="FF0000"/>
                </a:solidFill>
                <a:latin typeface="HelveticaNeue-Italic"/>
              </a:rPr>
              <a:t>microdeletions</a:t>
            </a:r>
            <a:endParaRPr lang="en-US" sz="2800" b="1" dirty="0" smtClean="0">
              <a:solidFill>
                <a:srgbClr val="FF0000"/>
              </a:solidFill>
              <a:latin typeface="HelveticaNeue-Italic"/>
            </a:endParaRPr>
          </a:p>
          <a:p>
            <a:r>
              <a:rPr lang="en-US" sz="2800" dirty="0" smtClean="0">
                <a:latin typeface="HelveticaNeue-Roman"/>
              </a:rPr>
              <a:t>• They are not found in </a:t>
            </a:r>
            <a:r>
              <a:rPr lang="en-US" sz="2800" dirty="0" err="1" smtClean="0">
                <a:latin typeface="HelveticaNeue-Roman"/>
              </a:rPr>
              <a:t>normozoospermic</a:t>
            </a:r>
            <a:r>
              <a:rPr lang="en-US" sz="2800" dirty="0" smtClean="0">
                <a:latin typeface="HelveticaNeue-Roman"/>
              </a:rPr>
              <a:t> men</a:t>
            </a:r>
          </a:p>
          <a:p>
            <a:r>
              <a:rPr lang="en-US" sz="2800" dirty="0" smtClean="0">
                <a:latin typeface="HelveticaNeue-Roman"/>
              </a:rPr>
              <a:t>• The highest frequency of Y-deletions is found in </a:t>
            </a:r>
            <a:r>
              <a:rPr lang="en-US" sz="2800" dirty="0" err="1" smtClean="0">
                <a:latin typeface="HelveticaNeue-Roman"/>
              </a:rPr>
              <a:t>azoospermic</a:t>
            </a:r>
            <a:r>
              <a:rPr lang="en-US" sz="2800" dirty="0" smtClean="0">
                <a:latin typeface="HelveticaNeue-Roman"/>
              </a:rPr>
              <a:t> men (8-12%), followed by </a:t>
            </a:r>
            <a:r>
              <a:rPr lang="en-US" sz="2800" dirty="0" err="1" smtClean="0">
                <a:latin typeface="HelveticaNeue-Roman"/>
              </a:rPr>
              <a:t>oligozoospermic</a:t>
            </a:r>
            <a:r>
              <a:rPr lang="en-US" sz="2800" dirty="0" smtClean="0">
                <a:latin typeface="HelveticaNeue-Roman"/>
              </a:rPr>
              <a:t> (3-7%) men.</a:t>
            </a:r>
          </a:p>
          <a:p>
            <a:r>
              <a:rPr lang="en-US" sz="2800" dirty="0" smtClean="0">
                <a:latin typeface="HelveticaNeue-Roman"/>
              </a:rPr>
              <a:t>• Deletions are extremely rare with a sperm concentration &gt; 5 million/mL (~0.7%).</a:t>
            </a:r>
          </a:p>
          <a:p>
            <a:r>
              <a:rPr lang="en-US" sz="2800" dirty="0" smtClean="0">
                <a:latin typeface="HelveticaNeue-Roman"/>
              </a:rPr>
              <a:t>• </a:t>
            </a:r>
            <a:r>
              <a:rPr lang="en-US" sz="2800" dirty="0" err="1" smtClean="0">
                <a:latin typeface="HelveticaNeue-Roman"/>
              </a:rPr>
              <a:t>AZFc</a:t>
            </a:r>
            <a:r>
              <a:rPr lang="en-US" sz="2800" dirty="0" smtClean="0">
                <a:latin typeface="HelveticaNeue-Roman"/>
              </a:rPr>
              <a:t> deletions are most common (65-70%), followed by Y-deletions of the </a:t>
            </a:r>
            <a:r>
              <a:rPr lang="en-US" sz="2800" dirty="0" err="1" smtClean="0">
                <a:latin typeface="HelveticaNeue-Roman"/>
              </a:rPr>
              <a:t>AZFb</a:t>
            </a:r>
            <a:r>
              <a:rPr lang="en-US" sz="2800" dirty="0" smtClean="0">
                <a:latin typeface="HelveticaNeue-Roman"/>
              </a:rPr>
              <a:t> and </a:t>
            </a:r>
            <a:r>
              <a:rPr lang="en-US" sz="2800" dirty="0" err="1" smtClean="0">
                <a:latin typeface="HelveticaNeue-Roman"/>
              </a:rPr>
              <a:t>AZFb+c</a:t>
            </a:r>
            <a:r>
              <a:rPr lang="en-US" sz="2800" dirty="0" smtClean="0">
                <a:latin typeface="HelveticaNeue-Roman"/>
              </a:rPr>
              <a:t> or </a:t>
            </a:r>
            <a:r>
              <a:rPr lang="en-US" sz="2800" dirty="0" err="1" smtClean="0">
                <a:latin typeface="HelveticaNeue-Roman"/>
              </a:rPr>
              <a:t>AZFa+b+c</a:t>
            </a:r>
            <a:r>
              <a:rPr lang="en-US" sz="2800" dirty="0" smtClean="0">
                <a:latin typeface="HelveticaNeue-Roman"/>
              </a:rPr>
              <a:t> regions (25-30%). </a:t>
            </a:r>
            <a:r>
              <a:rPr lang="en-US" sz="2800" dirty="0" err="1" smtClean="0">
                <a:latin typeface="HelveticaNeue-Roman"/>
              </a:rPr>
              <a:t>AZFa</a:t>
            </a:r>
            <a:r>
              <a:rPr lang="en-US" sz="2800" dirty="0" smtClean="0">
                <a:latin typeface="HelveticaNeue-Roman"/>
              </a:rPr>
              <a:t> region deletions are rare (5%).</a:t>
            </a:r>
          </a:p>
        </p:txBody>
      </p:sp>
    </p:spTree>
    <p:extLst>
      <p:ext uri="{BB962C8B-B14F-4D97-AF65-F5344CB8AC3E}">
        <p14:creationId xmlns:p14="http://schemas.microsoft.com/office/powerpoint/2010/main" val="22865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4832092"/>
          </a:xfrm>
          <a:prstGeom prst="rect">
            <a:avLst/>
          </a:prstGeom>
        </p:spPr>
        <p:txBody>
          <a:bodyPr wrap="square">
            <a:spAutoFit/>
          </a:bodyPr>
          <a:lstStyle/>
          <a:p>
            <a:pPr marL="457200" lvl="0" indent="-457200">
              <a:buFont typeface="Arial" pitchFamily="34" charset="0"/>
              <a:buChar char="•"/>
            </a:pPr>
            <a:r>
              <a:rPr lang="en-US" sz="2800" dirty="0">
                <a:solidFill>
                  <a:prstClr val="black"/>
                </a:solidFill>
                <a:latin typeface="HelveticaNeue-Roman"/>
              </a:rPr>
              <a:t>Complete removal of the </a:t>
            </a:r>
            <a:r>
              <a:rPr lang="en-US" sz="2800" dirty="0" err="1">
                <a:solidFill>
                  <a:prstClr val="black"/>
                </a:solidFill>
                <a:latin typeface="HelveticaNeue-Roman"/>
              </a:rPr>
              <a:t>AZFa</a:t>
            </a:r>
            <a:r>
              <a:rPr lang="en-US" sz="2800" dirty="0">
                <a:solidFill>
                  <a:prstClr val="black"/>
                </a:solidFill>
                <a:latin typeface="HelveticaNeue-Roman"/>
              </a:rPr>
              <a:t> region is associated with severe testicular phenotype (</a:t>
            </a:r>
            <a:r>
              <a:rPr lang="en-US" sz="2800" dirty="0" err="1">
                <a:solidFill>
                  <a:prstClr val="black"/>
                </a:solidFill>
                <a:latin typeface="HelveticaNeue-Roman"/>
              </a:rPr>
              <a:t>Sertoli</a:t>
            </a:r>
            <a:r>
              <a:rPr lang="en-US" sz="2800" dirty="0">
                <a:solidFill>
                  <a:prstClr val="black"/>
                </a:solidFill>
                <a:latin typeface="HelveticaNeue-Roman"/>
              </a:rPr>
              <a:t> cell only syndrome), while complete removal of the </a:t>
            </a:r>
            <a:r>
              <a:rPr lang="en-US" sz="2800" dirty="0" err="1">
                <a:solidFill>
                  <a:prstClr val="black"/>
                </a:solidFill>
                <a:latin typeface="HelveticaNeue-Roman"/>
              </a:rPr>
              <a:t>AZFb</a:t>
            </a:r>
            <a:r>
              <a:rPr lang="en-US" sz="2800" dirty="0">
                <a:solidFill>
                  <a:prstClr val="black"/>
                </a:solidFill>
                <a:latin typeface="HelveticaNeue-Roman"/>
              </a:rPr>
              <a:t> region is associated with </a:t>
            </a:r>
            <a:r>
              <a:rPr lang="en-US" sz="2800" dirty="0" err="1">
                <a:solidFill>
                  <a:prstClr val="black"/>
                </a:solidFill>
                <a:latin typeface="HelveticaNeue-Roman"/>
              </a:rPr>
              <a:t>spermatogenic</a:t>
            </a:r>
            <a:r>
              <a:rPr lang="en-US" sz="2800" dirty="0">
                <a:solidFill>
                  <a:prstClr val="black"/>
                </a:solidFill>
                <a:latin typeface="HelveticaNeue-Roman"/>
              </a:rPr>
              <a:t> rest</a:t>
            </a:r>
            <a:r>
              <a:rPr lang="en-US" sz="2800" dirty="0" smtClean="0">
                <a:solidFill>
                  <a:prstClr val="black"/>
                </a:solidFill>
                <a:latin typeface="HelveticaNeue-Roman"/>
              </a:rPr>
              <a:t>.</a:t>
            </a:r>
          </a:p>
          <a:p>
            <a:pPr marL="457200" lvl="0" indent="-457200">
              <a:buFont typeface="Arial" pitchFamily="34" charset="0"/>
              <a:buChar char="•"/>
            </a:pPr>
            <a:endParaRPr lang="en-US" sz="2800" dirty="0" smtClean="0">
              <a:solidFill>
                <a:prstClr val="black"/>
              </a:solidFill>
              <a:latin typeface="HelveticaNeue-Roman"/>
            </a:endParaRPr>
          </a:p>
          <a:p>
            <a:pPr marL="457200" lvl="0" indent="-457200">
              <a:buFont typeface="Arial" pitchFamily="34" charset="0"/>
              <a:buChar char="•"/>
            </a:pPr>
            <a:r>
              <a:rPr lang="en-US" sz="2800" dirty="0" smtClean="0">
                <a:solidFill>
                  <a:prstClr val="black"/>
                </a:solidFill>
                <a:latin typeface="HelveticaNeue-Roman"/>
              </a:rPr>
              <a:t>Complete </a:t>
            </a:r>
            <a:r>
              <a:rPr lang="en-US" sz="2800" dirty="0">
                <a:solidFill>
                  <a:prstClr val="black"/>
                </a:solidFill>
                <a:latin typeface="HelveticaNeue-Roman"/>
              </a:rPr>
              <a:t>removal of the </a:t>
            </a:r>
            <a:r>
              <a:rPr lang="en-US" sz="2800" dirty="0" err="1">
                <a:solidFill>
                  <a:prstClr val="black"/>
                </a:solidFill>
                <a:latin typeface="HelveticaNeue-Roman"/>
              </a:rPr>
              <a:t>AZFc</a:t>
            </a:r>
            <a:r>
              <a:rPr lang="en-US" sz="2800" dirty="0">
                <a:solidFill>
                  <a:prstClr val="black"/>
                </a:solidFill>
                <a:latin typeface="HelveticaNeue-Roman"/>
              </a:rPr>
              <a:t> region causes a variable phenotype ranging from </a:t>
            </a:r>
            <a:r>
              <a:rPr lang="en-US" sz="2800" dirty="0" err="1">
                <a:solidFill>
                  <a:prstClr val="black"/>
                </a:solidFill>
                <a:latin typeface="HelveticaNeue-Roman"/>
              </a:rPr>
              <a:t>azoospermia</a:t>
            </a:r>
            <a:r>
              <a:rPr lang="en-US" sz="2800" dirty="0">
                <a:solidFill>
                  <a:prstClr val="black"/>
                </a:solidFill>
                <a:latin typeface="HelveticaNeue-Roman"/>
              </a:rPr>
              <a:t> to </a:t>
            </a:r>
            <a:r>
              <a:rPr lang="en-US" sz="2800" dirty="0" err="1">
                <a:solidFill>
                  <a:prstClr val="black"/>
                </a:solidFill>
                <a:latin typeface="HelveticaNeue-Roman"/>
              </a:rPr>
              <a:t>oligozoospermia</a:t>
            </a:r>
            <a:r>
              <a:rPr lang="en-US" sz="2800" dirty="0" smtClean="0">
                <a:solidFill>
                  <a:prstClr val="black"/>
                </a:solidFill>
                <a:latin typeface="HelveticaNeue-Roman"/>
              </a:rPr>
              <a:t>.</a:t>
            </a:r>
          </a:p>
          <a:p>
            <a:pPr marL="285750" lvl="0" indent="-285750">
              <a:buFont typeface="Arial" pitchFamily="34" charset="0"/>
              <a:buChar char="•"/>
            </a:pPr>
            <a:endParaRPr lang="en-US" sz="2800" dirty="0">
              <a:solidFill>
                <a:prstClr val="black"/>
              </a:solidFill>
              <a:latin typeface="HelveticaNeue-Roman"/>
            </a:endParaRPr>
          </a:p>
          <a:p>
            <a:pPr lvl="0"/>
            <a:r>
              <a:rPr lang="en-US" sz="2800" dirty="0">
                <a:solidFill>
                  <a:prstClr val="black"/>
                </a:solidFill>
                <a:latin typeface="HelveticaNeue-Roman"/>
              </a:rPr>
              <a:t>• </a:t>
            </a:r>
            <a:r>
              <a:rPr lang="en-US" sz="2800" dirty="0" smtClean="0">
                <a:solidFill>
                  <a:prstClr val="black"/>
                </a:solidFill>
                <a:latin typeface="HelveticaNeue-Roman"/>
              </a:rPr>
              <a:t>  Classical </a:t>
            </a:r>
            <a:r>
              <a:rPr lang="en-US" sz="2800" dirty="0">
                <a:solidFill>
                  <a:prstClr val="black"/>
                </a:solidFill>
                <a:latin typeface="HelveticaNeue-Roman"/>
              </a:rPr>
              <a:t>(complete) AZF deletions do not confer a risk for cryptorchidism or testicular cancer</a:t>
            </a:r>
            <a:endParaRPr lang="ar-EG" sz="2800" dirty="0">
              <a:solidFill>
                <a:prstClr val="black"/>
              </a:solidFill>
            </a:endParaRPr>
          </a:p>
        </p:txBody>
      </p:sp>
    </p:spTree>
    <p:extLst>
      <p:ext uri="{BB962C8B-B14F-4D97-AF65-F5344CB8AC3E}">
        <p14:creationId xmlns:p14="http://schemas.microsoft.com/office/powerpoint/2010/main" val="306193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15400" cy="6617196"/>
          </a:xfrm>
          <a:prstGeom prst="rect">
            <a:avLst/>
          </a:prstGeom>
        </p:spPr>
        <p:txBody>
          <a:bodyPr wrap="square">
            <a:spAutoFit/>
          </a:bodyPr>
          <a:lstStyle/>
          <a:p>
            <a:r>
              <a:rPr lang="en-US" sz="3200" b="1" i="1" dirty="0">
                <a:solidFill>
                  <a:srgbClr val="FF0000"/>
                </a:solidFill>
                <a:latin typeface="HelveticaNeue-BoldItalic"/>
              </a:rPr>
              <a:t>Cystic fibrosis mutations and male infertility</a:t>
            </a:r>
          </a:p>
          <a:p>
            <a:pPr marL="457200" indent="-457200">
              <a:buFont typeface="Wingdings" pitchFamily="2" charset="2"/>
              <a:buChar char="v"/>
            </a:pPr>
            <a:endParaRPr lang="en-US" sz="2800" dirty="0" smtClean="0">
              <a:latin typeface="HelveticaNeue-Roman"/>
            </a:endParaRPr>
          </a:p>
          <a:p>
            <a:pPr marL="457200" indent="-457200">
              <a:buFont typeface="Wingdings" pitchFamily="2" charset="2"/>
              <a:buChar char="v"/>
            </a:pPr>
            <a:r>
              <a:rPr lang="en-US" sz="2800" dirty="0" smtClean="0">
                <a:latin typeface="HelveticaNeue-Roman"/>
              </a:rPr>
              <a:t>Cystic </a:t>
            </a:r>
            <a:r>
              <a:rPr lang="en-US" sz="2800" dirty="0">
                <a:latin typeface="HelveticaNeue-Roman"/>
              </a:rPr>
              <a:t>fibrosis (CF) is a fatal autosomal-recessive disorder. It is the most common genetic disease </a:t>
            </a:r>
            <a:r>
              <a:rPr lang="en-US" sz="2800" dirty="0" smtClean="0">
                <a:latin typeface="HelveticaNeue-Roman"/>
              </a:rPr>
              <a:t>of Caucasians</a:t>
            </a:r>
            <a:r>
              <a:rPr lang="en-US" sz="2800" dirty="0">
                <a:latin typeface="HelveticaNeue-Roman"/>
              </a:rPr>
              <a:t>; 4% are carriers of gene mutations involving the CF </a:t>
            </a:r>
            <a:r>
              <a:rPr lang="en-US" sz="2800" dirty="0" err="1">
                <a:latin typeface="HelveticaNeue-Roman"/>
              </a:rPr>
              <a:t>transmembrane</a:t>
            </a:r>
            <a:r>
              <a:rPr lang="en-US" sz="2800" dirty="0">
                <a:latin typeface="HelveticaNeue-Roman"/>
              </a:rPr>
              <a:t> conductance </a:t>
            </a:r>
            <a:r>
              <a:rPr lang="en-US" sz="2800" dirty="0" smtClean="0">
                <a:latin typeface="HelveticaNeue-Roman"/>
              </a:rPr>
              <a:t>regulator(CFTR</a:t>
            </a:r>
            <a:r>
              <a:rPr lang="en-US" sz="2800" dirty="0">
                <a:latin typeface="HelveticaNeue-Roman"/>
              </a:rPr>
              <a:t>) gene located on chromosome 7p</a:t>
            </a:r>
            <a:r>
              <a:rPr lang="en-US" sz="2800" dirty="0" smtClean="0">
                <a:latin typeface="HelveticaNeue-Roman"/>
              </a:rPr>
              <a:t>.</a:t>
            </a:r>
          </a:p>
          <a:p>
            <a:pPr marL="457200" indent="-457200">
              <a:buFont typeface="Wingdings" pitchFamily="2" charset="2"/>
              <a:buChar char="v"/>
            </a:pPr>
            <a:endParaRPr lang="en-US" sz="2800" dirty="0">
              <a:latin typeface="HelveticaNeue-Roman"/>
            </a:endParaRPr>
          </a:p>
          <a:p>
            <a:pPr marL="457200" indent="-457200">
              <a:buFont typeface="Wingdings" pitchFamily="2" charset="2"/>
              <a:buChar char="v"/>
            </a:pPr>
            <a:r>
              <a:rPr lang="en-US" sz="2800" dirty="0" smtClean="0">
                <a:latin typeface="HelveticaNeue-Roman"/>
              </a:rPr>
              <a:t> </a:t>
            </a:r>
            <a:r>
              <a:rPr lang="en-US" sz="2800" dirty="0">
                <a:latin typeface="HelveticaNeue-Roman"/>
              </a:rPr>
              <a:t>It encodes a membrane protein that functions as an ion </a:t>
            </a:r>
            <a:r>
              <a:rPr lang="en-US" sz="2800" dirty="0" smtClean="0">
                <a:latin typeface="HelveticaNeue-Roman"/>
              </a:rPr>
              <a:t>channel and </a:t>
            </a:r>
            <a:r>
              <a:rPr lang="en-US" sz="2800" dirty="0">
                <a:latin typeface="HelveticaNeue-Roman"/>
              </a:rPr>
              <a:t>influences the formation of the ejaculatory duct, seminal vesicle, vas deferens and distal two-thirds of </a:t>
            </a:r>
            <a:r>
              <a:rPr lang="en-US" sz="2800" dirty="0" smtClean="0">
                <a:latin typeface="HelveticaNeue-Roman"/>
              </a:rPr>
              <a:t>the epididymis.</a:t>
            </a:r>
          </a:p>
          <a:p>
            <a:pPr marL="457200" indent="-457200">
              <a:buFont typeface="Wingdings" pitchFamily="2" charset="2"/>
              <a:buChar char="v"/>
            </a:pPr>
            <a:endParaRPr lang="en-US" sz="2800" dirty="0">
              <a:latin typeface="HelveticaNeue-Roman"/>
            </a:endParaRPr>
          </a:p>
          <a:p>
            <a:pPr marL="457200" indent="-457200">
              <a:buFont typeface="Wingdings" pitchFamily="2" charset="2"/>
              <a:buChar char="v"/>
            </a:pPr>
            <a:r>
              <a:rPr lang="en-US" sz="2800" dirty="0">
                <a:latin typeface="HelveticaNeue-Roman"/>
              </a:rPr>
              <a:t>Congenital bilateral absence of the vas deferens (CBAVD) is associated with CFTR gene mutations </a:t>
            </a:r>
            <a:endParaRPr lang="ar-EG" sz="2800" dirty="0"/>
          </a:p>
        </p:txBody>
      </p:sp>
    </p:spTree>
    <p:extLst>
      <p:ext uri="{BB962C8B-B14F-4D97-AF65-F5344CB8AC3E}">
        <p14:creationId xmlns:p14="http://schemas.microsoft.com/office/powerpoint/2010/main" val="43493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18913107"/>
              </p:ext>
            </p:extLst>
          </p:nvPr>
        </p:nvGraphicFramePr>
        <p:xfrm>
          <a:off x="0" y="0"/>
          <a:ext cx="9144000" cy="4976707"/>
        </p:xfrm>
        <a:graphic>
          <a:graphicData uri="http://schemas.openxmlformats.org/drawingml/2006/table">
            <a:tbl>
              <a:tblPr rtl="1" firstRow="1" bandRow="1">
                <a:tableStyleId>{F5AB1C69-6EDB-4FF4-983F-18BD219EF322}</a:tableStyleId>
              </a:tblPr>
              <a:tblGrid>
                <a:gridCol w="884465"/>
                <a:gridCol w="8259535"/>
              </a:tblGrid>
              <a:tr h="1380067">
                <a:tc>
                  <a:txBody>
                    <a:bodyPr/>
                    <a:lstStyle/>
                    <a:p>
                      <a:pPr algn="l" rtl="1"/>
                      <a:r>
                        <a:rPr lang="en-US" sz="2800" b="0" dirty="0" smtClean="0">
                          <a:solidFill>
                            <a:schemeClr val="tx1"/>
                          </a:solidFill>
                        </a:rPr>
                        <a:t>B</a:t>
                      </a:r>
                      <a:endParaRPr lang="ar-EG" sz="2800" b="0" dirty="0">
                        <a:solidFill>
                          <a:schemeClr val="tx1"/>
                        </a:solidFill>
                      </a:endParaRPr>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Obtain standard karyotype analysis in all men with damaged spermatogenesis (spermatozoa&lt; 10 million/mL) who are seeking fertility treatment by in vitro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fertilisation</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(IVF)</a:t>
                      </a:r>
                      <a:endParaRPr lang="ar-EG" sz="2800" dirty="0"/>
                    </a:p>
                  </a:txBody>
                  <a:tcPr/>
                </a:tc>
              </a:tr>
              <a:tr h="1380067">
                <a:tc>
                  <a:txBody>
                    <a:bodyPr/>
                    <a:lstStyle/>
                    <a:p>
                      <a:pPr algn="l" rtl="1"/>
                      <a:r>
                        <a:rPr lang="en-US" sz="2800" dirty="0" smtClean="0"/>
                        <a:t>A</a:t>
                      </a:r>
                      <a:endParaRPr lang="ar-EG" sz="2800" dirty="0"/>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Provide genetic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counselling</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in all couples with a genetic abnormality found in clinical or genetic investigation and in patients who carry a (potential) inheritable disease</a:t>
                      </a:r>
                      <a:endParaRPr lang="ar-EG" sz="2800" dirty="0"/>
                    </a:p>
                  </a:txBody>
                  <a:tcPr/>
                </a:tc>
              </a:tr>
              <a:tr h="1380067">
                <a:tc>
                  <a:txBody>
                    <a:bodyPr/>
                    <a:lstStyle/>
                    <a:p>
                      <a:pPr algn="l" rtl="1"/>
                      <a:r>
                        <a:rPr lang="en-US" sz="2800" b="1" dirty="0" smtClean="0"/>
                        <a:t>A</a:t>
                      </a:r>
                      <a:endParaRPr lang="ar-EG" sz="2800" b="1" dirty="0"/>
                    </a:p>
                  </a:txBody>
                  <a:tcPr/>
                </a:tc>
                <a:tc>
                  <a:txBody>
                    <a:bodyPr/>
                    <a:lstStyle/>
                    <a:p>
                      <a:pPr algn="l"/>
                      <a:r>
                        <a:rPr lang="en-US" sz="2800" b="0" i="0" u="none" strike="noStrike" baseline="0" dirty="0" smtClean="0">
                          <a:latin typeface="HelveticaNeue-Roman"/>
                        </a:rPr>
                        <a:t>For all men with </a:t>
                      </a:r>
                      <a:r>
                        <a:rPr lang="en-US" sz="2800" b="0" i="0" u="none" strike="noStrike" baseline="0" dirty="0" err="1" smtClean="0">
                          <a:latin typeface="HelveticaNeue-Roman"/>
                        </a:rPr>
                        <a:t>Klinefelter’s</a:t>
                      </a:r>
                      <a:r>
                        <a:rPr lang="en-US" sz="2800" b="0" i="0" u="none" strike="noStrike" baseline="0" dirty="0" smtClean="0">
                          <a:latin typeface="HelveticaNeue-Roman"/>
                        </a:rPr>
                        <a:t> syndrome, provide long-term endocrine follow-up and androgen</a:t>
                      </a:r>
                    </a:p>
                    <a:p>
                      <a:pPr algn="l"/>
                      <a:r>
                        <a:rPr lang="en-US" sz="2800" b="0" i="0" u="none" strike="noStrike" baseline="0" dirty="0" smtClean="0">
                          <a:latin typeface="HelveticaNeue-Roman"/>
                        </a:rPr>
                        <a:t>replacement therapy, if necessary</a:t>
                      </a:r>
                      <a:endParaRPr lang="ar-EG" sz="2800" dirty="0"/>
                    </a:p>
                  </a:txBody>
                  <a:tcPr/>
                </a:tc>
              </a:tr>
            </a:tbl>
          </a:graphicData>
        </a:graphic>
      </p:graphicFrame>
    </p:spTree>
    <p:extLst>
      <p:ext uri="{BB962C8B-B14F-4D97-AF65-F5344CB8AC3E}">
        <p14:creationId xmlns:p14="http://schemas.microsoft.com/office/powerpoint/2010/main" val="33026605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31872903"/>
              </p:ext>
            </p:extLst>
          </p:nvPr>
        </p:nvGraphicFramePr>
        <p:xfrm>
          <a:off x="108858" y="152400"/>
          <a:ext cx="8882742" cy="4663440"/>
        </p:xfrm>
        <a:graphic>
          <a:graphicData uri="http://schemas.openxmlformats.org/drawingml/2006/table">
            <a:tbl>
              <a:tblPr rtl="1" firstRow="1" bandRow="1">
                <a:tableStyleId>{F5AB1C69-6EDB-4FF4-983F-18BD219EF322}</a:tableStyleId>
              </a:tblPr>
              <a:tblGrid>
                <a:gridCol w="754651"/>
                <a:gridCol w="8128091"/>
              </a:tblGrid>
              <a:tr h="370840">
                <a:tc>
                  <a:txBody>
                    <a:bodyPr/>
                    <a:lstStyle/>
                    <a:p>
                      <a:pPr rtl="1"/>
                      <a:r>
                        <a:rPr lang="en-US" sz="2400" dirty="0" smtClean="0"/>
                        <a:t>A</a:t>
                      </a:r>
                      <a:endParaRPr lang="ar-EG" sz="2400" dirty="0"/>
                    </a:p>
                  </a:txBody>
                  <a:tcPr/>
                </a:tc>
                <a:tc>
                  <a:txBody>
                    <a:bodyPr/>
                    <a:lstStyle/>
                    <a:p>
                      <a:pPr algn="l"/>
                      <a:r>
                        <a:rPr lang="en-US" sz="2400" b="0" i="0" u="none" strike="noStrike" baseline="0" dirty="0" smtClean="0">
                          <a:latin typeface="HelveticaNeue-Roman"/>
                        </a:rPr>
                        <a:t>Do not test for </a:t>
                      </a:r>
                      <a:r>
                        <a:rPr lang="en-US" sz="2400" b="0" i="0" u="none" strike="noStrike" baseline="0" dirty="0" err="1" smtClean="0">
                          <a:latin typeface="HelveticaNeue-Roman"/>
                        </a:rPr>
                        <a:t>microdeletions</a:t>
                      </a:r>
                      <a:r>
                        <a:rPr lang="en-US" sz="2400" b="0" i="0" u="none" strike="noStrike" baseline="0" dirty="0" smtClean="0">
                          <a:latin typeface="HelveticaNeue-Roman"/>
                        </a:rPr>
                        <a:t> in men with obstructive </a:t>
                      </a:r>
                      <a:r>
                        <a:rPr lang="en-US" sz="2400" b="0" i="0" u="none" strike="noStrike" baseline="0" dirty="0" err="1" smtClean="0">
                          <a:latin typeface="HelveticaNeue-Roman"/>
                        </a:rPr>
                        <a:t>azoospermia</a:t>
                      </a:r>
                      <a:r>
                        <a:rPr lang="en-US" sz="2400" b="0" i="0" u="none" strike="noStrike" baseline="0" dirty="0" smtClean="0">
                          <a:latin typeface="HelveticaNeue-Roman"/>
                        </a:rPr>
                        <a:t> (OA) when </a:t>
                      </a:r>
                      <a:r>
                        <a:rPr lang="en-US" sz="2400" b="0" i="0" u="none" strike="noStrike" baseline="0" dirty="0" err="1" smtClean="0">
                          <a:latin typeface="HelveticaNeue-Roman"/>
                        </a:rPr>
                        <a:t>intracytoplasmic</a:t>
                      </a:r>
                      <a:r>
                        <a:rPr lang="en-US" sz="2400" b="0" i="0" u="none" strike="noStrike" baseline="0" dirty="0" smtClean="0">
                          <a:latin typeface="HelveticaNeue-Roman"/>
                        </a:rPr>
                        <a:t> sperm</a:t>
                      </a:r>
                    </a:p>
                    <a:p>
                      <a:pPr algn="l"/>
                      <a:r>
                        <a:rPr lang="en-US" sz="2400" b="0" i="0" u="none" strike="noStrike" baseline="0" dirty="0" smtClean="0">
                          <a:latin typeface="HelveticaNeue-Roman"/>
                        </a:rPr>
                        <a:t>injection (ICSI) is used because spermatogenesis should be normal</a:t>
                      </a:r>
                      <a:endParaRPr lang="ar-EG" sz="2400" dirty="0"/>
                    </a:p>
                  </a:txBody>
                  <a:tcPr/>
                </a:tc>
              </a:tr>
              <a:tr h="370840">
                <a:tc>
                  <a:txBody>
                    <a:bodyPr/>
                    <a:lstStyle/>
                    <a:p>
                      <a:pPr rtl="1"/>
                      <a:r>
                        <a:rPr lang="en-US" sz="2400" dirty="0" smtClean="0"/>
                        <a:t>A</a:t>
                      </a:r>
                      <a:endParaRPr lang="ar-EG" sz="2400" dirty="0"/>
                    </a:p>
                  </a:txBody>
                  <a:tcPr/>
                </a:tc>
                <a:tc>
                  <a:txBody>
                    <a:bodyPr/>
                    <a:lstStyle/>
                    <a:p>
                      <a:pPr algn="l"/>
                      <a:r>
                        <a:rPr lang="en-US" sz="2400" b="0" i="0" u="none" strike="noStrike" baseline="0" dirty="0" smtClean="0">
                          <a:latin typeface="HelveticaNeue-Roman"/>
                        </a:rPr>
                        <a:t>Inform men with </a:t>
                      </a:r>
                      <a:r>
                        <a:rPr lang="en-US" sz="2400" b="0" i="0" u="none" strike="noStrike" baseline="0" dirty="0" err="1" smtClean="0">
                          <a:latin typeface="HelveticaNeue-Roman"/>
                        </a:rPr>
                        <a:t>Yq</a:t>
                      </a:r>
                      <a:r>
                        <a:rPr lang="en-US" sz="2400" b="0" i="0" u="none" strike="noStrike" baseline="0" dirty="0" smtClean="0">
                          <a:latin typeface="HelveticaNeue-Roman"/>
                        </a:rPr>
                        <a:t> </a:t>
                      </a:r>
                      <a:r>
                        <a:rPr lang="en-US" sz="2400" b="0" i="0" u="none" strike="noStrike" baseline="0" dirty="0" err="1" smtClean="0">
                          <a:latin typeface="HelveticaNeue-Roman"/>
                        </a:rPr>
                        <a:t>microdeletion</a:t>
                      </a:r>
                      <a:r>
                        <a:rPr lang="en-US" sz="2400" b="0" i="0" u="none" strike="noStrike" baseline="0" dirty="0" smtClean="0">
                          <a:latin typeface="HelveticaNeue-Roman"/>
                        </a:rPr>
                        <a:t> and their partners who wish to proceed with </a:t>
                      </a:r>
                      <a:r>
                        <a:rPr lang="en-US" sz="2400" b="0" i="0" u="none" strike="noStrike" baseline="0" dirty="0" err="1" smtClean="0">
                          <a:latin typeface="HelveticaNeue-Roman"/>
                        </a:rPr>
                        <a:t>intracytoplasmic</a:t>
                      </a:r>
                      <a:r>
                        <a:rPr lang="en-US" sz="2400" b="0" i="0" u="none" strike="noStrike" baseline="0" dirty="0" smtClean="0">
                          <a:latin typeface="HelveticaNeue-Roman"/>
                        </a:rPr>
                        <a:t> sperm</a:t>
                      </a:r>
                    </a:p>
                    <a:p>
                      <a:pPr algn="l"/>
                      <a:r>
                        <a:rPr lang="en-US" sz="2400" b="0" i="0" u="none" strike="noStrike" baseline="0" dirty="0" smtClean="0">
                          <a:latin typeface="HelveticaNeue-Roman"/>
                        </a:rPr>
                        <a:t>injection (ICSI) that </a:t>
                      </a:r>
                      <a:r>
                        <a:rPr lang="en-US" sz="2400" b="0" i="0" u="none" strike="noStrike" baseline="0" dirty="0" err="1" smtClean="0">
                          <a:latin typeface="HelveticaNeue-Roman"/>
                        </a:rPr>
                        <a:t>microdeletions</a:t>
                      </a:r>
                      <a:r>
                        <a:rPr lang="en-US" sz="2400" b="0" i="0" u="none" strike="noStrike" baseline="0" dirty="0" smtClean="0">
                          <a:latin typeface="HelveticaNeue-Roman"/>
                        </a:rPr>
                        <a:t> will be passed to sons, but not to daughters</a:t>
                      </a:r>
                      <a:endParaRPr lang="ar-EG" sz="2400" dirty="0"/>
                    </a:p>
                  </a:txBody>
                  <a:tcPr/>
                </a:tc>
              </a:tr>
              <a:tr h="370840">
                <a:tc>
                  <a:txBody>
                    <a:bodyPr/>
                    <a:lstStyle/>
                    <a:p>
                      <a:pPr rtl="1"/>
                      <a:r>
                        <a:rPr lang="en-US" sz="2400" dirty="0" smtClean="0"/>
                        <a:t>A</a:t>
                      </a:r>
                      <a:endParaRPr lang="ar-EG" sz="2400" dirty="0"/>
                    </a:p>
                  </a:txBody>
                  <a:tcPr/>
                </a:tc>
                <a:tc>
                  <a:txBody>
                    <a:bodyPr/>
                    <a:lstStyle/>
                    <a:p>
                      <a:pPr algn="l"/>
                      <a:r>
                        <a:rPr lang="en-US" sz="2400" b="0" i="0" u="none" strike="noStrike" baseline="0" dirty="0" smtClean="0">
                          <a:latin typeface="HelveticaNeue-Roman"/>
                        </a:rPr>
                        <a:t>In men with structural abnormalities of the vas deferens (unilateral or bilateral absence), test the man</a:t>
                      </a:r>
                    </a:p>
                    <a:p>
                      <a:pPr algn="l"/>
                      <a:r>
                        <a:rPr lang="en-US" sz="2400" b="0" i="0" u="none" strike="noStrike" baseline="0" dirty="0" smtClean="0">
                          <a:latin typeface="HelveticaNeue-Roman"/>
                        </a:rPr>
                        <a:t>and his partner for cystic fibrosis </a:t>
                      </a:r>
                      <a:r>
                        <a:rPr lang="en-US" sz="2400" b="0" i="0" u="none" strike="noStrike" baseline="0" dirty="0" err="1" smtClean="0">
                          <a:latin typeface="HelveticaNeue-Roman"/>
                        </a:rPr>
                        <a:t>transmembrane</a:t>
                      </a:r>
                      <a:r>
                        <a:rPr lang="en-US" sz="2400" b="0" i="0" u="none" strike="noStrike" baseline="0" dirty="0" smtClean="0">
                          <a:latin typeface="HelveticaNeue-Roman"/>
                        </a:rPr>
                        <a:t> conductance regulator (CFTR) gene mutations.</a:t>
                      </a:r>
                      <a:endParaRPr lang="ar-EG" sz="2400" dirty="0"/>
                    </a:p>
                  </a:txBody>
                  <a:tcPr/>
                </a:tc>
              </a:tr>
            </a:tbl>
          </a:graphicData>
        </a:graphic>
      </p:graphicFrame>
    </p:spTree>
    <p:extLst>
      <p:ext uri="{BB962C8B-B14F-4D97-AF65-F5344CB8AC3E}">
        <p14:creationId xmlns:p14="http://schemas.microsoft.com/office/powerpoint/2010/main" val="23025709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915400" cy="1569660"/>
          </a:xfrm>
          <a:prstGeom prst="rect">
            <a:avLst/>
          </a:prstGeom>
        </p:spPr>
        <p:txBody>
          <a:bodyPr wrap="square">
            <a:spAutoFit/>
          </a:bodyPr>
          <a:lstStyle/>
          <a:p>
            <a:r>
              <a:rPr lang="en-US" sz="2400" b="1" dirty="0">
                <a:solidFill>
                  <a:srgbClr val="FF0000"/>
                </a:solidFill>
                <a:latin typeface="HelveticaNeue-Bold"/>
              </a:rPr>
              <a:t>Obstructive </a:t>
            </a:r>
            <a:r>
              <a:rPr lang="en-US" sz="2400" b="1" dirty="0" err="1">
                <a:solidFill>
                  <a:srgbClr val="FF0000"/>
                </a:solidFill>
                <a:latin typeface="HelveticaNeue-Bold"/>
              </a:rPr>
              <a:t>azoospermia</a:t>
            </a:r>
            <a:endParaRPr lang="en-US" sz="2400" b="1" dirty="0">
              <a:solidFill>
                <a:srgbClr val="FF0000"/>
              </a:solidFill>
              <a:latin typeface="HelveticaNeue-Bold"/>
            </a:endParaRPr>
          </a:p>
          <a:p>
            <a:r>
              <a:rPr lang="en-US" sz="2400" dirty="0">
                <a:latin typeface="HelveticaNeue-Roman"/>
              </a:rPr>
              <a:t>Obstructive </a:t>
            </a:r>
            <a:r>
              <a:rPr lang="en-US" sz="2400" dirty="0" err="1">
                <a:latin typeface="HelveticaNeue-Roman"/>
              </a:rPr>
              <a:t>azoospermia</a:t>
            </a:r>
            <a:r>
              <a:rPr lang="en-US" sz="2400" dirty="0">
                <a:latin typeface="HelveticaNeue-Roman"/>
              </a:rPr>
              <a:t> (OA) is the absence of spermatozoa and spermatogenetic cells in semen </a:t>
            </a:r>
            <a:r>
              <a:rPr lang="en-US" sz="2400" dirty="0" smtClean="0">
                <a:latin typeface="HelveticaNeue-Roman"/>
              </a:rPr>
              <a:t>and post-ejaculate </a:t>
            </a:r>
            <a:r>
              <a:rPr lang="en-US" sz="2400" dirty="0">
                <a:latin typeface="HelveticaNeue-Roman"/>
              </a:rPr>
              <a:t>urine due to obstruction</a:t>
            </a:r>
            <a:r>
              <a:rPr lang="en-US" dirty="0">
                <a:latin typeface="HelveticaNeue-Roman"/>
              </a:rPr>
              <a:t>.</a:t>
            </a:r>
            <a:endParaRPr lang="ar-EG" dirty="0"/>
          </a:p>
        </p:txBody>
      </p:sp>
      <p:sp>
        <p:nvSpPr>
          <p:cNvPr id="3" name="Rectangle 2"/>
          <p:cNvSpPr/>
          <p:nvPr/>
        </p:nvSpPr>
        <p:spPr>
          <a:xfrm>
            <a:off x="152400" y="1676400"/>
            <a:ext cx="8686800" cy="2308324"/>
          </a:xfrm>
          <a:prstGeom prst="rect">
            <a:avLst/>
          </a:prstGeom>
        </p:spPr>
        <p:txBody>
          <a:bodyPr wrap="square">
            <a:spAutoFit/>
          </a:bodyPr>
          <a:lstStyle/>
          <a:p>
            <a:endParaRPr lang="en-US" sz="2400" b="1" i="1" dirty="0" smtClean="0">
              <a:latin typeface="HelveticaNeue-BoldItalic"/>
            </a:endParaRPr>
          </a:p>
          <a:p>
            <a:r>
              <a:rPr lang="en-US" sz="2400" b="1" i="1" dirty="0" smtClean="0">
                <a:solidFill>
                  <a:srgbClr val="FF0000"/>
                </a:solidFill>
                <a:latin typeface="HelveticaNeue-BoldItalic"/>
              </a:rPr>
              <a:t>Classification</a:t>
            </a:r>
            <a:endParaRPr lang="en-US" sz="2400" b="1" i="1" dirty="0">
              <a:solidFill>
                <a:srgbClr val="FF0000"/>
              </a:solidFill>
              <a:latin typeface="HelveticaNeue-BoldItalic"/>
            </a:endParaRPr>
          </a:p>
          <a:p>
            <a:r>
              <a:rPr lang="en-US" sz="2400" dirty="0" err="1" smtClean="0">
                <a:solidFill>
                  <a:srgbClr val="FF0000"/>
                </a:solidFill>
                <a:latin typeface="HelveticaNeue-Italic"/>
              </a:rPr>
              <a:t>Intratesticular</a:t>
            </a:r>
            <a:r>
              <a:rPr lang="en-US" sz="2400" dirty="0" smtClean="0">
                <a:solidFill>
                  <a:srgbClr val="FF0000"/>
                </a:solidFill>
                <a:latin typeface="HelveticaNeue-Italic"/>
              </a:rPr>
              <a:t> </a:t>
            </a:r>
            <a:r>
              <a:rPr lang="en-US" sz="2400" dirty="0">
                <a:solidFill>
                  <a:srgbClr val="FF0000"/>
                </a:solidFill>
                <a:latin typeface="HelveticaNeue-Italic"/>
              </a:rPr>
              <a:t>obstruction</a:t>
            </a:r>
          </a:p>
          <a:p>
            <a:r>
              <a:rPr lang="en-US" sz="2400" dirty="0" err="1">
                <a:latin typeface="HelveticaNeue-Roman"/>
              </a:rPr>
              <a:t>Intratesticular</a:t>
            </a:r>
            <a:r>
              <a:rPr lang="en-US" sz="2400" dirty="0">
                <a:latin typeface="HelveticaNeue-Roman"/>
              </a:rPr>
              <a:t> obstruction occurs in 15% of men with </a:t>
            </a:r>
            <a:r>
              <a:rPr lang="en-US" sz="2400" dirty="0" smtClean="0">
                <a:latin typeface="HelveticaNeue-Roman"/>
              </a:rPr>
              <a:t>OA. </a:t>
            </a:r>
            <a:r>
              <a:rPr lang="en-US" sz="2400" dirty="0">
                <a:latin typeface="HelveticaNeue-Roman"/>
              </a:rPr>
              <a:t>Congenital forms are less common </a:t>
            </a:r>
            <a:r>
              <a:rPr lang="en-US" sz="2400" dirty="0" smtClean="0">
                <a:latin typeface="HelveticaNeue-Roman"/>
              </a:rPr>
              <a:t>than </a:t>
            </a:r>
            <a:r>
              <a:rPr lang="en-US" sz="2400" dirty="0" err="1" smtClean="0">
                <a:latin typeface="HelveticaNeue-Roman"/>
              </a:rPr>
              <a:t>aquired</a:t>
            </a:r>
            <a:r>
              <a:rPr lang="en-US" sz="2400" dirty="0" smtClean="0">
                <a:latin typeface="HelveticaNeue-Roman"/>
              </a:rPr>
              <a:t> </a:t>
            </a:r>
            <a:r>
              <a:rPr lang="en-US" sz="2400" dirty="0">
                <a:latin typeface="HelveticaNeue-Roman"/>
              </a:rPr>
              <a:t>forms (post-inflammatory or post-trauma</a:t>
            </a:r>
            <a:endParaRPr lang="ar-EG" sz="2400" dirty="0"/>
          </a:p>
        </p:txBody>
      </p:sp>
      <p:sp>
        <p:nvSpPr>
          <p:cNvPr id="5" name="Rectangle 4"/>
          <p:cNvSpPr/>
          <p:nvPr/>
        </p:nvSpPr>
        <p:spPr>
          <a:xfrm>
            <a:off x="152400" y="3810000"/>
            <a:ext cx="8686800" cy="2677656"/>
          </a:xfrm>
          <a:prstGeom prst="rect">
            <a:avLst/>
          </a:prstGeom>
        </p:spPr>
        <p:txBody>
          <a:bodyPr wrap="square">
            <a:spAutoFit/>
          </a:bodyPr>
          <a:lstStyle/>
          <a:p>
            <a:endParaRPr lang="en-US" sz="2000" i="1" dirty="0" smtClean="0">
              <a:latin typeface="HelveticaNeue-Italic"/>
            </a:endParaRPr>
          </a:p>
          <a:p>
            <a:r>
              <a:rPr lang="en-US" sz="2400" b="1" i="1" dirty="0" err="1" smtClean="0">
                <a:solidFill>
                  <a:srgbClr val="FF0000"/>
                </a:solidFill>
                <a:latin typeface="HelveticaNeue-Italic"/>
              </a:rPr>
              <a:t>Epididymal</a:t>
            </a:r>
            <a:r>
              <a:rPr lang="en-US" sz="2400" b="1" i="1" dirty="0" smtClean="0">
                <a:solidFill>
                  <a:srgbClr val="FF0000"/>
                </a:solidFill>
                <a:latin typeface="HelveticaNeue-Italic"/>
              </a:rPr>
              <a:t> obstruction</a:t>
            </a:r>
          </a:p>
          <a:p>
            <a:endParaRPr lang="en-US" sz="2400" i="1" dirty="0">
              <a:latin typeface="HelveticaNeue-Italic"/>
            </a:endParaRPr>
          </a:p>
          <a:p>
            <a:r>
              <a:rPr lang="en-US" sz="2000" dirty="0" err="1">
                <a:latin typeface="HelveticaNeue-Roman"/>
              </a:rPr>
              <a:t>Epididymal</a:t>
            </a:r>
            <a:r>
              <a:rPr lang="en-US" sz="2000" dirty="0">
                <a:latin typeface="HelveticaNeue-Roman"/>
              </a:rPr>
              <a:t> obstruction is the most common cause of OA, affecting 30-67% of </a:t>
            </a:r>
            <a:r>
              <a:rPr lang="en-US" sz="2000" dirty="0" err="1">
                <a:latin typeface="HelveticaNeue-Roman"/>
              </a:rPr>
              <a:t>azoospermic</a:t>
            </a:r>
            <a:r>
              <a:rPr lang="en-US" sz="2000" dirty="0">
                <a:latin typeface="HelveticaNeue-Roman"/>
              </a:rPr>
              <a:t> men </a:t>
            </a:r>
            <a:r>
              <a:rPr lang="en-US" sz="2000" dirty="0" smtClean="0">
                <a:latin typeface="HelveticaNeue-Roman"/>
              </a:rPr>
              <a:t>Congenital </a:t>
            </a:r>
            <a:r>
              <a:rPr lang="en-US" sz="2000" dirty="0" err="1">
                <a:latin typeface="HelveticaNeue-Roman"/>
              </a:rPr>
              <a:t>epididymal</a:t>
            </a:r>
            <a:r>
              <a:rPr lang="en-US" sz="2000" dirty="0">
                <a:latin typeface="HelveticaNeue-Roman"/>
              </a:rPr>
              <a:t> obstruction usually manifests as CBAVD, </a:t>
            </a:r>
            <a:r>
              <a:rPr lang="en-US" sz="2000" dirty="0" smtClean="0">
                <a:latin typeface="HelveticaNeue-Roman"/>
              </a:rPr>
              <a:t>s </a:t>
            </a:r>
            <a:r>
              <a:rPr lang="en-US" sz="2000" dirty="0">
                <a:latin typeface="HelveticaNeue-Roman"/>
              </a:rPr>
              <a:t>(Young’s syndrome</a:t>
            </a:r>
            <a:r>
              <a:rPr lang="en-US" sz="2000" dirty="0" smtClean="0">
                <a:latin typeface="HelveticaNeue-Roman"/>
              </a:rPr>
              <a:t>)]. </a:t>
            </a:r>
            <a:r>
              <a:rPr lang="en-US" sz="2000" dirty="0">
                <a:latin typeface="HelveticaNeue-Roman"/>
              </a:rPr>
              <a:t>Acquired forms secondary to acute (e.g., </a:t>
            </a:r>
            <a:r>
              <a:rPr lang="en-US" sz="2000" dirty="0" err="1">
                <a:latin typeface="HelveticaNeue-Roman"/>
              </a:rPr>
              <a:t>gonococcal</a:t>
            </a:r>
            <a:r>
              <a:rPr lang="en-US" sz="2000" dirty="0">
                <a:latin typeface="HelveticaNeue-Roman"/>
              </a:rPr>
              <a:t>) and</a:t>
            </a:r>
          </a:p>
          <a:p>
            <a:r>
              <a:rPr lang="en-US" sz="2000" dirty="0">
                <a:latin typeface="HelveticaNeue-Roman"/>
              </a:rPr>
              <a:t>subclinical (e.g., chlamydial) epididymitis are most </a:t>
            </a:r>
            <a:r>
              <a:rPr lang="en-US" sz="2000" dirty="0" smtClean="0">
                <a:latin typeface="HelveticaNeue-Roman"/>
              </a:rPr>
              <a:t>common</a:t>
            </a:r>
            <a:endParaRPr lang="ar-EG" sz="2000" dirty="0"/>
          </a:p>
        </p:txBody>
      </p:sp>
    </p:spTree>
    <p:extLst>
      <p:ext uri="{BB962C8B-B14F-4D97-AF65-F5344CB8AC3E}">
        <p14:creationId xmlns:p14="http://schemas.microsoft.com/office/powerpoint/2010/main" val="52838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additive="base">
                                        <p:cTn id="3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additive="base">
                                        <p:cTn id="3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067800" cy="1569660"/>
          </a:xfrm>
          <a:prstGeom prst="rect">
            <a:avLst/>
          </a:prstGeom>
        </p:spPr>
        <p:txBody>
          <a:bodyPr wrap="square">
            <a:spAutoFit/>
          </a:bodyPr>
          <a:lstStyle/>
          <a:p>
            <a:r>
              <a:rPr lang="en-US" sz="2400" b="1" dirty="0">
                <a:solidFill>
                  <a:srgbClr val="FF0000"/>
                </a:solidFill>
                <a:latin typeface="HelveticaNeue-Italic"/>
              </a:rPr>
              <a:t>Vas deferens obstruction</a:t>
            </a:r>
          </a:p>
          <a:p>
            <a:r>
              <a:rPr lang="en-US" sz="2400" dirty="0">
                <a:latin typeface="HelveticaNeue-Roman"/>
              </a:rPr>
              <a:t>Vas deferens obstruction is the most common cause of acquired obstruction following </a:t>
            </a:r>
            <a:r>
              <a:rPr lang="en-US" sz="2400" dirty="0" smtClean="0">
                <a:latin typeface="HelveticaNeue-Roman"/>
              </a:rPr>
              <a:t>hernia </a:t>
            </a:r>
            <a:r>
              <a:rPr lang="en-US" sz="2400" dirty="0">
                <a:latin typeface="HelveticaNeue-Roman"/>
              </a:rPr>
              <a:t>repair </a:t>
            </a:r>
            <a:r>
              <a:rPr lang="en-US" sz="2400" dirty="0" smtClean="0">
                <a:latin typeface="HelveticaNeue-Roman"/>
              </a:rPr>
              <a:t>or congenital </a:t>
            </a:r>
            <a:r>
              <a:rPr lang="en-US" sz="2400" dirty="0" err="1">
                <a:latin typeface="HelveticaNeue-Roman"/>
              </a:rPr>
              <a:t>vasal</a:t>
            </a:r>
            <a:r>
              <a:rPr lang="en-US" sz="2400" dirty="0">
                <a:latin typeface="HelveticaNeue-Roman"/>
              </a:rPr>
              <a:t> obstruction is CBAVD, </a:t>
            </a:r>
            <a:r>
              <a:rPr lang="en-US" sz="2400" dirty="0" smtClean="0">
                <a:latin typeface="HelveticaNeue-Roman"/>
              </a:rPr>
              <a:t>often accompanied </a:t>
            </a:r>
            <a:r>
              <a:rPr lang="en-US" sz="2400" dirty="0">
                <a:latin typeface="HelveticaNeue-Roman"/>
              </a:rPr>
              <a:t>by CF</a:t>
            </a:r>
            <a:r>
              <a:rPr lang="en-US" dirty="0">
                <a:latin typeface="HelveticaNeue-Roman"/>
              </a:rPr>
              <a:t>. </a:t>
            </a:r>
            <a:endParaRPr lang="ar-EG" dirty="0"/>
          </a:p>
        </p:txBody>
      </p:sp>
      <p:sp>
        <p:nvSpPr>
          <p:cNvPr id="3" name="Rectangle 2"/>
          <p:cNvSpPr/>
          <p:nvPr/>
        </p:nvSpPr>
        <p:spPr>
          <a:xfrm>
            <a:off x="228600" y="1828800"/>
            <a:ext cx="8610600" cy="3600986"/>
          </a:xfrm>
          <a:prstGeom prst="rect">
            <a:avLst/>
          </a:prstGeom>
        </p:spPr>
        <p:txBody>
          <a:bodyPr wrap="square">
            <a:spAutoFit/>
          </a:bodyPr>
          <a:lstStyle/>
          <a:p>
            <a:endParaRPr lang="en-US" i="1" dirty="0" smtClean="0">
              <a:latin typeface="HelveticaNeue-Italic"/>
            </a:endParaRPr>
          </a:p>
          <a:p>
            <a:endParaRPr lang="en-US" i="1" dirty="0">
              <a:latin typeface="HelveticaNeue-Italic"/>
            </a:endParaRPr>
          </a:p>
          <a:p>
            <a:r>
              <a:rPr lang="en-US" sz="2400" b="1" dirty="0" smtClean="0">
                <a:solidFill>
                  <a:srgbClr val="FF0000"/>
                </a:solidFill>
                <a:latin typeface="HelveticaNeue-Italic"/>
              </a:rPr>
              <a:t>Ejaculatory </a:t>
            </a:r>
            <a:r>
              <a:rPr lang="en-US" sz="2400" b="1" dirty="0">
                <a:solidFill>
                  <a:srgbClr val="FF0000"/>
                </a:solidFill>
                <a:latin typeface="HelveticaNeue-Italic"/>
              </a:rPr>
              <a:t>duct obstruction</a:t>
            </a:r>
          </a:p>
          <a:p>
            <a:r>
              <a:rPr lang="en-US" sz="2400" dirty="0">
                <a:latin typeface="HelveticaNeue-Roman"/>
              </a:rPr>
              <a:t>Ejaculatory duct obstruction is found in 1-3% of cases of OA </a:t>
            </a:r>
            <a:r>
              <a:rPr lang="en-US" sz="2400" dirty="0" smtClean="0">
                <a:latin typeface="HelveticaNeue-Roman"/>
              </a:rPr>
              <a:t>and </a:t>
            </a:r>
            <a:r>
              <a:rPr lang="en-US" sz="2400" dirty="0">
                <a:latin typeface="HelveticaNeue-Roman"/>
              </a:rPr>
              <a:t>is classified as either cystic or </a:t>
            </a:r>
            <a:r>
              <a:rPr lang="en-US" sz="2400" dirty="0" err="1">
                <a:latin typeface="HelveticaNeue-Roman"/>
              </a:rPr>
              <a:t>postinflammatory</a:t>
            </a:r>
            <a:r>
              <a:rPr lang="en-US" sz="2400" dirty="0" smtClean="0">
                <a:latin typeface="HelveticaNeue-Roman"/>
              </a:rPr>
              <a:t>.</a:t>
            </a:r>
          </a:p>
          <a:p>
            <a:endParaRPr lang="en-US" sz="2400" dirty="0">
              <a:latin typeface="HelveticaNeue-Roman"/>
            </a:endParaRPr>
          </a:p>
          <a:p>
            <a:r>
              <a:rPr lang="en-US" sz="2400" dirty="0">
                <a:latin typeface="HelveticaNeue-Roman"/>
              </a:rPr>
              <a:t>Cystic obstructions are usually congenital </a:t>
            </a:r>
            <a:r>
              <a:rPr lang="en-US" sz="2400" dirty="0" smtClean="0">
                <a:latin typeface="HelveticaNeue-Roman"/>
              </a:rPr>
              <a:t> </a:t>
            </a:r>
          </a:p>
          <a:p>
            <a:r>
              <a:rPr lang="en-US" sz="2400" dirty="0" smtClean="0">
                <a:latin typeface="HelveticaNeue-Roman"/>
              </a:rPr>
              <a:t>It diagnosed by : low </a:t>
            </a:r>
            <a:r>
              <a:rPr lang="en-US" sz="2400" dirty="0">
                <a:latin typeface="HelveticaNeue-Roman"/>
              </a:rPr>
              <a:t>semen volume, decreased or </a:t>
            </a:r>
            <a:r>
              <a:rPr lang="en-US" sz="2400" dirty="0" smtClean="0">
                <a:latin typeface="HelveticaNeue-Roman"/>
              </a:rPr>
              <a:t>absent seminal </a:t>
            </a:r>
            <a:r>
              <a:rPr lang="en-US" sz="2400" dirty="0">
                <a:latin typeface="HelveticaNeue-Roman"/>
              </a:rPr>
              <a:t>fructose, and acid </a:t>
            </a:r>
            <a:r>
              <a:rPr lang="en-US" sz="2400" dirty="0" err="1">
                <a:latin typeface="HelveticaNeue-Roman"/>
              </a:rPr>
              <a:t>pH.</a:t>
            </a:r>
            <a:r>
              <a:rPr lang="en-US" sz="2400" dirty="0">
                <a:latin typeface="HelveticaNeue-Roman"/>
              </a:rPr>
              <a:t> The seminal vesicles are usually dilated (anterior-posterior diameter &gt; 15 mm)</a:t>
            </a:r>
            <a:endParaRPr lang="ar-EG" sz="2400" dirty="0"/>
          </a:p>
        </p:txBody>
      </p:sp>
    </p:spTree>
    <p:extLst>
      <p:ext uri="{BB962C8B-B14F-4D97-AF65-F5344CB8AC3E}">
        <p14:creationId xmlns:p14="http://schemas.microsoft.com/office/powerpoint/2010/main" val="140229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3046988"/>
          </a:xfrm>
          <a:prstGeom prst="rect">
            <a:avLst/>
          </a:prstGeom>
        </p:spPr>
        <p:txBody>
          <a:bodyPr wrap="square">
            <a:spAutoFit/>
          </a:bodyPr>
          <a:lstStyle/>
          <a:p>
            <a:r>
              <a:rPr lang="en-US" sz="3200" b="1" dirty="0" smtClean="0">
                <a:solidFill>
                  <a:srgbClr val="FF0000"/>
                </a:solidFill>
                <a:latin typeface="HelveticaNeue-Bold"/>
              </a:rPr>
              <a:t>Definition</a:t>
            </a:r>
          </a:p>
          <a:p>
            <a:endParaRPr lang="en-US" sz="3200" b="1" dirty="0">
              <a:solidFill>
                <a:prstClr val="black"/>
              </a:solidFill>
              <a:latin typeface="HelveticaNeue-Bold"/>
            </a:endParaRPr>
          </a:p>
          <a:p>
            <a:r>
              <a:rPr lang="en-US" sz="3200" dirty="0">
                <a:solidFill>
                  <a:prstClr val="black"/>
                </a:solidFill>
                <a:latin typeface="HelveticaNeue-Roman"/>
              </a:rPr>
              <a:t>“Infertility is the inability of a sexually active, non-</a:t>
            </a:r>
            <a:r>
              <a:rPr lang="en-US" sz="3200" dirty="0" err="1">
                <a:solidFill>
                  <a:prstClr val="black"/>
                </a:solidFill>
                <a:latin typeface="HelveticaNeue-Roman"/>
              </a:rPr>
              <a:t>contracepting</a:t>
            </a:r>
            <a:r>
              <a:rPr lang="en-US" sz="3200" dirty="0">
                <a:solidFill>
                  <a:prstClr val="black"/>
                </a:solidFill>
                <a:latin typeface="HelveticaNeue-Roman"/>
              </a:rPr>
              <a:t> couple to achieve spontaneous pregnancy </a:t>
            </a:r>
            <a:r>
              <a:rPr lang="en-US" sz="3200" dirty="0" smtClean="0">
                <a:solidFill>
                  <a:prstClr val="black"/>
                </a:solidFill>
                <a:latin typeface="HelveticaNeue-Roman"/>
              </a:rPr>
              <a:t>in one </a:t>
            </a:r>
            <a:r>
              <a:rPr lang="en-US" sz="3200" dirty="0">
                <a:solidFill>
                  <a:prstClr val="black"/>
                </a:solidFill>
                <a:latin typeface="HelveticaNeue-Roman"/>
              </a:rPr>
              <a:t>year”, World Health Organization (WHO</a:t>
            </a:r>
            <a:endParaRPr lang="ar-EG" sz="3200" dirty="0">
              <a:solidFill>
                <a:prstClr val="black"/>
              </a:solidFill>
            </a:endParaRPr>
          </a:p>
        </p:txBody>
      </p:sp>
      <p:sp>
        <p:nvSpPr>
          <p:cNvPr id="3" name="Rectangle 2"/>
          <p:cNvSpPr/>
          <p:nvPr/>
        </p:nvSpPr>
        <p:spPr>
          <a:xfrm>
            <a:off x="228600" y="2505670"/>
            <a:ext cx="8763000" cy="2400657"/>
          </a:xfrm>
          <a:prstGeom prst="rect">
            <a:avLst/>
          </a:prstGeom>
        </p:spPr>
        <p:txBody>
          <a:bodyPr wrap="square">
            <a:spAutoFit/>
          </a:bodyPr>
          <a:lstStyle/>
          <a:p>
            <a:pPr marL="285750" indent="-285750">
              <a:buFont typeface="Wingdings" pitchFamily="2" charset="2"/>
              <a:buChar char="v"/>
            </a:pPr>
            <a:endParaRPr lang="en-US" dirty="0" smtClean="0">
              <a:solidFill>
                <a:prstClr val="black"/>
              </a:solidFill>
              <a:latin typeface="HelveticaNeue-Roman"/>
            </a:endParaRPr>
          </a:p>
          <a:p>
            <a:pPr marL="285750" indent="-285750">
              <a:buFont typeface="Wingdings" pitchFamily="2" charset="2"/>
              <a:buChar char="v"/>
            </a:pPr>
            <a:endParaRPr lang="en-US" dirty="0">
              <a:solidFill>
                <a:prstClr val="black"/>
              </a:solidFill>
              <a:latin typeface="HelveticaNeue-Roman"/>
            </a:endParaRPr>
          </a:p>
          <a:p>
            <a:pPr marL="285750" indent="-285750">
              <a:buFont typeface="Wingdings" pitchFamily="2" charset="2"/>
              <a:buChar char="v"/>
            </a:pPr>
            <a:endParaRPr lang="en-US" dirty="0" smtClean="0">
              <a:solidFill>
                <a:prstClr val="black"/>
              </a:solidFill>
              <a:latin typeface="HelveticaNeue-Roman"/>
            </a:endParaRPr>
          </a:p>
          <a:p>
            <a:pPr marL="457200" indent="-457200">
              <a:buFont typeface="Wingdings" pitchFamily="2" charset="2"/>
              <a:buChar char="v"/>
            </a:pPr>
            <a:r>
              <a:rPr lang="en-US" sz="3200" dirty="0" smtClean="0">
                <a:solidFill>
                  <a:prstClr val="black"/>
                </a:solidFill>
                <a:latin typeface="HelveticaNeue-Roman"/>
              </a:rPr>
              <a:t>About </a:t>
            </a:r>
            <a:r>
              <a:rPr lang="en-US" sz="3200" dirty="0">
                <a:solidFill>
                  <a:prstClr val="black"/>
                </a:solidFill>
                <a:latin typeface="HelveticaNeue-Roman"/>
              </a:rPr>
              <a:t>15% of couples do not achieve </a:t>
            </a:r>
            <a:r>
              <a:rPr lang="en-US" sz="3200" dirty="0" smtClean="0">
                <a:solidFill>
                  <a:prstClr val="black"/>
                </a:solidFill>
                <a:latin typeface="HelveticaNeue-Roman"/>
              </a:rPr>
              <a:t>pregnancy </a:t>
            </a:r>
            <a:r>
              <a:rPr lang="en-US" sz="3200" dirty="0">
                <a:solidFill>
                  <a:prstClr val="black"/>
                </a:solidFill>
                <a:latin typeface="HelveticaNeue-Roman"/>
              </a:rPr>
              <a:t>within one year and seek medical treatment for infertility</a:t>
            </a:r>
            <a:endParaRPr lang="ar-EG" sz="3200" dirty="0">
              <a:solidFill>
                <a:prstClr val="black"/>
              </a:solidFill>
            </a:endParaRPr>
          </a:p>
        </p:txBody>
      </p:sp>
    </p:spTree>
    <p:extLst>
      <p:ext uri="{BB962C8B-B14F-4D97-AF65-F5344CB8AC3E}">
        <p14:creationId xmlns:p14="http://schemas.microsoft.com/office/powerpoint/2010/main" val="11130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6370975"/>
          </a:xfrm>
          <a:prstGeom prst="rect">
            <a:avLst/>
          </a:prstGeom>
        </p:spPr>
        <p:txBody>
          <a:bodyPr wrap="square">
            <a:spAutoFit/>
          </a:bodyPr>
          <a:lstStyle/>
          <a:p>
            <a:r>
              <a:rPr lang="en-US" sz="2400" b="1" dirty="0" smtClean="0">
                <a:solidFill>
                  <a:srgbClr val="FF0000"/>
                </a:solidFill>
                <a:latin typeface="HelveticaNeue-BoldItalic"/>
              </a:rPr>
              <a:t>Diagnosis</a:t>
            </a:r>
            <a:endParaRPr lang="en-US" sz="2400" b="1" dirty="0">
              <a:solidFill>
                <a:srgbClr val="FF0000"/>
              </a:solidFill>
              <a:latin typeface="HelveticaNeue-BoldItalic"/>
            </a:endParaRPr>
          </a:p>
          <a:p>
            <a:pPr marL="342900" indent="-342900">
              <a:buFont typeface="Wingdings" pitchFamily="2" charset="2"/>
              <a:buChar char="v"/>
            </a:pPr>
            <a:r>
              <a:rPr lang="en-US" sz="2400" b="1" i="1" dirty="0" smtClean="0">
                <a:solidFill>
                  <a:srgbClr val="FF0000"/>
                </a:solidFill>
                <a:latin typeface="HelveticaNeue-Italic"/>
              </a:rPr>
              <a:t>Clinical </a:t>
            </a:r>
            <a:r>
              <a:rPr lang="en-US" sz="2400" b="1" i="1" dirty="0">
                <a:solidFill>
                  <a:srgbClr val="FF0000"/>
                </a:solidFill>
                <a:latin typeface="HelveticaNeue-Italic"/>
              </a:rPr>
              <a:t>history</a:t>
            </a:r>
          </a:p>
          <a:p>
            <a:pPr marL="342900" indent="-342900">
              <a:buFont typeface="Wingdings" pitchFamily="2" charset="2"/>
              <a:buChar char="v"/>
            </a:pPr>
            <a:r>
              <a:rPr lang="en-US" sz="2400" b="1" i="1" dirty="0" smtClean="0">
                <a:solidFill>
                  <a:srgbClr val="FF0000"/>
                </a:solidFill>
                <a:latin typeface="HelveticaNeue-Italic"/>
              </a:rPr>
              <a:t>Clinical </a:t>
            </a:r>
            <a:r>
              <a:rPr lang="en-US" sz="2400" b="1" i="1" dirty="0">
                <a:solidFill>
                  <a:srgbClr val="FF0000"/>
                </a:solidFill>
                <a:latin typeface="HelveticaNeue-Italic"/>
              </a:rPr>
              <a:t>examination</a:t>
            </a:r>
          </a:p>
          <a:p>
            <a:r>
              <a:rPr lang="en-US" sz="2400" dirty="0">
                <a:latin typeface="HelveticaNeue-Roman"/>
              </a:rPr>
              <a:t>Clinical examination should follow suggestions for the diagnostic evaluation of infertile men</a:t>
            </a:r>
            <a:r>
              <a:rPr lang="en-US" sz="2400" dirty="0" smtClean="0">
                <a:latin typeface="HelveticaNeue-Roman"/>
              </a:rPr>
              <a:t>.</a:t>
            </a:r>
          </a:p>
          <a:p>
            <a:r>
              <a:rPr lang="en-US" sz="2400" dirty="0" smtClean="0">
                <a:latin typeface="HelveticaNeue-Roman"/>
              </a:rPr>
              <a:t> </a:t>
            </a:r>
            <a:r>
              <a:rPr lang="en-US" sz="2400" dirty="0">
                <a:latin typeface="HelveticaNeue-Roman"/>
              </a:rPr>
              <a:t>OA is indicated </a:t>
            </a:r>
            <a:r>
              <a:rPr lang="en-US" sz="2400" dirty="0" smtClean="0">
                <a:latin typeface="HelveticaNeue-Roman"/>
              </a:rPr>
              <a:t>by at </a:t>
            </a:r>
            <a:r>
              <a:rPr lang="en-US" sz="2400" dirty="0">
                <a:latin typeface="HelveticaNeue-Roman"/>
              </a:rPr>
              <a:t>least one testis with a volume &gt; 15 </a:t>
            </a:r>
            <a:r>
              <a:rPr lang="en-US" sz="2400" dirty="0" smtClean="0">
                <a:latin typeface="HelveticaNeue-Roman"/>
              </a:rPr>
              <a:t>mL</a:t>
            </a:r>
          </a:p>
          <a:p>
            <a:pPr marL="342900" indent="-342900">
              <a:buFont typeface="Wingdings" pitchFamily="2" charset="2"/>
              <a:buChar char="v"/>
            </a:pPr>
            <a:endParaRPr lang="en-US" sz="2400" dirty="0" smtClean="0">
              <a:latin typeface="HelveticaNeue-Roman"/>
            </a:endParaRPr>
          </a:p>
          <a:p>
            <a:pPr marL="342900" indent="-342900">
              <a:buFont typeface="Wingdings" pitchFamily="2" charset="2"/>
              <a:buChar char="v"/>
            </a:pPr>
            <a:r>
              <a:rPr lang="en-US" sz="2400" b="1" dirty="0" smtClean="0">
                <a:solidFill>
                  <a:srgbClr val="FF0000"/>
                </a:solidFill>
                <a:latin typeface="HelveticaNeue-Italic"/>
              </a:rPr>
              <a:t>Semen </a:t>
            </a:r>
            <a:r>
              <a:rPr lang="en-US" sz="2400" b="1" dirty="0">
                <a:solidFill>
                  <a:srgbClr val="FF0000"/>
                </a:solidFill>
                <a:latin typeface="HelveticaNeue-Italic"/>
              </a:rPr>
              <a:t>analysis</a:t>
            </a:r>
          </a:p>
          <a:p>
            <a:r>
              <a:rPr lang="en-US" sz="2400" dirty="0">
                <a:latin typeface="HelveticaNeue-Roman"/>
              </a:rPr>
              <a:t>At least two examinations must be carried out at an interval of two to three months, according to the </a:t>
            </a:r>
            <a:r>
              <a:rPr lang="en-US" sz="2400" dirty="0" smtClean="0">
                <a:latin typeface="HelveticaNeue-Roman"/>
              </a:rPr>
              <a:t>WHO).</a:t>
            </a:r>
          </a:p>
          <a:p>
            <a:r>
              <a:rPr lang="en-US" sz="2400" dirty="0" smtClean="0">
                <a:latin typeface="HelveticaNeue-Roman"/>
              </a:rPr>
              <a:t> </a:t>
            </a:r>
            <a:endParaRPr lang="en-US" sz="2400" dirty="0">
              <a:latin typeface="HelveticaNeue-Roman"/>
            </a:endParaRPr>
          </a:p>
          <a:p>
            <a:pPr marL="342900" indent="-342900">
              <a:buFont typeface="Wingdings" pitchFamily="2" charset="2"/>
              <a:buChar char="v"/>
            </a:pPr>
            <a:r>
              <a:rPr lang="en-US" sz="2400" b="1" dirty="0" smtClean="0">
                <a:solidFill>
                  <a:srgbClr val="FF0000"/>
                </a:solidFill>
                <a:latin typeface="HelveticaNeue-Italic"/>
              </a:rPr>
              <a:t>Hormone </a:t>
            </a:r>
            <a:r>
              <a:rPr lang="en-US" sz="2400" b="1" dirty="0">
                <a:solidFill>
                  <a:srgbClr val="FF0000"/>
                </a:solidFill>
                <a:latin typeface="HelveticaNeue-Italic"/>
              </a:rPr>
              <a:t>levels</a:t>
            </a:r>
          </a:p>
          <a:p>
            <a:r>
              <a:rPr lang="en-US" sz="2400" dirty="0">
                <a:latin typeface="HelveticaNeue-Roman"/>
              </a:rPr>
              <a:t>Serum FSH levels should be </a:t>
            </a:r>
            <a:r>
              <a:rPr lang="en-US" sz="2400" dirty="0" smtClean="0">
                <a:latin typeface="HelveticaNeue-Roman"/>
              </a:rPr>
              <a:t>normal</a:t>
            </a:r>
          </a:p>
          <a:p>
            <a:pPr marL="342900" indent="-342900">
              <a:buFont typeface="Wingdings" pitchFamily="2" charset="2"/>
              <a:buChar char="v"/>
            </a:pPr>
            <a:endParaRPr lang="en-US" sz="2400" dirty="0" smtClean="0">
              <a:latin typeface="HelveticaNeue-Roman"/>
            </a:endParaRPr>
          </a:p>
          <a:p>
            <a:pPr marL="342900" indent="-342900">
              <a:buFont typeface="Wingdings" pitchFamily="2" charset="2"/>
              <a:buChar char="v"/>
            </a:pPr>
            <a:r>
              <a:rPr lang="en-US" sz="2400" b="1" dirty="0" smtClean="0">
                <a:solidFill>
                  <a:srgbClr val="FF0000"/>
                </a:solidFill>
                <a:latin typeface="HelveticaNeue-Italic"/>
              </a:rPr>
              <a:t>Testicular </a:t>
            </a:r>
            <a:r>
              <a:rPr lang="en-US" sz="2400" b="1" dirty="0">
                <a:solidFill>
                  <a:srgbClr val="FF0000"/>
                </a:solidFill>
                <a:latin typeface="HelveticaNeue-Italic"/>
              </a:rPr>
              <a:t>biopsy</a:t>
            </a:r>
          </a:p>
          <a:p>
            <a:r>
              <a:rPr lang="en-US" sz="2400" dirty="0">
                <a:latin typeface="HelveticaNeue-Roman"/>
              </a:rPr>
              <a:t>In selected cases, testicular biopsy is indicated to exclude </a:t>
            </a:r>
            <a:r>
              <a:rPr lang="en-US" sz="2400" dirty="0" err="1">
                <a:latin typeface="HelveticaNeue-Roman"/>
              </a:rPr>
              <a:t>spermatogenic</a:t>
            </a:r>
            <a:r>
              <a:rPr lang="en-US" sz="2400" dirty="0">
                <a:latin typeface="HelveticaNeue-Roman"/>
              </a:rPr>
              <a:t> failure</a:t>
            </a:r>
            <a:r>
              <a:rPr lang="en-US" sz="2400" dirty="0" smtClean="0">
                <a:latin typeface="HelveticaNeue-Roman"/>
              </a:rPr>
              <a:t>.</a:t>
            </a:r>
            <a:r>
              <a:rPr lang="en-US" dirty="0" smtClean="0">
                <a:latin typeface="HelveticaNeue-Roman"/>
              </a:rPr>
              <a:t>.</a:t>
            </a:r>
            <a:endParaRPr lang="ar-EG" dirty="0"/>
          </a:p>
        </p:txBody>
      </p:sp>
    </p:spTree>
    <p:extLst>
      <p:ext uri="{BB962C8B-B14F-4D97-AF65-F5344CB8AC3E}">
        <p14:creationId xmlns:p14="http://schemas.microsoft.com/office/powerpoint/2010/main" val="250484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 calcmode="lin" valueType="num">
                                      <p:cBhvr additive="base">
                                        <p:cTn id="4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12" end="12"/>
                                            </p:txEl>
                                          </p:spTgt>
                                        </p:tgtEl>
                                        <p:attrNameLst>
                                          <p:attrName>style.visibility</p:attrName>
                                        </p:attrNameLst>
                                      </p:cBhvr>
                                      <p:to>
                                        <p:strVal val="visible"/>
                                      </p:to>
                                    </p:set>
                                    <p:anim calcmode="lin" valueType="num">
                                      <p:cBhvr additive="base">
                                        <p:cTn id="5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
                                            <p:txEl>
                                              <p:pRg st="13" end="13"/>
                                            </p:txEl>
                                          </p:spTgt>
                                        </p:tgtEl>
                                        <p:attrNameLst>
                                          <p:attrName>style.visibility</p:attrName>
                                        </p:attrNameLst>
                                      </p:cBhvr>
                                      <p:to>
                                        <p:strVal val="visible"/>
                                      </p:to>
                                    </p:set>
                                    <p:anim calcmode="lin" valueType="num">
                                      <p:cBhvr additive="base">
                                        <p:cTn id="5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09639"/>
          </a:xfrm>
          <a:prstGeom prst="rect">
            <a:avLst/>
          </a:prstGeom>
        </p:spPr>
        <p:txBody>
          <a:bodyPr wrap="square">
            <a:spAutoFit/>
          </a:bodyPr>
          <a:lstStyle/>
          <a:p>
            <a:r>
              <a:rPr lang="en-US" sz="2400" b="1" dirty="0" err="1" smtClean="0">
                <a:solidFill>
                  <a:srgbClr val="FF0000"/>
                </a:solidFill>
                <a:latin typeface="HelveticaNeue-Italic"/>
              </a:rPr>
              <a:t>Intratesticular</a:t>
            </a:r>
            <a:r>
              <a:rPr lang="en-US" sz="2400" b="1" dirty="0" smtClean="0">
                <a:solidFill>
                  <a:srgbClr val="FF0000"/>
                </a:solidFill>
                <a:latin typeface="HelveticaNeue-Italic"/>
              </a:rPr>
              <a:t> </a:t>
            </a:r>
            <a:r>
              <a:rPr lang="en-US" sz="2400" b="1" dirty="0">
                <a:solidFill>
                  <a:srgbClr val="FF0000"/>
                </a:solidFill>
                <a:latin typeface="HelveticaNeue-Italic"/>
              </a:rPr>
              <a:t>obstruction</a:t>
            </a:r>
          </a:p>
          <a:p>
            <a:r>
              <a:rPr lang="en-US" sz="2400" dirty="0">
                <a:latin typeface="HelveticaNeue-Roman"/>
              </a:rPr>
              <a:t>Only TESE allows sperm retrieval in these patients and is therefore recommended</a:t>
            </a:r>
            <a:r>
              <a:rPr lang="en-US" sz="2400" dirty="0" smtClean="0">
                <a:latin typeface="HelveticaNeue-Roman"/>
              </a:rPr>
              <a:t>.</a:t>
            </a:r>
          </a:p>
          <a:p>
            <a:endParaRPr lang="en-US" sz="2400" dirty="0">
              <a:latin typeface="HelveticaNeue-Roman"/>
            </a:endParaRPr>
          </a:p>
          <a:p>
            <a:r>
              <a:rPr lang="en-US" sz="2400" b="1" dirty="0" err="1" smtClean="0">
                <a:solidFill>
                  <a:srgbClr val="FF0000"/>
                </a:solidFill>
                <a:latin typeface="HelveticaNeue-Italic"/>
              </a:rPr>
              <a:t>Epididymal</a:t>
            </a:r>
            <a:r>
              <a:rPr lang="en-US" sz="2400" b="1" dirty="0" smtClean="0">
                <a:solidFill>
                  <a:srgbClr val="FF0000"/>
                </a:solidFill>
                <a:latin typeface="HelveticaNeue-Italic"/>
              </a:rPr>
              <a:t> </a:t>
            </a:r>
            <a:r>
              <a:rPr lang="en-US" sz="2400" b="1" dirty="0">
                <a:solidFill>
                  <a:srgbClr val="FF0000"/>
                </a:solidFill>
                <a:latin typeface="HelveticaNeue-Italic"/>
              </a:rPr>
              <a:t>obstruction</a:t>
            </a:r>
          </a:p>
          <a:p>
            <a:r>
              <a:rPr lang="en-US" sz="2400" dirty="0">
                <a:latin typeface="HelveticaNeue-Roman"/>
              </a:rPr>
              <a:t>Microsurgical </a:t>
            </a:r>
            <a:r>
              <a:rPr lang="en-US" sz="2400" dirty="0" err="1">
                <a:latin typeface="HelveticaNeue-Roman"/>
              </a:rPr>
              <a:t>epididymal</a:t>
            </a:r>
            <a:r>
              <a:rPr lang="en-US" sz="2400" dirty="0">
                <a:latin typeface="HelveticaNeue-Roman"/>
              </a:rPr>
              <a:t> sperm aspiration (MESA) </a:t>
            </a:r>
            <a:r>
              <a:rPr lang="en-US" sz="2400" dirty="0" smtClean="0">
                <a:latin typeface="HelveticaNeue-Roman"/>
              </a:rPr>
              <a:t>is </a:t>
            </a:r>
            <a:r>
              <a:rPr lang="en-US" sz="2400" dirty="0">
                <a:latin typeface="HelveticaNeue-Roman"/>
              </a:rPr>
              <a:t>indicated in men with CBAVD. </a:t>
            </a:r>
            <a:r>
              <a:rPr lang="en-US" sz="2400" dirty="0" smtClean="0">
                <a:latin typeface="HelveticaNeue-Roman"/>
              </a:rPr>
              <a:t>In patients with </a:t>
            </a:r>
            <a:r>
              <a:rPr lang="en-US" sz="2400" dirty="0" err="1">
                <a:latin typeface="HelveticaNeue-Roman"/>
              </a:rPr>
              <a:t>azoospermia</a:t>
            </a:r>
            <a:r>
              <a:rPr lang="en-US" sz="2400" dirty="0">
                <a:latin typeface="HelveticaNeue-Roman"/>
              </a:rPr>
              <a:t> due to acquired </a:t>
            </a:r>
            <a:r>
              <a:rPr lang="en-US" sz="2400" dirty="0" err="1">
                <a:latin typeface="HelveticaNeue-Roman"/>
              </a:rPr>
              <a:t>epididymal</a:t>
            </a:r>
            <a:r>
              <a:rPr lang="en-US" sz="2400" dirty="0">
                <a:latin typeface="HelveticaNeue-Roman"/>
              </a:rPr>
              <a:t> obstruction, microsurgical reconstruction is </a:t>
            </a:r>
            <a:r>
              <a:rPr lang="en-US" sz="2400" dirty="0" smtClean="0">
                <a:latin typeface="HelveticaNeue-Roman"/>
              </a:rPr>
              <a:t>recommended</a:t>
            </a:r>
            <a:br>
              <a:rPr lang="en-US" sz="2400" dirty="0" smtClean="0">
                <a:latin typeface="HelveticaNeue-Roman"/>
              </a:rPr>
            </a:br>
            <a:endParaRPr lang="en-US" sz="2400" dirty="0" smtClean="0">
              <a:latin typeface="HelveticaNeue-Roman"/>
            </a:endParaRPr>
          </a:p>
          <a:p>
            <a:r>
              <a:rPr lang="en-US" sz="2400" b="1" dirty="0" smtClean="0">
                <a:solidFill>
                  <a:srgbClr val="FF0000"/>
                </a:solidFill>
                <a:latin typeface="HelveticaNeue-Italic"/>
              </a:rPr>
              <a:t>Proximal </a:t>
            </a:r>
            <a:r>
              <a:rPr lang="en-US" sz="2400" b="1" dirty="0">
                <a:solidFill>
                  <a:srgbClr val="FF0000"/>
                </a:solidFill>
                <a:latin typeface="HelveticaNeue-Italic"/>
              </a:rPr>
              <a:t>vas deferens obstruction</a:t>
            </a:r>
          </a:p>
          <a:p>
            <a:r>
              <a:rPr lang="en-US" sz="2400" dirty="0">
                <a:latin typeface="HelveticaNeue-Roman"/>
              </a:rPr>
              <a:t>Proximal vas deferens obstruction after vasectomy requires microsurgical vasectomy </a:t>
            </a:r>
            <a:r>
              <a:rPr lang="en-US" sz="2400" dirty="0" smtClean="0">
                <a:latin typeface="HelveticaNeue-Roman"/>
              </a:rPr>
              <a:t>reversal or </a:t>
            </a:r>
            <a:r>
              <a:rPr lang="en-US" sz="2400" dirty="0">
                <a:latin typeface="HelveticaNeue-Roman"/>
              </a:rPr>
              <a:t>Microsurgical </a:t>
            </a:r>
            <a:r>
              <a:rPr lang="en-US" sz="2400" dirty="0" err="1" smtClean="0">
                <a:latin typeface="HelveticaNeue-Roman"/>
              </a:rPr>
              <a:t>tubulovasostomy</a:t>
            </a:r>
            <a:r>
              <a:rPr lang="en-US" sz="2400" dirty="0" smtClean="0">
                <a:latin typeface="HelveticaNeue-Roman"/>
              </a:rPr>
              <a:t> if </a:t>
            </a:r>
            <a:r>
              <a:rPr lang="en-US" sz="2400" dirty="0" err="1" smtClean="0">
                <a:latin typeface="HelveticaNeue-Roman"/>
              </a:rPr>
              <a:t>epidydmis</a:t>
            </a:r>
            <a:r>
              <a:rPr lang="en-US" sz="2400" dirty="0" smtClean="0">
                <a:latin typeface="HelveticaNeue-Roman"/>
              </a:rPr>
              <a:t> is obstructed</a:t>
            </a:r>
          </a:p>
          <a:p>
            <a:endParaRPr lang="en-US" sz="2400" dirty="0" smtClean="0">
              <a:latin typeface="HelveticaNeue-Roman"/>
            </a:endParaRPr>
          </a:p>
          <a:p>
            <a:r>
              <a:rPr lang="en-US" sz="2400" b="1" dirty="0" smtClean="0">
                <a:solidFill>
                  <a:srgbClr val="FF0000"/>
                </a:solidFill>
                <a:latin typeface="HelveticaNeue-Italic"/>
              </a:rPr>
              <a:t>Distal </a:t>
            </a:r>
            <a:r>
              <a:rPr lang="en-US" sz="2400" b="1" dirty="0">
                <a:solidFill>
                  <a:srgbClr val="FF0000"/>
                </a:solidFill>
                <a:latin typeface="HelveticaNeue-Italic"/>
              </a:rPr>
              <a:t>vas deferens obstruction</a:t>
            </a:r>
          </a:p>
          <a:p>
            <a:r>
              <a:rPr lang="en-US" sz="2400" dirty="0" smtClean="0">
                <a:latin typeface="HelveticaNeue-Roman"/>
              </a:rPr>
              <a:t>TESE</a:t>
            </a:r>
            <a:endParaRPr lang="en-US" sz="2400" dirty="0">
              <a:latin typeface="HelveticaNeue-Roman"/>
            </a:endParaRPr>
          </a:p>
          <a:p>
            <a:r>
              <a:rPr lang="en-US" sz="2400" dirty="0">
                <a:latin typeface="HelveticaNeue-Roman"/>
              </a:rPr>
              <a:t>MESA or proximal vas deferens sperm aspiration </a:t>
            </a:r>
            <a:r>
              <a:rPr lang="en-US" sz="2400" dirty="0" smtClean="0">
                <a:latin typeface="HelveticaNeue-Roman"/>
              </a:rPr>
              <a:t>can </a:t>
            </a:r>
            <a:r>
              <a:rPr lang="en-US" sz="2400" dirty="0">
                <a:latin typeface="HelveticaNeue-Roman"/>
              </a:rPr>
              <a:t>be used for cryopreservation for future ICSI.</a:t>
            </a:r>
            <a:endParaRPr lang="ar-EG" sz="2400" dirty="0"/>
          </a:p>
        </p:txBody>
      </p:sp>
    </p:spTree>
    <p:extLst>
      <p:ext uri="{BB962C8B-B14F-4D97-AF65-F5344CB8AC3E}">
        <p14:creationId xmlns:p14="http://schemas.microsoft.com/office/powerpoint/2010/main" val="1591824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43512"/>
            <a:ext cx="8991600" cy="4708981"/>
          </a:xfrm>
          <a:prstGeom prst="rect">
            <a:avLst/>
          </a:prstGeom>
        </p:spPr>
        <p:txBody>
          <a:bodyPr wrap="square">
            <a:spAutoFit/>
          </a:bodyPr>
          <a:lstStyle/>
          <a:p>
            <a:r>
              <a:rPr lang="en-US" sz="2800" b="1" dirty="0">
                <a:solidFill>
                  <a:srgbClr val="FF0000"/>
                </a:solidFill>
                <a:latin typeface="HelveticaNeue-Italic"/>
              </a:rPr>
              <a:t>Ejaculatory duct obstruction</a:t>
            </a:r>
          </a:p>
          <a:p>
            <a:r>
              <a:rPr lang="en-US" sz="2400" dirty="0">
                <a:latin typeface="HelveticaNeue-Roman"/>
              </a:rPr>
              <a:t>The treatment of ejaculatory duct obstruction depends on its </a:t>
            </a:r>
            <a:r>
              <a:rPr lang="en-US" sz="2400" dirty="0" err="1">
                <a:latin typeface="HelveticaNeue-Roman"/>
              </a:rPr>
              <a:t>aetiology</a:t>
            </a:r>
            <a:r>
              <a:rPr lang="en-US" sz="2400" dirty="0">
                <a:latin typeface="HelveticaNeue-Roman"/>
              </a:rPr>
              <a:t>. Transurethral resection of </a:t>
            </a:r>
            <a:r>
              <a:rPr lang="en-US" sz="2400" dirty="0" smtClean="0">
                <a:latin typeface="HelveticaNeue-Roman"/>
              </a:rPr>
              <a:t>the ejaculatory </a:t>
            </a:r>
            <a:r>
              <a:rPr lang="en-US" sz="2400" dirty="0">
                <a:latin typeface="HelveticaNeue-Roman"/>
              </a:rPr>
              <a:t>ducts (</a:t>
            </a:r>
            <a:r>
              <a:rPr lang="en-US" sz="2400" dirty="0" smtClean="0">
                <a:latin typeface="HelveticaNeue-Roman"/>
              </a:rPr>
              <a:t>TURED</a:t>
            </a:r>
          </a:p>
          <a:p>
            <a:r>
              <a:rPr lang="en-US" sz="2400" dirty="0" smtClean="0">
                <a:latin typeface="HelveticaNeue-Roman"/>
              </a:rPr>
              <a:t> </a:t>
            </a:r>
            <a:r>
              <a:rPr lang="en-US" sz="2800" b="1" dirty="0">
                <a:solidFill>
                  <a:srgbClr val="FF0000"/>
                </a:solidFill>
                <a:latin typeface="HelveticaNeue-Roman"/>
              </a:rPr>
              <a:t>Complications</a:t>
            </a:r>
            <a:r>
              <a:rPr lang="en-US" sz="2400" dirty="0">
                <a:latin typeface="HelveticaNeue-Roman"/>
              </a:rPr>
              <a:t> </a:t>
            </a:r>
            <a:endParaRPr lang="en-US" sz="2400" dirty="0" smtClean="0">
              <a:latin typeface="HelveticaNeue-Roman"/>
            </a:endParaRPr>
          </a:p>
          <a:p>
            <a:r>
              <a:rPr lang="en-US" sz="2400" dirty="0">
                <a:latin typeface="HelveticaNeue-Roman"/>
              </a:rPr>
              <a:t>R</a:t>
            </a:r>
            <a:r>
              <a:rPr lang="en-US" sz="2400" dirty="0" smtClean="0">
                <a:latin typeface="HelveticaNeue-Roman"/>
              </a:rPr>
              <a:t>etrograde </a:t>
            </a:r>
            <a:r>
              <a:rPr lang="en-US" sz="2400" dirty="0">
                <a:latin typeface="HelveticaNeue-Roman"/>
              </a:rPr>
              <a:t>ejaculation due to bladder neck injury and urine reflux into the ejaculatory </a:t>
            </a:r>
            <a:r>
              <a:rPr lang="en-US" sz="2400" dirty="0" smtClean="0">
                <a:latin typeface="HelveticaNeue-Roman"/>
              </a:rPr>
              <a:t>ducts, seminal </a:t>
            </a:r>
            <a:r>
              <a:rPr lang="en-US" sz="2400" dirty="0">
                <a:latin typeface="HelveticaNeue-Roman"/>
              </a:rPr>
              <a:t>vesicles, and vasa. </a:t>
            </a:r>
            <a:r>
              <a:rPr lang="en-US" sz="2400" dirty="0" smtClean="0">
                <a:latin typeface="HelveticaNeue-Roman"/>
              </a:rPr>
              <a:t> </a:t>
            </a:r>
          </a:p>
          <a:p>
            <a:endParaRPr lang="en-US" sz="2400" dirty="0">
              <a:latin typeface="HelveticaNeue-Roman"/>
            </a:endParaRPr>
          </a:p>
          <a:p>
            <a:r>
              <a:rPr lang="en-US" sz="2800" b="1" dirty="0" smtClean="0">
                <a:solidFill>
                  <a:srgbClr val="FF0000"/>
                </a:solidFill>
                <a:latin typeface="HelveticaNeue-Roman"/>
              </a:rPr>
              <a:t>The </a:t>
            </a:r>
            <a:r>
              <a:rPr lang="en-US" sz="2800" b="1" dirty="0">
                <a:solidFill>
                  <a:srgbClr val="FF0000"/>
                </a:solidFill>
                <a:latin typeface="HelveticaNeue-Roman"/>
              </a:rPr>
              <a:t>alternatives to TURED </a:t>
            </a:r>
            <a:endParaRPr lang="en-US" sz="2800" b="1" dirty="0" smtClean="0">
              <a:solidFill>
                <a:srgbClr val="FF0000"/>
              </a:solidFill>
              <a:latin typeface="HelveticaNeue-Roman"/>
            </a:endParaRPr>
          </a:p>
          <a:p>
            <a:r>
              <a:rPr lang="en-US" sz="2400" dirty="0" smtClean="0">
                <a:latin typeface="HelveticaNeue-Roman"/>
              </a:rPr>
              <a:t>are </a:t>
            </a:r>
            <a:r>
              <a:rPr lang="en-US" sz="2400" dirty="0">
                <a:latin typeface="HelveticaNeue-Roman"/>
              </a:rPr>
              <a:t>MESA, TESE, proximal vas deferens sperm</a:t>
            </a:r>
          </a:p>
          <a:p>
            <a:r>
              <a:rPr lang="en-US" sz="2400" dirty="0">
                <a:latin typeface="HelveticaNeue-Roman"/>
              </a:rPr>
              <a:t>aspiration, seminal vesicle ultrasonically guided aspiration, and direct cyst aspiration</a:t>
            </a:r>
            <a:r>
              <a:rPr lang="en-US" dirty="0" smtClean="0">
                <a:latin typeface="HelveticaNeue-Roman"/>
              </a:rPr>
              <a:t>.].</a:t>
            </a:r>
            <a:endParaRPr lang="ar-EG" dirty="0"/>
          </a:p>
        </p:txBody>
      </p:sp>
    </p:spTree>
    <p:extLst>
      <p:ext uri="{BB962C8B-B14F-4D97-AF65-F5344CB8AC3E}">
        <p14:creationId xmlns:p14="http://schemas.microsoft.com/office/powerpoint/2010/main" val="220636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19772852"/>
              </p:ext>
            </p:extLst>
          </p:nvPr>
        </p:nvGraphicFramePr>
        <p:xfrm>
          <a:off x="21771" y="32657"/>
          <a:ext cx="8458200" cy="4292600"/>
        </p:xfrm>
        <a:graphic>
          <a:graphicData uri="http://schemas.openxmlformats.org/drawingml/2006/table">
            <a:tbl>
              <a:tblPr rtl="1" firstRow="1" bandRow="1">
                <a:tableStyleId>{5C22544A-7EE6-4342-B048-85BDC9FD1C3A}</a:tableStyleId>
              </a:tblPr>
              <a:tblGrid>
                <a:gridCol w="932542"/>
                <a:gridCol w="7525658"/>
              </a:tblGrid>
              <a:tr h="1594394">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B</a:t>
                      </a:r>
                      <a:endParaRPr lang="ar-EG" sz="2800" dirty="0"/>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Perform microsurgical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vasovasostomy</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or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tubulovasostomy</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for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azoospermia</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caused by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vasal</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or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epididymal</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obstruction</a:t>
                      </a:r>
                      <a:endParaRPr lang="ar-EG" sz="2800" dirty="0"/>
                    </a:p>
                  </a:txBody>
                  <a:tcPr/>
                </a:tc>
              </a:tr>
              <a:tr h="26982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B</a:t>
                      </a:r>
                      <a:endParaRPr kumimoji="0" lang="ar-EG" sz="2800" b="0" i="0" u="none" strike="noStrike" kern="1200" cap="none" spc="0" normalizeH="0" baseline="0" noProof="0" dirty="0" smtClean="0">
                        <a:ln>
                          <a:noFill/>
                        </a:ln>
                        <a:solidFill>
                          <a:prstClr val="black"/>
                        </a:solidFill>
                        <a:effectLst/>
                        <a:uLnTx/>
                        <a:uFillTx/>
                        <a:latin typeface="+mn-lt"/>
                        <a:ea typeface="+mn-ea"/>
                        <a:cs typeface="+mn-cs"/>
                      </a:endParaRPr>
                    </a:p>
                    <a:p>
                      <a:pPr algn="l" rtl="1"/>
                      <a:endParaRPr lang="ar-EG" sz="2800" dirty="0"/>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Use sperm retrieval techniques, such as microsurgical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epididymal</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sperm aspiration (MESA), testicular sperm extraction (TESE) and percutaneous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epididymal</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sperm aspiration (PESA) only when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cryostorage</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of the material obtained is available</a:t>
                      </a:r>
                      <a:endParaRPr lang="ar-EG" sz="2800" dirty="0"/>
                    </a:p>
                  </a:txBody>
                  <a:tcPr/>
                </a:tc>
              </a:tr>
            </a:tbl>
          </a:graphicData>
        </a:graphic>
      </p:graphicFrame>
    </p:spTree>
    <p:extLst>
      <p:ext uri="{BB962C8B-B14F-4D97-AF65-F5344CB8AC3E}">
        <p14:creationId xmlns:p14="http://schemas.microsoft.com/office/powerpoint/2010/main" val="1185770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839200" cy="5632311"/>
          </a:xfrm>
          <a:prstGeom prst="rect">
            <a:avLst/>
          </a:prstGeom>
        </p:spPr>
        <p:txBody>
          <a:bodyPr wrap="square">
            <a:spAutoFit/>
          </a:bodyPr>
          <a:lstStyle/>
          <a:p>
            <a:r>
              <a:rPr lang="en-US" sz="2400" b="1" dirty="0" err="1">
                <a:solidFill>
                  <a:srgbClr val="FF0000"/>
                </a:solidFill>
                <a:latin typeface="HelveticaNeue-Bold"/>
              </a:rPr>
              <a:t>Varicocele</a:t>
            </a:r>
            <a:endParaRPr lang="en-US" sz="2400" b="1" dirty="0">
              <a:solidFill>
                <a:srgbClr val="FF0000"/>
              </a:solidFill>
              <a:latin typeface="HelveticaNeue-Bold"/>
            </a:endParaRPr>
          </a:p>
          <a:p>
            <a:r>
              <a:rPr lang="en-US" sz="2400" dirty="0" err="1">
                <a:latin typeface="HelveticaNeue-Roman"/>
              </a:rPr>
              <a:t>Varicocele</a:t>
            </a:r>
            <a:r>
              <a:rPr lang="en-US" sz="2400" dirty="0">
                <a:latin typeface="HelveticaNeue-Roman"/>
              </a:rPr>
              <a:t> is a common abnormality which may be associated with the following </a:t>
            </a:r>
            <a:r>
              <a:rPr lang="en-US" sz="2400" dirty="0" err="1">
                <a:latin typeface="HelveticaNeue-Roman"/>
              </a:rPr>
              <a:t>andrological</a:t>
            </a:r>
            <a:r>
              <a:rPr lang="en-US" sz="2400" dirty="0">
                <a:latin typeface="HelveticaNeue-Roman"/>
              </a:rPr>
              <a:t> conditions:</a:t>
            </a:r>
          </a:p>
          <a:p>
            <a:r>
              <a:rPr lang="en-US" sz="2400" dirty="0">
                <a:latin typeface="HelveticaNeue-Roman"/>
              </a:rPr>
              <a:t>• Failure of </a:t>
            </a:r>
            <a:r>
              <a:rPr lang="en-US" sz="2400" dirty="0" err="1">
                <a:latin typeface="HelveticaNeue-Roman"/>
              </a:rPr>
              <a:t>ipsilateral</a:t>
            </a:r>
            <a:r>
              <a:rPr lang="en-US" sz="2400" dirty="0">
                <a:latin typeface="HelveticaNeue-Roman"/>
              </a:rPr>
              <a:t> testicular growth and development,</a:t>
            </a:r>
          </a:p>
          <a:p>
            <a:r>
              <a:rPr lang="en-US" sz="2400" dirty="0">
                <a:latin typeface="HelveticaNeue-Roman"/>
              </a:rPr>
              <a:t>• Symptoms of pain and discomfort,</a:t>
            </a:r>
          </a:p>
          <a:p>
            <a:r>
              <a:rPr lang="en-US" sz="2400" dirty="0">
                <a:latin typeface="HelveticaNeue-Roman"/>
              </a:rPr>
              <a:t>• Male subfertility,</a:t>
            </a:r>
          </a:p>
          <a:p>
            <a:r>
              <a:rPr lang="en-US" sz="2400" dirty="0">
                <a:latin typeface="HelveticaNeue-Roman"/>
              </a:rPr>
              <a:t>• </a:t>
            </a:r>
            <a:r>
              <a:rPr lang="en-US" sz="2400" dirty="0" err="1">
                <a:latin typeface="HelveticaNeue-Roman"/>
              </a:rPr>
              <a:t>Hypogonadism</a:t>
            </a:r>
            <a:r>
              <a:rPr lang="en-US" sz="2400" dirty="0" smtClean="0">
                <a:latin typeface="HelveticaNeue-Roman"/>
              </a:rPr>
              <a:t>.</a:t>
            </a:r>
          </a:p>
          <a:p>
            <a:endParaRPr lang="en-US" sz="2400" dirty="0">
              <a:latin typeface="HelveticaNeue-Roman"/>
            </a:endParaRPr>
          </a:p>
          <a:p>
            <a:r>
              <a:rPr lang="en-US" sz="2400" b="1" i="1" dirty="0" smtClean="0">
                <a:solidFill>
                  <a:srgbClr val="FF0000"/>
                </a:solidFill>
                <a:latin typeface="HelveticaNeue-BoldItalic"/>
              </a:rPr>
              <a:t>Classification</a:t>
            </a:r>
            <a:endParaRPr lang="en-US" sz="2400" b="1" i="1" dirty="0">
              <a:solidFill>
                <a:srgbClr val="FF0000"/>
              </a:solidFill>
              <a:latin typeface="HelveticaNeue-BoldItalic"/>
            </a:endParaRPr>
          </a:p>
          <a:p>
            <a:r>
              <a:rPr lang="en-US" sz="2400" dirty="0" smtClean="0">
                <a:latin typeface="HelveticaNeue-Roman"/>
              </a:rPr>
              <a:t>• </a:t>
            </a:r>
            <a:r>
              <a:rPr lang="en-US" sz="2400" dirty="0">
                <a:latin typeface="HelveticaNeue-Roman"/>
              </a:rPr>
              <a:t>Subclinical: not palpable or visible at rest or during </a:t>
            </a:r>
            <a:r>
              <a:rPr lang="en-US" sz="2400" dirty="0" err="1">
                <a:latin typeface="HelveticaNeue-Roman"/>
              </a:rPr>
              <a:t>Valsava</a:t>
            </a:r>
            <a:r>
              <a:rPr lang="en-US" sz="2400" dirty="0">
                <a:latin typeface="HelveticaNeue-Roman"/>
              </a:rPr>
              <a:t> </a:t>
            </a:r>
            <a:r>
              <a:rPr lang="en-US" sz="2400" dirty="0" err="1">
                <a:latin typeface="HelveticaNeue-Roman"/>
              </a:rPr>
              <a:t>manoeuvre</a:t>
            </a:r>
            <a:r>
              <a:rPr lang="en-US" sz="2400" dirty="0">
                <a:latin typeface="HelveticaNeue-Roman"/>
              </a:rPr>
              <a:t>, but can be shown by </a:t>
            </a:r>
            <a:r>
              <a:rPr lang="en-US" sz="2400" dirty="0" smtClean="0">
                <a:latin typeface="HelveticaNeue-Roman"/>
              </a:rPr>
              <a:t>special tests </a:t>
            </a:r>
            <a:r>
              <a:rPr lang="en-US" sz="2400" dirty="0">
                <a:latin typeface="HelveticaNeue-Roman"/>
              </a:rPr>
              <a:t>(Doppler ultrasound studies</a:t>
            </a:r>
            <a:r>
              <a:rPr lang="en-US" sz="2400" dirty="0" smtClean="0">
                <a:latin typeface="HelveticaNeue-Roman"/>
              </a:rPr>
              <a:t>)</a:t>
            </a:r>
            <a:endParaRPr lang="en-US" sz="2400" dirty="0">
              <a:latin typeface="HelveticaNeue-Roman"/>
            </a:endParaRPr>
          </a:p>
          <a:p>
            <a:r>
              <a:rPr lang="en-US" sz="2400" dirty="0">
                <a:latin typeface="HelveticaNeue-Roman"/>
              </a:rPr>
              <a:t>• Grade 1: palpable during </a:t>
            </a:r>
            <a:r>
              <a:rPr lang="en-US" sz="2400" dirty="0" err="1">
                <a:latin typeface="HelveticaNeue-Roman"/>
              </a:rPr>
              <a:t>Valsava</a:t>
            </a:r>
            <a:r>
              <a:rPr lang="en-US" sz="2400" dirty="0">
                <a:latin typeface="HelveticaNeue-Roman"/>
              </a:rPr>
              <a:t> </a:t>
            </a:r>
            <a:r>
              <a:rPr lang="en-US" sz="2400" dirty="0" err="1" smtClean="0">
                <a:latin typeface="HelveticaNeue-Roman"/>
              </a:rPr>
              <a:t>manoeuvre</a:t>
            </a:r>
            <a:r>
              <a:rPr lang="en-US" sz="2400" dirty="0" smtClean="0">
                <a:latin typeface="HelveticaNeue-Roman"/>
              </a:rPr>
              <a:t>,</a:t>
            </a:r>
            <a:endParaRPr lang="en-US" sz="2400" dirty="0">
              <a:latin typeface="HelveticaNeue-Roman"/>
            </a:endParaRPr>
          </a:p>
          <a:p>
            <a:r>
              <a:rPr lang="en-US" sz="2400" dirty="0">
                <a:latin typeface="HelveticaNeue-Roman"/>
              </a:rPr>
              <a:t>• Grade 2: palpable at rest, but not visible,</a:t>
            </a:r>
          </a:p>
          <a:p>
            <a:r>
              <a:rPr lang="en-US" sz="2400" dirty="0">
                <a:latin typeface="HelveticaNeue-Roman"/>
              </a:rPr>
              <a:t>• Grade 3: visible and palpable at rest.</a:t>
            </a:r>
            <a:endParaRPr lang="ar-EG" sz="2400" dirty="0"/>
          </a:p>
        </p:txBody>
      </p:sp>
    </p:spTree>
    <p:extLst>
      <p:ext uri="{BB962C8B-B14F-4D97-AF65-F5344CB8AC3E}">
        <p14:creationId xmlns:p14="http://schemas.microsoft.com/office/powerpoint/2010/main" val="129698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 calcmode="lin" valueType="num">
                                      <p:cBhvr additive="base">
                                        <p:cTn id="3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 calcmode="lin" valueType="num">
                                      <p:cBhvr additive="base">
                                        <p:cTn id="4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5816977"/>
          </a:xfrm>
          <a:prstGeom prst="rect">
            <a:avLst/>
          </a:prstGeom>
        </p:spPr>
        <p:txBody>
          <a:bodyPr wrap="square">
            <a:spAutoFit/>
          </a:bodyPr>
          <a:lstStyle/>
          <a:p>
            <a:r>
              <a:rPr lang="en-US" sz="2800" b="1" i="1" dirty="0">
                <a:solidFill>
                  <a:srgbClr val="FF0000"/>
                </a:solidFill>
                <a:latin typeface="HelveticaNeue-BoldItalic"/>
              </a:rPr>
              <a:t>Diagnostic </a:t>
            </a:r>
            <a:r>
              <a:rPr lang="en-US" sz="2800" b="1" i="1" dirty="0" smtClean="0">
                <a:solidFill>
                  <a:srgbClr val="FF0000"/>
                </a:solidFill>
                <a:latin typeface="HelveticaNeue-BoldItalic"/>
              </a:rPr>
              <a:t>evaluation</a:t>
            </a:r>
          </a:p>
          <a:p>
            <a:endParaRPr lang="en-US" sz="2800" b="1" i="1" dirty="0">
              <a:latin typeface="HelveticaNeue-BoldItalic"/>
            </a:endParaRPr>
          </a:p>
          <a:p>
            <a:r>
              <a:rPr lang="en-US" sz="2800" dirty="0">
                <a:latin typeface="HelveticaNeue-Roman"/>
              </a:rPr>
              <a:t>The diagnosis of </a:t>
            </a:r>
            <a:r>
              <a:rPr lang="en-US" sz="2800" dirty="0" err="1">
                <a:latin typeface="HelveticaNeue-Roman"/>
              </a:rPr>
              <a:t>varicocele</a:t>
            </a:r>
            <a:r>
              <a:rPr lang="en-US" sz="2800" dirty="0">
                <a:latin typeface="HelveticaNeue-Roman"/>
              </a:rPr>
              <a:t> is made by clinical examination and should be confirmed by US investigation </a:t>
            </a:r>
            <a:r>
              <a:rPr lang="en-US" sz="2800" dirty="0" smtClean="0">
                <a:latin typeface="HelveticaNeue-Roman"/>
              </a:rPr>
              <a:t>and </a:t>
            </a:r>
            <a:r>
              <a:rPr lang="en-US" sz="2800" dirty="0" err="1" smtClean="0">
                <a:latin typeface="HelveticaNeue-Roman"/>
              </a:rPr>
              <a:t>colour</a:t>
            </a:r>
            <a:r>
              <a:rPr lang="en-US" sz="2800" dirty="0" smtClean="0">
                <a:latin typeface="HelveticaNeue-Roman"/>
              </a:rPr>
              <a:t> Duplex</a:t>
            </a:r>
          </a:p>
          <a:p>
            <a:r>
              <a:rPr lang="en-US" sz="2800" dirty="0" smtClean="0">
                <a:latin typeface="HelveticaNeue-Roman"/>
              </a:rPr>
              <a:t> </a:t>
            </a:r>
          </a:p>
          <a:p>
            <a:r>
              <a:rPr lang="en-US" sz="2800" b="1" dirty="0" err="1" smtClean="0">
                <a:solidFill>
                  <a:srgbClr val="FF0000"/>
                </a:solidFill>
                <a:latin typeface="HelveticaNeue-Italic"/>
              </a:rPr>
              <a:t>Varicocele</a:t>
            </a:r>
            <a:r>
              <a:rPr lang="en-US" sz="2800" b="1" dirty="0" smtClean="0">
                <a:solidFill>
                  <a:srgbClr val="FF0000"/>
                </a:solidFill>
                <a:latin typeface="HelveticaNeue-Italic"/>
              </a:rPr>
              <a:t> </a:t>
            </a:r>
            <a:r>
              <a:rPr lang="en-US" sz="2800" b="1" dirty="0">
                <a:solidFill>
                  <a:srgbClr val="FF0000"/>
                </a:solidFill>
                <a:latin typeface="HelveticaNeue-Italic"/>
              </a:rPr>
              <a:t>and </a:t>
            </a:r>
            <a:r>
              <a:rPr lang="en-US" sz="2800" b="1" dirty="0" smtClean="0">
                <a:solidFill>
                  <a:srgbClr val="FF0000"/>
                </a:solidFill>
                <a:latin typeface="HelveticaNeue-Italic"/>
              </a:rPr>
              <a:t>fertility</a:t>
            </a:r>
          </a:p>
          <a:p>
            <a:endParaRPr lang="en-US" sz="2800" i="1" dirty="0">
              <a:latin typeface="HelveticaNeue-Italic"/>
            </a:endParaRPr>
          </a:p>
          <a:p>
            <a:r>
              <a:rPr lang="en-US" sz="2800" dirty="0" err="1">
                <a:latin typeface="HelveticaNeue-Roman"/>
              </a:rPr>
              <a:t>Varicocele</a:t>
            </a:r>
            <a:r>
              <a:rPr lang="en-US" sz="2800" dirty="0">
                <a:latin typeface="HelveticaNeue-Roman"/>
              </a:rPr>
              <a:t> is a physical abnormality present in 11.7% of adult men and in 25.4% of men with </a:t>
            </a:r>
            <a:r>
              <a:rPr lang="en-US" sz="2800" dirty="0" smtClean="0">
                <a:latin typeface="HelveticaNeue-Roman"/>
              </a:rPr>
              <a:t>abnormal semen. </a:t>
            </a:r>
            <a:r>
              <a:rPr lang="en-US" sz="2800" dirty="0">
                <a:latin typeface="HelveticaNeue-Roman"/>
              </a:rPr>
              <a:t>The exact association between reduced male fertility and </a:t>
            </a:r>
            <a:r>
              <a:rPr lang="en-US" sz="2800" dirty="0" err="1">
                <a:latin typeface="HelveticaNeue-Roman"/>
              </a:rPr>
              <a:t>varicocele</a:t>
            </a:r>
            <a:r>
              <a:rPr lang="en-US" sz="2800" dirty="0">
                <a:latin typeface="HelveticaNeue-Roman"/>
              </a:rPr>
              <a:t> is </a:t>
            </a:r>
            <a:r>
              <a:rPr lang="en-US" sz="2800" dirty="0" smtClean="0">
                <a:latin typeface="HelveticaNeue-Roman"/>
              </a:rPr>
              <a:t>unknown</a:t>
            </a:r>
          </a:p>
          <a:p>
            <a:endParaRPr lang="en-US" dirty="0" smtClean="0">
              <a:latin typeface="HelveticaNeue-Roman"/>
            </a:endParaRPr>
          </a:p>
          <a:p>
            <a:r>
              <a:rPr lang="en-US" dirty="0" smtClean="0">
                <a:latin typeface="HelveticaNeue-Roman"/>
              </a:rPr>
              <a:t>.</a:t>
            </a:r>
            <a:endParaRPr lang="ar-EG" dirty="0"/>
          </a:p>
        </p:txBody>
      </p:sp>
    </p:spTree>
    <p:extLst>
      <p:ext uri="{BB962C8B-B14F-4D97-AF65-F5344CB8AC3E}">
        <p14:creationId xmlns:p14="http://schemas.microsoft.com/office/powerpoint/2010/main" val="376738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124754"/>
          </a:xfrm>
          <a:prstGeom prst="rect">
            <a:avLst/>
          </a:prstGeom>
        </p:spPr>
        <p:txBody>
          <a:bodyPr wrap="square">
            <a:spAutoFit/>
          </a:bodyPr>
          <a:lstStyle/>
          <a:p>
            <a:pPr lvl="0"/>
            <a:endParaRPr lang="en-US" sz="2800" i="1" dirty="0">
              <a:solidFill>
                <a:prstClr val="black"/>
              </a:solidFill>
              <a:latin typeface="HelveticaNeue-Italic"/>
            </a:endParaRPr>
          </a:p>
          <a:p>
            <a:pPr lvl="0"/>
            <a:r>
              <a:rPr lang="en-US" sz="2800" dirty="0">
                <a:solidFill>
                  <a:prstClr val="black"/>
                </a:solidFill>
                <a:latin typeface="HelveticaNeue-Roman"/>
              </a:rPr>
              <a:t>In </a:t>
            </a:r>
            <a:r>
              <a:rPr lang="en-US" sz="2800" b="1" dirty="0">
                <a:solidFill>
                  <a:srgbClr val="FF0000"/>
                </a:solidFill>
                <a:latin typeface="HelveticaNeue-Roman"/>
              </a:rPr>
              <a:t>clinical </a:t>
            </a:r>
            <a:r>
              <a:rPr lang="en-US" sz="2800" b="1" dirty="0" err="1">
                <a:solidFill>
                  <a:srgbClr val="FF0000"/>
                </a:solidFill>
                <a:latin typeface="HelveticaNeue-Roman"/>
              </a:rPr>
              <a:t>varicoceles</a:t>
            </a:r>
            <a:r>
              <a:rPr lang="en-US" sz="2800" b="1" dirty="0">
                <a:solidFill>
                  <a:srgbClr val="FF0000"/>
                </a:solidFill>
                <a:latin typeface="HelveticaNeue-Roman"/>
              </a:rPr>
              <a:t> </a:t>
            </a:r>
            <a:r>
              <a:rPr lang="en-US" sz="2800" dirty="0">
                <a:solidFill>
                  <a:prstClr val="black"/>
                </a:solidFill>
                <a:latin typeface="HelveticaNeue-Roman"/>
              </a:rPr>
              <a:t>surgical </a:t>
            </a:r>
            <a:r>
              <a:rPr lang="en-US" sz="2800" dirty="0" err="1">
                <a:solidFill>
                  <a:prstClr val="black"/>
                </a:solidFill>
                <a:latin typeface="HelveticaNeue-Roman"/>
              </a:rPr>
              <a:t>varicocelctomy</a:t>
            </a:r>
            <a:r>
              <a:rPr lang="en-US" sz="2800" dirty="0">
                <a:solidFill>
                  <a:prstClr val="black"/>
                </a:solidFill>
                <a:latin typeface="HelveticaNeue-Roman"/>
              </a:rPr>
              <a:t> significantly improves semen parameters in men with abnormal semen parameters including men with non-obstructive </a:t>
            </a:r>
            <a:r>
              <a:rPr lang="en-US" sz="2800" dirty="0" err="1">
                <a:solidFill>
                  <a:prstClr val="black"/>
                </a:solidFill>
                <a:latin typeface="HelveticaNeue-Roman"/>
              </a:rPr>
              <a:t>azoospermia</a:t>
            </a:r>
            <a:r>
              <a:rPr lang="en-US" sz="2800" dirty="0">
                <a:solidFill>
                  <a:prstClr val="black"/>
                </a:solidFill>
                <a:latin typeface="HelveticaNeue-Roman"/>
              </a:rPr>
              <a:t> </a:t>
            </a:r>
            <a:endParaRPr lang="en-US" sz="2800" dirty="0" smtClean="0">
              <a:solidFill>
                <a:prstClr val="black"/>
              </a:solidFill>
              <a:latin typeface="HelveticaNeue-Roman"/>
            </a:endParaRPr>
          </a:p>
          <a:p>
            <a:pPr lvl="0"/>
            <a:endParaRPr lang="en-US" sz="2800" dirty="0">
              <a:solidFill>
                <a:prstClr val="black"/>
              </a:solidFill>
              <a:latin typeface="HelveticaNeue-Roman"/>
            </a:endParaRPr>
          </a:p>
          <a:p>
            <a:pPr lvl="0"/>
            <a:r>
              <a:rPr lang="en-US" sz="2800" b="1" dirty="0">
                <a:solidFill>
                  <a:srgbClr val="FF0000"/>
                </a:solidFill>
                <a:latin typeface="HelveticaNeue-Roman"/>
              </a:rPr>
              <a:t>subclinical </a:t>
            </a:r>
            <a:r>
              <a:rPr lang="en-US" sz="2800" b="1" dirty="0" err="1">
                <a:solidFill>
                  <a:srgbClr val="FF0000"/>
                </a:solidFill>
                <a:latin typeface="HelveticaNeue-Roman"/>
              </a:rPr>
              <a:t>varicocelectomy</a:t>
            </a:r>
            <a:r>
              <a:rPr lang="en-US" sz="2800" b="1" dirty="0">
                <a:solidFill>
                  <a:srgbClr val="FF0000"/>
                </a:solidFill>
                <a:latin typeface="HelveticaNeue-Roman"/>
              </a:rPr>
              <a:t> </a:t>
            </a:r>
            <a:r>
              <a:rPr lang="en-US" sz="2800" dirty="0">
                <a:solidFill>
                  <a:prstClr val="black"/>
                </a:solidFill>
                <a:latin typeface="HelveticaNeue-Roman"/>
              </a:rPr>
              <a:t>was found to be ineffective in increasing the chance of spontaneous pregnancies</a:t>
            </a:r>
          </a:p>
          <a:p>
            <a:pPr lvl="0"/>
            <a:endParaRPr lang="en-US" sz="2800" dirty="0">
              <a:solidFill>
                <a:prstClr val="black"/>
              </a:solidFill>
              <a:latin typeface="HelveticaNeue-Roman"/>
            </a:endParaRPr>
          </a:p>
          <a:p>
            <a:pPr lvl="0"/>
            <a:r>
              <a:rPr lang="en-US" sz="2800" b="1" dirty="0">
                <a:solidFill>
                  <a:srgbClr val="FF0000"/>
                </a:solidFill>
                <a:latin typeface="HelveticaNeue-Roman"/>
              </a:rPr>
              <a:t>Prophylactic </a:t>
            </a:r>
            <a:r>
              <a:rPr lang="en-US" sz="2800" b="1" dirty="0" err="1" smtClean="0">
                <a:solidFill>
                  <a:srgbClr val="FF0000"/>
                </a:solidFill>
                <a:latin typeface="HelveticaNeue-Roman"/>
              </a:rPr>
              <a:t>varicocelectomy</a:t>
            </a:r>
            <a:r>
              <a:rPr lang="en-US" sz="2800" dirty="0" smtClean="0">
                <a:solidFill>
                  <a:prstClr val="black"/>
                </a:solidFill>
                <a:latin typeface="HelveticaNeue-Roman"/>
              </a:rPr>
              <a:t>: treatment </a:t>
            </a:r>
            <a:r>
              <a:rPr lang="en-US" sz="2800" dirty="0">
                <a:solidFill>
                  <a:prstClr val="black"/>
                </a:solidFill>
                <a:latin typeface="HelveticaNeue-Roman"/>
              </a:rPr>
              <a:t>is only advised in case of documented growth deterioration of the testis as documented by serial clinical examinations and impaired semen quality</a:t>
            </a:r>
            <a:endParaRPr lang="ar-EG" sz="2800" dirty="0"/>
          </a:p>
        </p:txBody>
      </p:sp>
    </p:spTree>
    <p:extLst>
      <p:ext uri="{BB962C8B-B14F-4D97-AF65-F5344CB8AC3E}">
        <p14:creationId xmlns:p14="http://schemas.microsoft.com/office/powerpoint/2010/main" val="16414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4644281"/>
              </p:ext>
            </p:extLst>
          </p:nvPr>
        </p:nvGraphicFramePr>
        <p:xfrm>
          <a:off x="0" y="0"/>
          <a:ext cx="8984342" cy="5715000"/>
        </p:xfrm>
        <a:graphic>
          <a:graphicData uri="http://schemas.openxmlformats.org/drawingml/2006/table">
            <a:tbl>
              <a:tblPr rtl="1" firstRow="1" bandRow="1">
                <a:tableStyleId>{5C22544A-7EE6-4342-B048-85BDC9FD1C3A}</a:tableStyleId>
              </a:tblPr>
              <a:tblGrid>
                <a:gridCol w="860327"/>
                <a:gridCol w="8124015"/>
              </a:tblGrid>
              <a:tr h="1651000">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Treat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varicoceles</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in adolescents with progressive failure of testicular development documented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serial clinical examination</a:t>
                      </a:r>
                      <a:endParaRPr lang="ar-EG" sz="2800" dirty="0"/>
                    </a:p>
                  </a:txBody>
                  <a:tcPr/>
                </a:tc>
              </a:tr>
              <a:tr h="2413000">
                <a:tc>
                  <a:txBody>
                    <a:bodyPr/>
                    <a:lstStyle/>
                    <a:p>
                      <a:pPr rtl="1"/>
                      <a:r>
                        <a:rPr lang="en-US" sz="2800" dirty="0" smtClean="0"/>
                        <a:t>A</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Do not treat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varicoceles</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in infertile men who have normal semen analysis and in men with a subclinical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varicocele</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a:t>
                      </a:r>
                    </a:p>
                    <a:p>
                      <a:pPr rtl="1"/>
                      <a:endParaRPr lang="ar-EG" sz="2800" dirty="0"/>
                    </a:p>
                  </a:txBody>
                  <a:tcPr/>
                </a:tc>
              </a:tr>
              <a:tr h="1651000">
                <a:tc>
                  <a:txBody>
                    <a:bodyPr/>
                    <a:lstStyle/>
                    <a:p>
                      <a:pPr rtl="1"/>
                      <a:r>
                        <a:rPr lang="en-US" sz="2800" dirty="0" smtClean="0"/>
                        <a:t>A</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Treat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varicoceles</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in men with a clinical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varicocele</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oligospermia</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and otherwise unexplained infertility in the couple </a:t>
                      </a:r>
                      <a:endParaRPr lang="ar-EG" sz="2800" dirty="0"/>
                    </a:p>
                  </a:txBody>
                  <a:tcPr/>
                </a:tc>
              </a:tr>
            </a:tbl>
          </a:graphicData>
        </a:graphic>
      </p:graphicFrame>
    </p:spTree>
    <p:extLst>
      <p:ext uri="{BB962C8B-B14F-4D97-AF65-F5344CB8AC3E}">
        <p14:creationId xmlns:p14="http://schemas.microsoft.com/office/powerpoint/2010/main" val="26301274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991600" cy="6370975"/>
          </a:xfrm>
          <a:prstGeom prst="rect">
            <a:avLst/>
          </a:prstGeom>
        </p:spPr>
        <p:txBody>
          <a:bodyPr wrap="square">
            <a:spAutoFit/>
          </a:bodyPr>
          <a:lstStyle/>
          <a:p>
            <a:r>
              <a:rPr lang="en-US" sz="2400" b="1" dirty="0" err="1" smtClean="0">
                <a:solidFill>
                  <a:srgbClr val="FF0000"/>
                </a:solidFill>
                <a:latin typeface="HelveticaNeue-Bold"/>
              </a:rPr>
              <a:t>Hypogonadism</a:t>
            </a:r>
            <a:endParaRPr lang="en-US" sz="2400" b="1" dirty="0" smtClean="0">
              <a:solidFill>
                <a:srgbClr val="FF0000"/>
              </a:solidFill>
              <a:latin typeface="HelveticaNeue-Bold"/>
            </a:endParaRPr>
          </a:p>
          <a:p>
            <a:endParaRPr lang="en-US" sz="2400" b="1" dirty="0">
              <a:latin typeface="HelveticaNeue-Bold"/>
            </a:endParaRPr>
          </a:p>
          <a:p>
            <a:r>
              <a:rPr lang="en-US" sz="2400" dirty="0" err="1">
                <a:latin typeface="HelveticaNeue-Roman"/>
              </a:rPr>
              <a:t>Hypogonadism</a:t>
            </a:r>
            <a:r>
              <a:rPr lang="en-US" sz="2400" dirty="0">
                <a:latin typeface="HelveticaNeue-Roman"/>
              </a:rPr>
              <a:t> is </a:t>
            </a:r>
            <a:r>
              <a:rPr lang="en-US" sz="2400" dirty="0" err="1">
                <a:latin typeface="HelveticaNeue-Roman"/>
              </a:rPr>
              <a:t>characterised</a:t>
            </a:r>
            <a:r>
              <a:rPr lang="en-US" sz="2400" dirty="0">
                <a:latin typeface="HelveticaNeue-Roman"/>
              </a:rPr>
              <a:t> by impaired testicular function, which may affect spermatogenesis </a:t>
            </a:r>
            <a:r>
              <a:rPr lang="en-US" sz="2400" dirty="0" smtClean="0">
                <a:latin typeface="HelveticaNeue-Roman"/>
              </a:rPr>
              <a:t>and/or testosterone </a:t>
            </a:r>
            <a:r>
              <a:rPr lang="en-US" sz="2400" dirty="0">
                <a:latin typeface="HelveticaNeue-Roman"/>
              </a:rPr>
              <a:t>synthesis. </a:t>
            </a:r>
            <a:endParaRPr lang="en-US" sz="2400" dirty="0" smtClean="0">
              <a:latin typeface="HelveticaNeue-Roman"/>
            </a:endParaRPr>
          </a:p>
          <a:p>
            <a:r>
              <a:rPr lang="en-US" sz="2400" dirty="0" smtClean="0">
                <a:latin typeface="HelveticaNeue-Roman"/>
              </a:rPr>
              <a:t>The </a:t>
            </a:r>
            <a:r>
              <a:rPr lang="en-US" sz="2400" dirty="0">
                <a:latin typeface="HelveticaNeue-Roman"/>
              </a:rPr>
              <a:t>symptoms of </a:t>
            </a:r>
            <a:r>
              <a:rPr lang="en-US" sz="2400" dirty="0" err="1">
                <a:latin typeface="HelveticaNeue-Roman"/>
              </a:rPr>
              <a:t>hypogonadism</a:t>
            </a:r>
            <a:r>
              <a:rPr lang="en-US" sz="2400" dirty="0">
                <a:latin typeface="HelveticaNeue-Roman"/>
              </a:rPr>
              <a:t> depend on the degree of androgen deficiency and </a:t>
            </a:r>
            <a:r>
              <a:rPr lang="en-US" sz="2400" dirty="0" smtClean="0">
                <a:latin typeface="HelveticaNeue-Roman"/>
              </a:rPr>
              <a:t>if the </a:t>
            </a:r>
            <a:r>
              <a:rPr lang="en-US" sz="2400" dirty="0">
                <a:latin typeface="HelveticaNeue-Roman"/>
              </a:rPr>
              <a:t>condition develops before or after pubertal development of the secondary sex characteristics</a:t>
            </a:r>
            <a:r>
              <a:rPr lang="en-US" sz="2400" dirty="0" smtClean="0">
                <a:latin typeface="HelveticaNeue-Roman"/>
              </a:rPr>
              <a:t>.</a:t>
            </a:r>
          </a:p>
          <a:p>
            <a:endParaRPr lang="en-US" sz="2400" dirty="0">
              <a:latin typeface="HelveticaNeue-Roman"/>
            </a:endParaRPr>
          </a:p>
          <a:p>
            <a:r>
              <a:rPr lang="en-US" sz="2400" b="1" i="1" dirty="0" err="1" smtClean="0">
                <a:solidFill>
                  <a:srgbClr val="FF0000"/>
                </a:solidFill>
                <a:latin typeface="HelveticaNeue-BoldItalic"/>
              </a:rPr>
              <a:t>Aetiology</a:t>
            </a:r>
            <a:endParaRPr lang="en-US" sz="2400" b="1" i="1" dirty="0" smtClean="0">
              <a:solidFill>
                <a:srgbClr val="FF0000"/>
              </a:solidFill>
              <a:latin typeface="HelveticaNeue-BoldItalic"/>
            </a:endParaRPr>
          </a:p>
          <a:p>
            <a:endParaRPr lang="en-US" sz="2400" b="1" i="1" dirty="0">
              <a:latin typeface="HelveticaNeue-BoldItalic"/>
            </a:endParaRPr>
          </a:p>
          <a:p>
            <a:r>
              <a:rPr lang="en-US" sz="2400" dirty="0" smtClean="0">
                <a:latin typeface="HelveticaNeue-Roman"/>
              </a:rPr>
              <a:t>• </a:t>
            </a:r>
            <a:r>
              <a:rPr lang="en-US" sz="2400" dirty="0">
                <a:latin typeface="HelveticaNeue-Roman"/>
              </a:rPr>
              <a:t>Primary (</a:t>
            </a:r>
            <a:r>
              <a:rPr lang="en-US" sz="2400" dirty="0" err="1">
                <a:latin typeface="HelveticaNeue-Roman"/>
              </a:rPr>
              <a:t>hypergonadotropic</a:t>
            </a:r>
            <a:r>
              <a:rPr lang="en-US" sz="2400" dirty="0">
                <a:latin typeface="HelveticaNeue-Roman"/>
              </a:rPr>
              <a:t>) </a:t>
            </a:r>
            <a:r>
              <a:rPr lang="en-US" sz="2400" dirty="0" err="1">
                <a:latin typeface="HelveticaNeue-Roman"/>
              </a:rPr>
              <a:t>hypogonadism</a:t>
            </a:r>
            <a:r>
              <a:rPr lang="en-US" sz="2400" dirty="0">
                <a:latin typeface="HelveticaNeue-Roman"/>
              </a:rPr>
              <a:t> due to testicular </a:t>
            </a:r>
            <a:r>
              <a:rPr lang="en-US" sz="2400" dirty="0" smtClean="0">
                <a:latin typeface="HelveticaNeue-Roman"/>
              </a:rPr>
              <a:t>failure</a:t>
            </a:r>
          </a:p>
          <a:p>
            <a:pPr marL="285750" indent="-285750">
              <a:buFont typeface="Arial" pitchFamily="34" charset="0"/>
              <a:buChar char="•"/>
            </a:pPr>
            <a:r>
              <a:rPr lang="en-US" sz="2400" dirty="0" smtClean="0">
                <a:latin typeface="HelveticaNeue-Roman"/>
              </a:rPr>
              <a:t>Secondary </a:t>
            </a:r>
            <a:r>
              <a:rPr lang="en-US" sz="2400" dirty="0">
                <a:latin typeface="HelveticaNeue-Roman"/>
              </a:rPr>
              <a:t>(</a:t>
            </a:r>
            <a:r>
              <a:rPr lang="en-US" sz="2400" dirty="0" err="1">
                <a:latin typeface="HelveticaNeue-Roman"/>
              </a:rPr>
              <a:t>hypogonadotropic</a:t>
            </a:r>
            <a:r>
              <a:rPr lang="en-US" sz="2400" dirty="0">
                <a:latin typeface="HelveticaNeue-Roman"/>
              </a:rPr>
              <a:t>) </a:t>
            </a:r>
            <a:r>
              <a:rPr lang="en-US" sz="2400" dirty="0" err="1">
                <a:latin typeface="HelveticaNeue-Roman"/>
              </a:rPr>
              <a:t>hypogonadism</a:t>
            </a:r>
            <a:r>
              <a:rPr lang="en-US" sz="2400" dirty="0">
                <a:latin typeface="HelveticaNeue-Roman"/>
              </a:rPr>
              <a:t> caused by insufficient gonadotropin-releasing </a:t>
            </a:r>
            <a:r>
              <a:rPr lang="en-US" sz="2400" dirty="0" smtClean="0">
                <a:latin typeface="HelveticaNeue-Roman"/>
              </a:rPr>
              <a:t>hormone (</a:t>
            </a:r>
            <a:r>
              <a:rPr lang="en-US" sz="2400" dirty="0" err="1" smtClean="0">
                <a:latin typeface="HelveticaNeue-Roman"/>
              </a:rPr>
              <a:t>GnRH</a:t>
            </a:r>
            <a:r>
              <a:rPr lang="en-US" sz="2400" dirty="0">
                <a:latin typeface="HelveticaNeue-Roman"/>
              </a:rPr>
              <a:t>) and/or gonadotropin (FSH, LH) secretion.</a:t>
            </a:r>
          </a:p>
          <a:p>
            <a:r>
              <a:rPr lang="en-US" sz="2400" dirty="0">
                <a:latin typeface="HelveticaNeue-Roman"/>
              </a:rPr>
              <a:t>• Androgen insensitivity (end-organ </a:t>
            </a:r>
            <a:r>
              <a:rPr lang="en-US" sz="2400" dirty="0" smtClean="0">
                <a:latin typeface="HelveticaNeue-Roman"/>
              </a:rPr>
              <a:t>resistance)</a:t>
            </a:r>
            <a:endParaRPr lang="ar-EG" sz="2400" dirty="0"/>
          </a:p>
        </p:txBody>
      </p:sp>
    </p:spTree>
    <p:extLst>
      <p:ext uri="{BB962C8B-B14F-4D97-AF65-F5344CB8AC3E}">
        <p14:creationId xmlns:p14="http://schemas.microsoft.com/office/powerpoint/2010/main" val="362317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additive="base">
                                        <p:cTn id="1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11301719"/>
              </p:ext>
            </p:extLst>
          </p:nvPr>
        </p:nvGraphicFramePr>
        <p:xfrm>
          <a:off x="0" y="0"/>
          <a:ext cx="8839200" cy="5669933"/>
        </p:xfrm>
        <a:graphic>
          <a:graphicData uri="http://schemas.openxmlformats.org/drawingml/2006/table">
            <a:tbl>
              <a:tblPr rtl="1" firstRow="1" bandRow="1">
                <a:tableStyleId>{5C22544A-7EE6-4342-B048-85BDC9FD1C3A}</a:tableStyleId>
              </a:tblPr>
              <a:tblGrid>
                <a:gridCol w="1131875"/>
                <a:gridCol w="7707325"/>
              </a:tblGrid>
              <a:tr h="2073293">
                <a:tc>
                  <a:txBody>
                    <a:bodyPr/>
                    <a:lstStyle/>
                    <a:p>
                      <a:pPr rtl="1"/>
                      <a:r>
                        <a:rPr lang="en-US" sz="2800" dirty="0" smtClean="0"/>
                        <a:t>A</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Provide testosterone replacement therapy for symptomatic patients with primary and secondary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hypogonadism</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who are not considering parenthood</a:t>
                      </a:r>
                      <a:endParaRPr lang="ar-EG" sz="2800" dirty="0"/>
                    </a:p>
                  </a:txBody>
                  <a:tcPr/>
                </a:tc>
              </a:tr>
              <a:tr h="1341431">
                <a:tc>
                  <a:txBody>
                    <a:bodyPr/>
                    <a:lstStyle/>
                    <a:p>
                      <a:pPr rtl="1"/>
                      <a:r>
                        <a:rPr lang="en-US" sz="2800" dirty="0" smtClean="0"/>
                        <a:t>A</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In men with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hypogonadotropic</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hypogonadism</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induce spermatogenesis by an effective drug therapy (human chorionic gonadotropin(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hCG</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human menopausal gonadotropins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hMG</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recombinant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folliclestimulating</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hormone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rFSH</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a:t>
                      </a:r>
                      <a:endParaRPr lang="ar-EG" sz="2800" dirty="0"/>
                    </a:p>
                  </a:txBody>
                  <a:tcPr/>
                </a:tc>
              </a:tr>
              <a:tr h="1270728">
                <a:tc>
                  <a:txBody>
                    <a:bodyPr/>
                    <a:lstStyle/>
                    <a:p>
                      <a:pPr rtl="1"/>
                      <a:r>
                        <a:rPr lang="en-US" sz="2800" dirty="0" smtClean="0"/>
                        <a:t>A</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Do not use testosterone replacement for the treatment of male infertility</a:t>
                      </a:r>
                      <a:endParaRPr kumimoji="0" lang="ar-EG" sz="2800" b="0" i="0" u="none" strike="noStrike" kern="1200" cap="none" spc="0" normalizeH="0" baseline="0" noProof="0" dirty="0" smtClean="0">
                        <a:ln>
                          <a:noFill/>
                        </a:ln>
                        <a:solidFill>
                          <a:prstClr val="black"/>
                        </a:solidFill>
                        <a:effectLst/>
                        <a:uLnTx/>
                        <a:uFillTx/>
                        <a:latin typeface="+mn-lt"/>
                        <a:ea typeface="+mn-ea"/>
                        <a:cs typeface="+mn-cs"/>
                      </a:endParaRPr>
                    </a:p>
                    <a:p>
                      <a:pPr rtl="1"/>
                      <a:endParaRPr lang="ar-EG" sz="2800" dirty="0"/>
                    </a:p>
                  </a:txBody>
                  <a:tcPr/>
                </a:tc>
              </a:tr>
            </a:tbl>
          </a:graphicData>
        </a:graphic>
      </p:graphicFrame>
    </p:spTree>
    <p:extLst>
      <p:ext uri="{BB962C8B-B14F-4D97-AF65-F5344CB8AC3E}">
        <p14:creationId xmlns:p14="http://schemas.microsoft.com/office/powerpoint/2010/main" val="3184875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686800" cy="5201424"/>
          </a:xfrm>
          <a:prstGeom prst="rect">
            <a:avLst/>
          </a:prstGeom>
        </p:spPr>
        <p:txBody>
          <a:bodyPr wrap="square">
            <a:spAutoFit/>
          </a:bodyPr>
          <a:lstStyle/>
          <a:p>
            <a:r>
              <a:rPr lang="en-US" sz="3600" dirty="0" err="1" smtClean="0">
                <a:solidFill>
                  <a:srgbClr val="FF0000"/>
                </a:solidFill>
                <a:latin typeface="HelveticaNeue-Roman"/>
              </a:rPr>
              <a:t>Atieology</a:t>
            </a:r>
            <a:endParaRPr lang="en-US" sz="3600" dirty="0" smtClean="0">
              <a:solidFill>
                <a:srgbClr val="FF0000"/>
              </a:solidFill>
              <a:latin typeface="HelveticaNeue-Roman"/>
            </a:endParaRPr>
          </a:p>
          <a:p>
            <a:endParaRPr lang="en-US" sz="3600" dirty="0" smtClean="0">
              <a:solidFill>
                <a:srgbClr val="FF0000"/>
              </a:solidFill>
              <a:latin typeface="HelveticaNeue-Roman"/>
            </a:endParaRPr>
          </a:p>
          <a:p>
            <a:pPr marL="571500" indent="-571500">
              <a:buFont typeface="Wingdings" pitchFamily="2" charset="2"/>
              <a:buChar char="q"/>
            </a:pPr>
            <a:r>
              <a:rPr lang="en-US" sz="3600" dirty="0" smtClean="0">
                <a:solidFill>
                  <a:srgbClr val="FF0000"/>
                </a:solidFill>
                <a:latin typeface="HelveticaNeue-Roman"/>
              </a:rPr>
              <a:t> </a:t>
            </a:r>
            <a:r>
              <a:rPr lang="en-US" sz="2800" dirty="0" smtClean="0">
                <a:latin typeface="HelveticaNeue-Roman"/>
              </a:rPr>
              <a:t>congenital </a:t>
            </a:r>
            <a:r>
              <a:rPr lang="en-US" sz="2800" dirty="0">
                <a:latin typeface="HelveticaNeue-Roman"/>
              </a:rPr>
              <a:t>or acquired urogenital abnormalities;</a:t>
            </a:r>
          </a:p>
          <a:p>
            <a:pPr marL="457200" indent="-457200">
              <a:buFont typeface="Wingdings" pitchFamily="2" charset="2"/>
              <a:buChar char="q"/>
            </a:pPr>
            <a:r>
              <a:rPr lang="en-US" sz="2800" dirty="0" smtClean="0">
                <a:latin typeface="HelveticaNeue-Roman"/>
              </a:rPr>
              <a:t> Malignancies</a:t>
            </a:r>
            <a:r>
              <a:rPr lang="en-US" sz="2800" dirty="0">
                <a:latin typeface="HelveticaNeue-Roman"/>
              </a:rPr>
              <a:t>;</a:t>
            </a:r>
          </a:p>
          <a:p>
            <a:pPr marL="457200" indent="-457200">
              <a:buFont typeface="Wingdings" pitchFamily="2" charset="2"/>
              <a:buChar char="q"/>
            </a:pPr>
            <a:r>
              <a:rPr lang="en-US" sz="2800" dirty="0" smtClean="0">
                <a:latin typeface="HelveticaNeue-Roman"/>
              </a:rPr>
              <a:t>Urogenital </a:t>
            </a:r>
            <a:r>
              <a:rPr lang="en-US" sz="2800" dirty="0">
                <a:latin typeface="HelveticaNeue-Roman"/>
              </a:rPr>
              <a:t>tract infections;</a:t>
            </a:r>
          </a:p>
          <a:p>
            <a:pPr marL="457200" indent="-457200">
              <a:buFont typeface="Wingdings" pitchFamily="2" charset="2"/>
              <a:buChar char="q"/>
            </a:pPr>
            <a:r>
              <a:rPr lang="en-US" sz="2800" dirty="0" smtClean="0">
                <a:latin typeface="HelveticaNeue-Roman"/>
              </a:rPr>
              <a:t>Increased </a:t>
            </a:r>
            <a:r>
              <a:rPr lang="en-US" sz="2800" dirty="0">
                <a:latin typeface="HelveticaNeue-Roman"/>
              </a:rPr>
              <a:t>scrotal temperature (e.g. as a </a:t>
            </a:r>
            <a:r>
              <a:rPr lang="en-US" sz="2800" dirty="0" smtClean="0">
                <a:latin typeface="HelveticaNeue-Roman"/>
              </a:rPr>
              <a:t>       consequence </a:t>
            </a:r>
            <a:r>
              <a:rPr lang="en-US" sz="2800" dirty="0">
                <a:latin typeface="HelveticaNeue-Roman"/>
              </a:rPr>
              <a:t>of </a:t>
            </a:r>
            <a:r>
              <a:rPr lang="en-US" sz="2800" dirty="0" err="1">
                <a:latin typeface="HelveticaNeue-Roman"/>
              </a:rPr>
              <a:t>varicocele</a:t>
            </a:r>
            <a:r>
              <a:rPr lang="en-US" sz="2800" dirty="0">
                <a:latin typeface="HelveticaNeue-Roman"/>
              </a:rPr>
              <a:t>);</a:t>
            </a:r>
          </a:p>
          <a:p>
            <a:pPr marL="457200" indent="-457200">
              <a:buFont typeface="Wingdings" pitchFamily="2" charset="2"/>
              <a:buChar char="q"/>
            </a:pPr>
            <a:r>
              <a:rPr lang="en-US" sz="2800" dirty="0" smtClean="0">
                <a:latin typeface="HelveticaNeue-Roman"/>
              </a:rPr>
              <a:t>Endocrine </a:t>
            </a:r>
            <a:r>
              <a:rPr lang="en-US" sz="2800" dirty="0">
                <a:latin typeface="HelveticaNeue-Roman"/>
              </a:rPr>
              <a:t>disturbances;</a:t>
            </a:r>
          </a:p>
          <a:p>
            <a:pPr marL="457200" indent="-457200">
              <a:buFont typeface="Wingdings" pitchFamily="2" charset="2"/>
              <a:buChar char="q"/>
            </a:pPr>
            <a:r>
              <a:rPr lang="en-US" sz="2800" dirty="0" smtClean="0">
                <a:latin typeface="HelveticaNeue-Roman"/>
              </a:rPr>
              <a:t>Genetic </a:t>
            </a:r>
            <a:r>
              <a:rPr lang="en-US" sz="2800" dirty="0">
                <a:latin typeface="HelveticaNeue-Roman"/>
              </a:rPr>
              <a:t>abnormalities;</a:t>
            </a:r>
          </a:p>
          <a:p>
            <a:pPr marL="457200" indent="-457200">
              <a:buFont typeface="Wingdings" pitchFamily="2" charset="2"/>
              <a:buChar char="q"/>
            </a:pPr>
            <a:r>
              <a:rPr lang="en-US" sz="2800" dirty="0" smtClean="0">
                <a:latin typeface="HelveticaNeue-Roman"/>
              </a:rPr>
              <a:t>Immunological factors</a:t>
            </a:r>
          </a:p>
          <a:p>
            <a:pPr marL="457200" indent="-457200">
              <a:buFont typeface="Wingdings" pitchFamily="2" charset="2"/>
              <a:buChar char="q"/>
            </a:pPr>
            <a:r>
              <a:rPr lang="en-US" sz="2800" dirty="0" smtClean="0">
                <a:latin typeface="HelveticaNeue-Roman"/>
              </a:rPr>
              <a:t>Idiopathic infertility in 30-40</a:t>
            </a:r>
            <a:r>
              <a:rPr lang="en-US" sz="2800" dirty="0">
                <a:solidFill>
                  <a:prstClr val="black"/>
                </a:solidFill>
                <a:latin typeface="HelveticaNeue-Roman"/>
              </a:rPr>
              <a:t> %</a:t>
            </a:r>
            <a:endParaRPr lang="ar-EG" sz="2800" dirty="0"/>
          </a:p>
        </p:txBody>
      </p:sp>
    </p:spTree>
    <p:extLst>
      <p:ext uri="{BB962C8B-B14F-4D97-AF65-F5344CB8AC3E}">
        <p14:creationId xmlns:p14="http://schemas.microsoft.com/office/powerpoint/2010/main" val="359210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1958"/>
            <a:ext cx="9144000" cy="4893647"/>
          </a:xfrm>
          <a:prstGeom prst="rect">
            <a:avLst/>
          </a:prstGeom>
        </p:spPr>
        <p:txBody>
          <a:bodyPr wrap="square">
            <a:spAutoFit/>
          </a:bodyPr>
          <a:lstStyle/>
          <a:p>
            <a:r>
              <a:rPr lang="en-US" sz="2400" b="1" dirty="0">
                <a:solidFill>
                  <a:srgbClr val="FF0000"/>
                </a:solidFill>
                <a:latin typeface="HelveticaNeue-Bold"/>
              </a:rPr>
              <a:t>Cryptorchidism</a:t>
            </a:r>
          </a:p>
          <a:p>
            <a:r>
              <a:rPr lang="en-US" sz="2400" dirty="0">
                <a:latin typeface="HelveticaNeue-Roman"/>
              </a:rPr>
              <a:t>Cryptorchidism is the most common congenital abnormality of the male genitalia, at one year of age </a:t>
            </a:r>
            <a:r>
              <a:rPr lang="en-US" sz="2400" dirty="0" smtClean="0">
                <a:latin typeface="HelveticaNeue-Roman"/>
              </a:rPr>
              <a:t>nearly 1</a:t>
            </a:r>
            <a:r>
              <a:rPr lang="en-US" sz="2400" dirty="0">
                <a:latin typeface="HelveticaNeue-Roman"/>
              </a:rPr>
              <a:t>% of all full-term male infants have cryptorchidism </a:t>
            </a:r>
            <a:endParaRPr lang="en-US" sz="2400" dirty="0" smtClean="0">
              <a:latin typeface="HelveticaNeue-Roman"/>
            </a:endParaRPr>
          </a:p>
          <a:p>
            <a:endParaRPr lang="en-US" sz="2400" i="1" dirty="0">
              <a:latin typeface="HelveticaNeue-Roman"/>
            </a:endParaRPr>
          </a:p>
          <a:p>
            <a:r>
              <a:rPr lang="en-US" sz="2400" b="1" i="1" dirty="0" err="1" smtClean="0">
                <a:solidFill>
                  <a:srgbClr val="FF0000"/>
                </a:solidFill>
                <a:latin typeface="HelveticaNeue-BoldItalic"/>
              </a:rPr>
              <a:t>Aetiology</a:t>
            </a:r>
            <a:r>
              <a:rPr lang="en-US" sz="2400" b="1" i="1" dirty="0" smtClean="0">
                <a:solidFill>
                  <a:srgbClr val="FF0000"/>
                </a:solidFill>
                <a:latin typeface="HelveticaNeue-BoldItalic"/>
              </a:rPr>
              <a:t> </a:t>
            </a:r>
            <a:r>
              <a:rPr lang="en-US" sz="2400" b="1" i="1" dirty="0">
                <a:solidFill>
                  <a:srgbClr val="FF0000"/>
                </a:solidFill>
                <a:latin typeface="HelveticaNeue-BoldItalic"/>
              </a:rPr>
              <a:t>and </a:t>
            </a:r>
            <a:r>
              <a:rPr lang="en-US" sz="2400" b="1" i="1" dirty="0" smtClean="0">
                <a:solidFill>
                  <a:srgbClr val="FF0000"/>
                </a:solidFill>
                <a:latin typeface="HelveticaNeue-BoldItalic"/>
              </a:rPr>
              <a:t>pathophysiology</a:t>
            </a:r>
          </a:p>
          <a:p>
            <a:r>
              <a:rPr lang="en-US" sz="2400" b="1" i="1" dirty="0">
                <a:latin typeface="HelveticaNeue-BoldItalic"/>
              </a:rPr>
              <a:t> </a:t>
            </a:r>
          </a:p>
          <a:p>
            <a:r>
              <a:rPr lang="en-US" sz="2400" dirty="0">
                <a:latin typeface="HelveticaNeue-Roman"/>
              </a:rPr>
              <a:t>It has been postulated that cryptorchidism may be a part of the so-called testicular </a:t>
            </a:r>
            <a:r>
              <a:rPr lang="en-US" sz="2400" dirty="0" err="1">
                <a:latin typeface="HelveticaNeue-Roman"/>
              </a:rPr>
              <a:t>dysgenesis</a:t>
            </a:r>
            <a:r>
              <a:rPr lang="en-US" sz="2400" dirty="0">
                <a:latin typeface="HelveticaNeue-Roman"/>
              </a:rPr>
              <a:t> </a:t>
            </a:r>
            <a:r>
              <a:rPr lang="en-US" sz="2400" dirty="0" smtClean="0">
                <a:latin typeface="HelveticaNeue-Roman"/>
              </a:rPr>
              <a:t>syndrome (TDS</a:t>
            </a:r>
            <a:r>
              <a:rPr lang="en-US" sz="2400" dirty="0">
                <a:latin typeface="HelveticaNeue-Roman"/>
              </a:rPr>
              <a:t>), which is a developmental disorder of the gonads caused by environmental and/or genetic </a:t>
            </a:r>
            <a:r>
              <a:rPr lang="en-US" sz="2400" dirty="0" err="1" smtClean="0">
                <a:latin typeface="HelveticaNeue-Roman"/>
              </a:rPr>
              <a:t>influencesearly</a:t>
            </a:r>
            <a:r>
              <a:rPr lang="en-US" sz="2400" dirty="0" smtClean="0">
                <a:latin typeface="HelveticaNeue-Roman"/>
              </a:rPr>
              <a:t> </a:t>
            </a:r>
            <a:r>
              <a:rPr lang="en-US" sz="2400" dirty="0">
                <a:latin typeface="HelveticaNeue-Roman"/>
              </a:rPr>
              <a:t>in pregnancy</a:t>
            </a:r>
            <a:r>
              <a:rPr lang="en-US" sz="2400" dirty="0" smtClean="0">
                <a:latin typeface="HelveticaNeue-Roman"/>
              </a:rPr>
              <a:t>.</a:t>
            </a:r>
          </a:p>
          <a:p>
            <a:r>
              <a:rPr lang="en-US" sz="2400" dirty="0" smtClean="0">
                <a:latin typeface="HelveticaNeue-Roman"/>
              </a:rPr>
              <a:t> </a:t>
            </a:r>
          </a:p>
          <a:p>
            <a:r>
              <a:rPr lang="en-US" sz="2400" b="1" dirty="0" smtClean="0">
                <a:solidFill>
                  <a:srgbClr val="FF0000"/>
                </a:solidFill>
                <a:latin typeface="HelveticaNeue-Roman"/>
              </a:rPr>
              <a:t>TDS </a:t>
            </a:r>
            <a:r>
              <a:rPr lang="en-US" sz="2400" dirty="0" smtClean="0">
                <a:latin typeface="HelveticaNeue-Roman"/>
              </a:rPr>
              <a:t> (cryptorchidism</a:t>
            </a:r>
            <a:r>
              <a:rPr lang="en-US" sz="2400" dirty="0">
                <a:latin typeface="HelveticaNeue-Roman"/>
              </a:rPr>
              <a:t>, </a:t>
            </a:r>
            <a:r>
              <a:rPr lang="en-US" sz="2400" dirty="0" smtClean="0">
                <a:latin typeface="HelveticaNeue-Roman"/>
              </a:rPr>
              <a:t>hypospadias</a:t>
            </a:r>
            <a:r>
              <a:rPr lang="en-US" sz="2400" dirty="0">
                <a:latin typeface="HelveticaNeue-Roman"/>
              </a:rPr>
              <a:t>, </a:t>
            </a:r>
            <a:r>
              <a:rPr lang="en-US" sz="2400" dirty="0" smtClean="0">
                <a:latin typeface="HelveticaNeue-Roman"/>
              </a:rPr>
              <a:t>and </a:t>
            </a:r>
            <a:r>
              <a:rPr lang="en-US" sz="2400" dirty="0" err="1">
                <a:latin typeface="HelveticaNeue-Roman"/>
              </a:rPr>
              <a:t>Leydig</a:t>
            </a:r>
            <a:r>
              <a:rPr lang="en-US" sz="2400" dirty="0">
                <a:latin typeface="HelveticaNeue-Roman"/>
              </a:rPr>
              <a:t> cell </a:t>
            </a:r>
            <a:r>
              <a:rPr lang="en-US" sz="2400" dirty="0" smtClean="0">
                <a:latin typeface="HelveticaNeue-Roman"/>
              </a:rPr>
              <a:t>dysfunction)</a:t>
            </a:r>
            <a:r>
              <a:rPr lang="en-US" dirty="0" smtClean="0">
                <a:latin typeface="HelveticaNeue-Roman"/>
              </a:rPr>
              <a:t>.</a:t>
            </a:r>
            <a:endParaRPr lang="ar-EG" dirty="0"/>
          </a:p>
        </p:txBody>
      </p:sp>
    </p:spTree>
    <p:extLst>
      <p:ext uri="{BB962C8B-B14F-4D97-AF65-F5344CB8AC3E}">
        <p14:creationId xmlns:p14="http://schemas.microsoft.com/office/powerpoint/2010/main" val="60189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199"/>
            <a:ext cx="8915400" cy="5970865"/>
          </a:xfrm>
          <a:prstGeom prst="rect">
            <a:avLst/>
          </a:prstGeom>
        </p:spPr>
        <p:txBody>
          <a:bodyPr wrap="square">
            <a:spAutoFit/>
          </a:bodyPr>
          <a:lstStyle/>
          <a:p>
            <a:r>
              <a:rPr lang="en-US" sz="2800" b="1" i="1" dirty="0">
                <a:solidFill>
                  <a:srgbClr val="FF0000"/>
                </a:solidFill>
                <a:latin typeface="HelveticaNeue-Italic"/>
              </a:rPr>
              <a:t>Pathophysiological effects in </a:t>
            </a:r>
            <a:r>
              <a:rPr lang="en-US" sz="2800" b="1" i="1" dirty="0" err="1">
                <a:solidFill>
                  <a:srgbClr val="FF0000"/>
                </a:solidFill>
                <a:latin typeface="HelveticaNeue-Italic"/>
              </a:rPr>
              <a:t>maldescended</a:t>
            </a:r>
            <a:r>
              <a:rPr lang="en-US" sz="2800" b="1" i="1" dirty="0">
                <a:solidFill>
                  <a:srgbClr val="FF0000"/>
                </a:solidFill>
                <a:latin typeface="HelveticaNeue-Italic"/>
              </a:rPr>
              <a:t> </a:t>
            </a:r>
            <a:r>
              <a:rPr lang="en-US" sz="2800" b="1" i="1" dirty="0" smtClean="0">
                <a:solidFill>
                  <a:srgbClr val="FF0000"/>
                </a:solidFill>
                <a:latin typeface="HelveticaNeue-Italic"/>
              </a:rPr>
              <a:t>testes</a:t>
            </a:r>
          </a:p>
          <a:p>
            <a:endParaRPr lang="en-US" sz="2800" i="1" dirty="0">
              <a:latin typeface="HelveticaNeue-Italic"/>
            </a:endParaRPr>
          </a:p>
          <a:p>
            <a:pPr marL="457200" indent="-457200">
              <a:buFont typeface="Wingdings" pitchFamily="2" charset="2"/>
              <a:buChar char="v"/>
            </a:pPr>
            <a:r>
              <a:rPr lang="en-US" sz="2800" b="1" dirty="0" smtClean="0">
                <a:solidFill>
                  <a:srgbClr val="FF0000"/>
                </a:solidFill>
                <a:latin typeface="HelveticaNeue-Roman"/>
              </a:rPr>
              <a:t>Degeneration </a:t>
            </a:r>
            <a:r>
              <a:rPr lang="en-US" sz="2800" b="1" dirty="0">
                <a:solidFill>
                  <a:srgbClr val="FF0000"/>
                </a:solidFill>
                <a:latin typeface="HelveticaNeue-Roman"/>
              </a:rPr>
              <a:t>of germ </a:t>
            </a:r>
            <a:r>
              <a:rPr lang="en-US" sz="2800" b="1" dirty="0" smtClean="0">
                <a:solidFill>
                  <a:srgbClr val="FF0000"/>
                </a:solidFill>
                <a:latin typeface="HelveticaNeue-Roman"/>
              </a:rPr>
              <a:t>cells</a:t>
            </a:r>
          </a:p>
          <a:p>
            <a:endParaRPr lang="en-US" sz="2800" dirty="0">
              <a:latin typeface="HelveticaNeue-Roman"/>
            </a:endParaRPr>
          </a:p>
          <a:p>
            <a:r>
              <a:rPr lang="en-US" sz="2800" dirty="0">
                <a:latin typeface="HelveticaNeue-Roman"/>
              </a:rPr>
              <a:t>The degeneration of germ cells in </a:t>
            </a:r>
            <a:r>
              <a:rPr lang="en-US" sz="2800" dirty="0" err="1">
                <a:latin typeface="HelveticaNeue-Roman"/>
              </a:rPr>
              <a:t>maldescended</a:t>
            </a:r>
            <a:r>
              <a:rPr lang="en-US" sz="2800" dirty="0">
                <a:latin typeface="HelveticaNeue-Roman"/>
              </a:rPr>
              <a:t> testes is apparent after the first year of life and </a:t>
            </a:r>
            <a:r>
              <a:rPr lang="en-US" sz="2800" dirty="0" smtClean="0">
                <a:latin typeface="HelveticaNeue-Roman"/>
              </a:rPr>
              <a:t>varies, depending </a:t>
            </a:r>
            <a:r>
              <a:rPr lang="en-US" sz="2800" dirty="0">
                <a:latin typeface="HelveticaNeue-Roman"/>
              </a:rPr>
              <a:t>on the position of the </a:t>
            </a:r>
            <a:r>
              <a:rPr lang="en-US" sz="2800" dirty="0" smtClean="0">
                <a:latin typeface="HelveticaNeue-Roman"/>
              </a:rPr>
              <a:t>testis</a:t>
            </a:r>
          </a:p>
          <a:p>
            <a:r>
              <a:rPr lang="en-US" sz="2800" dirty="0" smtClean="0">
                <a:latin typeface="HelveticaNeue-Roman"/>
              </a:rPr>
              <a:t> </a:t>
            </a:r>
          </a:p>
          <a:p>
            <a:r>
              <a:rPr lang="en-US" sz="2800" dirty="0" smtClean="0">
                <a:latin typeface="HelveticaNeue-Roman"/>
              </a:rPr>
              <a:t>Early</a:t>
            </a:r>
            <a:r>
              <a:rPr lang="en-US" sz="2800" dirty="0">
                <a:latin typeface="HelveticaNeue-Roman"/>
              </a:rPr>
              <a:t> </a:t>
            </a:r>
            <a:r>
              <a:rPr lang="en-US" sz="2800" dirty="0" smtClean="0">
                <a:latin typeface="HelveticaNeue-Roman"/>
              </a:rPr>
              <a:t>treatment </a:t>
            </a:r>
            <a:r>
              <a:rPr lang="en-US" sz="2800" dirty="0">
                <a:latin typeface="HelveticaNeue-Roman"/>
              </a:rPr>
              <a:t>is therefore recommended (after the age of six months surgery should be performed within </a:t>
            </a:r>
            <a:r>
              <a:rPr lang="en-US" sz="2800" dirty="0" smtClean="0">
                <a:latin typeface="HelveticaNeue-Roman"/>
              </a:rPr>
              <a:t>the subsequent </a:t>
            </a:r>
            <a:r>
              <a:rPr lang="en-US" sz="2800" dirty="0">
                <a:latin typeface="HelveticaNeue-Roman"/>
              </a:rPr>
              <a:t>year with age eighteen months the latest) to conserve spermatogenesis and hormone </a:t>
            </a:r>
            <a:r>
              <a:rPr lang="en-US" sz="2800" dirty="0" smtClean="0">
                <a:latin typeface="HelveticaNeue-Roman"/>
              </a:rPr>
              <a:t>production, as </a:t>
            </a:r>
            <a:r>
              <a:rPr lang="en-US" sz="2800" dirty="0">
                <a:latin typeface="HelveticaNeue-Roman"/>
              </a:rPr>
              <a:t>well as to decrease the risk for </a:t>
            </a:r>
            <a:r>
              <a:rPr lang="en-US" sz="2800" dirty="0" err="1" smtClean="0">
                <a:latin typeface="HelveticaNeue-Roman"/>
              </a:rPr>
              <a:t>tumours</a:t>
            </a:r>
            <a:r>
              <a:rPr lang="en-US" sz="2800" dirty="0" smtClean="0">
                <a:latin typeface="HelveticaNeue-Roman"/>
              </a:rPr>
              <a:t>. </a:t>
            </a:r>
          </a:p>
          <a:p>
            <a:endParaRPr lang="en-US" dirty="0">
              <a:latin typeface="HelveticaNeue-Roman"/>
            </a:endParaRPr>
          </a:p>
        </p:txBody>
      </p:sp>
    </p:spTree>
    <p:extLst>
      <p:ext uri="{BB962C8B-B14F-4D97-AF65-F5344CB8AC3E}">
        <p14:creationId xmlns:p14="http://schemas.microsoft.com/office/powerpoint/2010/main" val="327257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additive="base">
                                        <p:cTn id="1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8991600" cy="5262979"/>
          </a:xfrm>
          <a:prstGeom prst="rect">
            <a:avLst/>
          </a:prstGeom>
        </p:spPr>
        <p:txBody>
          <a:bodyPr wrap="square">
            <a:spAutoFit/>
          </a:bodyPr>
          <a:lstStyle/>
          <a:p>
            <a:pPr marL="457200" lvl="0" indent="-457200">
              <a:buFont typeface="Wingdings" pitchFamily="2" charset="2"/>
              <a:buChar char="q"/>
            </a:pPr>
            <a:r>
              <a:rPr lang="en-US" sz="2800" dirty="0">
                <a:solidFill>
                  <a:prstClr val="black"/>
                </a:solidFill>
                <a:latin typeface="HelveticaNeue-Roman"/>
              </a:rPr>
              <a:t>Surgical treatment is the most effective.</a:t>
            </a:r>
          </a:p>
          <a:p>
            <a:pPr marL="457200" lvl="0" indent="-457200">
              <a:buFont typeface="Wingdings" pitchFamily="2" charset="2"/>
              <a:buChar char="q"/>
            </a:pPr>
            <a:endParaRPr lang="en-US" sz="2800" dirty="0">
              <a:solidFill>
                <a:prstClr val="black"/>
              </a:solidFill>
              <a:latin typeface="HelveticaNeue-Roman"/>
            </a:endParaRPr>
          </a:p>
          <a:p>
            <a:pPr marL="457200" lvl="0" indent="-457200">
              <a:buFont typeface="Wingdings" pitchFamily="2" charset="2"/>
              <a:buChar char="q"/>
            </a:pPr>
            <a:r>
              <a:rPr lang="en-US" sz="2800" dirty="0">
                <a:solidFill>
                  <a:prstClr val="black"/>
                </a:solidFill>
                <a:latin typeface="HelveticaNeue-Roman"/>
              </a:rPr>
              <a:t> Medical </a:t>
            </a:r>
            <a:r>
              <a:rPr lang="en-US" sz="2800" dirty="0" smtClean="0">
                <a:solidFill>
                  <a:prstClr val="black"/>
                </a:solidFill>
                <a:latin typeface="HelveticaNeue-Roman"/>
              </a:rPr>
              <a:t>treatment with </a:t>
            </a:r>
            <a:r>
              <a:rPr lang="en-US" sz="2800" dirty="0" err="1">
                <a:solidFill>
                  <a:prstClr val="black"/>
                </a:solidFill>
                <a:latin typeface="HelveticaNeue-Roman"/>
              </a:rPr>
              <a:t>GnRH</a:t>
            </a:r>
            <a:r>
              <a:rPr lang="en-US" sz="2800" dirty="0">
                <a:solidFill>
                  <a:prstClr val="black"/>
                </a:solidFill>
                <a:latin typeface="HelveticaNeue-Roman"/>
              </a:rPr>
              <a:t> may be beneficial</a:t>
            </a:r>
          </a:p>
          <a:p>
            <a:pPr marL="457200" lvl="0" indent="-457200">
              <a:buFont typeface="Wingdings" pitchFamily="2" charset="2"/>
              <a:buChar char="q"/>
            </a:pPr>
            <a:endParaRPr lang="en-US" sz="2800" dirty="0">
              <a:solidFill>
                <a:prstClr val="black"/>
              </a:solidFill>
              <a:latin typeface="HelveticaNeue-Roman"/>
            </a:endParaRPr>
          </a:p>
          <a:p>
            <a:pPr marL="457200" lvl="0" indent="-457200">
              <a:buFont typeface="Wingdings" pitchFamily="2" charset="2"/>
              <a:buChar char="v"/>
            </a:pPr>
            <a:r>
              <a:rPr lang="en-US" sz="2800" b="1" dirty="0">
                <a:solidFill>
                  <a:srgbClr val="FF0000"/>
                </a:solidFill>
                <a:latin typeface="HelveticaNeue-Roman"/>
              </a:rPr>
              <a:t> Relationship with </a:t>
            </a:r>
            <a:r>
              <a:rPr lang="en-US" sz="2800" b="1" dirty="0" smtClean="0">
                <a:solidFill>
                  <a:srgbClr val="FF0000"/>
                </a:solidFill>
                <a:latin typeface="HelveticaNeue-Roman"/>
              </a:rPr>
              <a:t>fertility</a:t>
            </a:r>
          </a:p>
          <a:p>
            <a:pPr lvl="0"/>
            <a:endParaRPr lang="en-US" sz="2800" b="1" dirty="0">
              <a:solidFill>
                <a:srgbClr val="FF0000"/>
              </a:solidFill>
              <a:latin typeface="HelveticaNeue-Roman"/>
            </a:endParaRPr>
          </a:p>
          <a:p>
            <a:pPr marL="457200" lvl="0" indent="-457200">
              <a:buFont typeface="Wingdings" pitchFamily="2" charset="2"/>
              <a:buChar char="q"/>
            </a:pPr>
            <a:r>
              <a:rPr lang="en-US" sz="2800" dirty="0">
                <a:solidFill>
                  <a:prstClr val="black"/>
                </a:solidFill>
                <a:latin typeface="HelveticaNeue-Roman"/>
              </a:rPr>
              <a:t>Semen parameters are often impaired in men with a history of </a:t>
            </a:r>
            <a:r>
              <a:rPr lang="en-US" sz="2800" dirty="0" smtClean="0">
                <a:solidFill>
                  <a:prstClr val="black"/>
                </a:solidFill>
                <a:latin typeface="HelveticaNeue-Roman"/>
              </a:rPr>
              <a:t>cryptorchidism </a:t>
            </a:r>
            <a:endParaRPr lang="en-US" sz="2800" dirty="0">
              <a:solidFill>
                <a:prstClr val="black"/>
              </a:solidFill>
              <a:latin typeface="HelveticaNeue-Roman"/>
            </a:endParaRPr>
          </a:p>
          <a:p>
            <a:pPr marL="457200" lvl="0" indent="-457200">
              <a:buFont typeface="Wingdings" pitchFamily="2" charset="2"/>
              <a:buChar char="q"/>
            </a:pPr>
            <a:r>
              <a:rPr lang="en-US" sz="2800" dirty="0">
                <a:solidFill>
                  <a:prstClr val="black"/>
                </a:solidFill>
                <a:latin typeface="HelveticaNeue-Roman"/>
              </a:rPr>
              <a:t>men with bilateral cryptorchidism, </a:t>
            </a:r>
            <a:r>
              <a:rPr lang="en-US" sz="2800" dirty="0" err="1">
                <a:solidFill>
                  <a:prstClr val="black"/>
                </a:solidFill>
                <a:latin typeface="HelveticaNeue-Roman"/>
              </a:rPr>
              <a:t>oligozoospermia</a:t>
            </a:r>
            <a:r>
              <a:rPr lang="en-US" sz="2800" dirty="0">
                <a:solidFill>
                  <a:prstClr val="black"/>
                </a:solidFill>
                <a:latin typeface="HelveticaNeue-Roman"/>
              </a:rPr>
              <a:t> can be found in 31% and </a:t>
            </a:r>
            <a:r>
              <a:rPr lang="en-US" sz="2800" dirty="0" err="1">
                <a:solidFill>
                  <a:prstClr val="black"/>
                </a:solidFill>
                <a:latin typeface="HelveticaNeue-Roman"/>
              </a:rPr>
              <a:t>azoospermia</a:t>
            </a:r>
            <a:r>
              <a:rPr lang="en-US" sz="2800" dirty="0">
                <a:solidFill>
                  <a:prstClr val="black"/>
                </a:solidFill>
                <a:latin typeface="HelveticaNeue-Roman"/>
              </a:rPr>
              <a:t> in 42%. In cases of bilateral cryptorchidism, the rate of paternity is only 35-53%</a:t>
            </a:r>
          </a:p>
        </p:txBody>
      </p:sp>
    </p:spTree>
    <p:extLst>
      <p:ext uri="{BB962C8B-B14F-4D97-AF65-F5344CB8AC3E}">
        <p14:creationId xmlns:p14="http://schemas.microsoft.com/office/powerpoint/2010/main" val="180526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8915400" cy="4401205"/>
          </a:xfrm>
          <a:prstGeom prst="rect">
            <a:avLst/>
          </a:prstGeom>
        </p:spPr>
        <p:txBody>
          <a:bodyPr wrap="square">
            <a:spAutoFit/>
          </a:bodyPr>
          <a:lstStyle/>
          <a:p>
            <a:pPr marL="457200" indent="-457200">
              <a:buFont typeface="Wingdings" pitchFamily="2" charset="2"/>
              <a:buChar char="v"/>
            </a:pPr>
            <a:r>
              <a:rPr lang="en-US" sz="2800" b="1" dirty="0">
                <a:solidFill>
                  <a:srgbClr val="FF0000"/>
                </a:solidFill>
                <a:latin typeface="HelveticaNeue-Roman"/>
              </a:rPr>
              <a:t>Germ cell </a:t>
            </a:r>
            <a:r>
              <a:rPr lang="en-US" sz="2800" b="1" dirty="0" err="1" smtClean="0">
                <a:solidFill>
                  <a:srgbClr val="FF0000"/>
                </a:solidFill>
                <a:latin typeface="HelveticaNeue-Roman"/>
              </a:rPr>
              <a:t>tumours</a:t>
            </a:r>
            <a:endParaRPr lang="en-US" sz="2800" b="1" dirty="0" smtClean="0">
              <a:solidFill>
                <a:srgbClr val="FF0000"/>
              </a:solidFill>
              <a:latin typeface="HelveticaNeue-Roman"/>
            </a:endParaRPr>
          </a:p>
          <a:p>
            <a:endParaRPr lang="en-US" sz="2800" dirty="0">
              <a:latin typeface="HelveticaNeue-Roman"/>
            </a:endParaRPr>
          </a:p>
          <a:p>
            <a:r>
              <a:rPr lang="en-US" sz="2800" dirty="0">
                <a:latin typeface="HelveticaNeue-Roman"/>
              </a:rPr>
              <a:t>As a component of the Testicular </a:t>
            </a:r>
            <a:r>
              <a:rPr lang="en-US" sz="2800" dirty="0" err="1">
                <a:latin typeface="HelveticaNeue-Roman"/>
              </a:rPr>
              <a:t>Dysgenesis</a:t>
            </a:r>
            <a:r>
              <a:rPr lang="en-US" sz="2800" dirty="0">
                <a:latin typeface="HelveticaNeue-Roman"/>
              </a:rPr>
              <a:t> Syndrome cryptorchidism is a risk factor for testicular </a:t>
            </a:r>
            <a:r>
              <a:rPr lang="en-US" sz="2800" dirty="0" smtClean="0">
                <a:latin typeface="HelveticaNeue-Roman"/>
              </a:rPr>
              <a:t>cancer and </a:t>
            </a:r>
            <a:r>
              <a:rPr lang="en-US" sz="2800" dirty="0">
                <a:latin typeface="HelveticaNeue-Roman"/>
              </a:rPr>
              <a:t>is associated with testicular </a:t>
            </a:r>
            <a:r>
              <a:rPr lang="en-US" sz="2800" dirty="0" err="1">
                <a:latin typeface="HelveticaNeue-Roman"/>
              </a:rPr>
              <a:t>microcalcification</a:t>
            </a:r>
            <a:r>
              <a:rPr lang="en-US" sz="2800" dirty="0">
                <a:latin typeface="HelveticaNeue-Roman"/>
              </a:rPr>
              <a:t> and </a:t>
            </a:r>
            <a:r>
              <a:rPr lang="en-US" sz="2800" dirty="0" err="1">
                <a:latin typeface="HelveticaNeue-Roman"/>
              </a:rPr>
              <a:t>intratubular</a:t>
            </a:r>
            <a:r>
              <a:rPr lang="en-US" sz="2800" dirty="0">
                <a:latin typeface="HelveticaNeue-Roman"/>
              </a:rPr>
              <a:t> germ cell </a:t>
            </a:r>
            <a:r>
              <a:rPr lang="en-US" sz="2800" dirty="0" err="1">
                <a:latin typeface="HelveticaNeue-Roman"/>
              </a:rPr>
              <a:t>neoplasia</a:t>
            </a:r>
            <a:r>
              <a:rPr lang="en-US" sz="2800" dirty="0">
                <a:latin typeface="HelveticaNeue-Roman"/>
              </a:rPr>
              <a:t> of unclassified </a:t>
            </a:r>
            <a:r>
              <a:rPr lang="en-US" sz="2800" dirty="0" smtClean="0">
                <a:latin typeface="HelveticaNeue-Roman"/>
              </a:rPr>
              <a:t>type (ITGCNU</a:t>
            </a:r>
          </a:p>
          <a:p>
            <a:endParaRPr lang="en-US" sz="2800" dirty="0">
              <a:latin typeface="HelveticaNeue-Roman"/>
            </a:endParaRPr>
          </a:p>
          <a:p>
            <a:r>
              <a:rPr lang="en-US" sz="2800" dirty="0" err="1" smtClean="0">
                <a:latin typeface="HelveticaNeue-Roman"/>
              </a:rPr>
              <a:t>Orchidopexy</a:t>
            </a:r>
            <a:r>
              <a:rPr lang="en-US" sz="2800" dirty="0" smtClean="0">
                <a:latin typeface="HelveticaNeue-Roman"/>
              </a:rPr>
              <a:t> performed </a:t>
            </a:r>
            <a:r>
              <a:rPr lang="en-US" sz="2800" dirty="0">
                <a:latin typeface="HelveticaNeue-Roman"/>
              </a:rPr>
              <a:t>before the age of puberty has been reported to decrease the risk of testicular cancer</a:t>
            </a:r>
            <a:endParaRPr lang="ar-EG" sz="2800" dirty="0"/>
          </a:p>
        </p:txBody>
      </p:sp>
    </p:spTree>
    <p:extLst>
      <p:ext uri="{BB962C8B-B14F-4D97-AF65-F5344CB8AC3E}">
        <p14:creationId xmlns:p14="http://schemas.microsoft.com/office/powerpoint/2010/main" val="35235285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067800" cy="5693866"/>
          </a:xfrm>
          <a:prstGeom prst="rect">
            <a:avLst/>
          </a:prstGeom>
        </p:spPr>
        <p:txBody>
          <a:bodyPr wrap="square">
            <a:spAutoFit/>
          </a:bodyPr>
          <a:lstStyle/>
          <a:p>
            <a:r>
              <a:rPr lang="en-US" sz="2800" b="1" i="1" dirty="0">
                <a:solidFill>
                  <a:srgbClr val="00B0F0"/>
                </a:solidFill>
                <a:latin typeface="HelveticaNeue-BoldItalic"/>
              </a:rPr>
              <a:t>Disease </a:t>
            </a:r>
            <a:r>
              <a:rPr lang="en-US" sz="2800" b="1" i="1" dirty="0" smtClean="0">
                <a:solidFill>
                  <a:srgbClr val="00B0F0"/>
                </a:solidFill>
                <a:latin typeface="HelveticaNeue-BoldItalic"/>
              </a:rPr>
              <a:t>management</a:t>
            </a:r>
          </a:p>
          <a:p>
            <a:endParaRPr lang="en-US" sz="2800" b="1" i="1" dirty="0">
              <a:solidFill>
                <a:srgbClr val="00B0F0"/>
              </a:solidFill>
              <a:latin typeface="HelveticaNeue-BoldItalic"/>
            </a:endParaRPr>
          </a:p>
          <a:p>
            <a:r>
              <a:rPr lang="en-US" sz="2800" b="1" dirty="0" smtClean="0">
                <a:solidFill>
                  <a:srgbClr val="FF0000"/>
                </a:solidFill>
                <a:latin typeface="HelveticaNeue-Italic"/>
              </a:rPr>
              <a:t>Hormonal </a:t>
            </a:r>
            <a:r>
              <a:rPr lang="en-US" sz="2800" b="1" dirty="0">
                <a:solidFill>
                  <a:srgbClr val="FF0000"/>
                </a:solidFill>
                <a:latin typeface="HelveticaNeue-Italic"/>
              </a:rPr>
              <a:t>treatment</a:t>
            </a:r>
          </a:p>
          <a:p>
            <a:r>
              <a:rPr lang="en-US" sz="2800" dirty="0">
                <a:latin typeface="HelveticaNeue-Roman"/>
              </a:rPr>
              <a:t>Human chorionic gonadotropin or </a:t>
            </a:r>
            <a:r>
              <a:rPr lang="en-US" sz="2800" dirty="0" err="1">
                <a:latin typeface="HelveticaNeue-Roman"/>
              </a:rPr>
              <a:t>GnRH</a:t>
            </a:r>
            <a:r>
              <a:rPr lang="en-US" sz="2800" dirty="0">
                <a:latin typeface="HelveticaNeue-Roman"/>
              </a:rPr>
              <a:t> is not recommended for the treatment of cryptorchidism in adulthood</a:t>
            </a:r>
            <a:r>
              <a:rPr lang="en-US" sz="2800" dirty="0" smtClean="0">
                <a:latin typeface="HelveticaNeue-Roman"/>
              </a:rPr>
              <a:t>.</a:t>
            </a:r>
          </a:p>
          <a:p>
            <a:endParaRPr lang="en-US" sz="2800" dirty="0">
              <a:latin typeface="HelveticaNeue-Roman"/>
            </a:endParaRPr>
          </a:p>
          <a:p>
            <a:r>
              <a:rPr lang="en-US" sz="2800" b="1" dirty="0" smtClean="0">
                <a:solidFill>
                  <a:srgbClr val="FF0000"/>
                </a:solidFill>
                <a:latin typeface="HelveticaNeue-Italic"/>
              </a:rPr>
              <a:t>Surgical </a:t>
            </a:r>
            <a:r>
              <a:rPr lang="en-US" sz="2800" b="1" dirty="0">
                <a:solidFill>
                  <a:srgbClr val="FF0000"/>
                </a:solidFill>
                <a:latin typeface="HelveticaNeue-Italic"/>
              </a:rPr>
              <a:t>treatment</a:t>
            </a:r>
          </a:p>
          <a:p>
            <a:r>
              <a:rPr lang="en-US" sz="2800" dirty="0">
                <a:latin typeface="HelveticaNeue-Roman"/>
              </a:rPr>
              <a:t>In adolescence removal of intra-abdominal testis (with a normal contralateral testis) can </a:t>
            </a:r>
            <a:r>
              <a:rPr lang="en-US" sz="2800" dirty="0" smtClean="0">
                <a:latin typeface="HelveticaNeue-Roman"/>
              </a:rPr>
              <a:t>be recommended, because </a:t>
            </a:r>
            <a:r>
              <a:rPr lang="en-US" sz="2800" dirty="0">
                <a:latin typeface="HelveticaNeue-Roman"/>
              </a:rPr>
              <a:t>of the theoretical risk of later </a:t>
            </a:r>
            <a:r>
              <a:rPr lang="en-US" sz="2800" dirty="0" smtClean="0">
                <a:latin typeface="HelveticaNeue-Roman"/>
              </a:rPr>
              <a:t>malignancy. </a:t>
            </a:r>
            <a:r>
              <a:rPr lang="en-US" sz="2800" dirty="0">
                <a:latin typeface="HelveticaNeue-Roman"/>
              </a:rPr>
              <a:t>In adulthood, a palpable undescended testis </a:t>
            </a:r>
            <a:r>
              <a:rPr lang="en-US" sz="2800" dirty="0" smtClean="0">
                <a:latin typeface="HelveticaNeue-Roman"/>
              </a:rPr>
              <a:t>should not </a:t>
            </a:r>
            <a:r>
              <a:rPr lang="en-US" sz="2800" dirty="0">
                <a:latin typeface="HelveticaNeue-Roman"/>
              </a:rPr>
              <a:t>be removed because it still produces </a:t>
            </a:r>
            <a:r>
              <a:rPr lang="en-US" sz="2800" dirty="0" smtClean="0">
                <a:latin typeface="HelveticaNeue-Roman"/>
              </a:rPr>
              <a:t>testosterone.</a:t>
            </a:r>
            <a:endParaRPr lang="ar-EG" sz="2800" dirty="0"/>
          </a:p>
        </p:txBody>
      </p:sp>
    </p:spTree>
    <p:extLst>
      <p:ext uri="{BB962C8B-B14F-4D97-AF65-F5344CB8AC3E}">
        <p14:creationId xmlns:p14="http://schemas.microsoft.com/office/powerpoint/2010/main" val="8960916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9575"/>
            <a:ext cx="9144000" cy="5693866"/>
          </a:xfrm>
          <a:prstGeom prst="rect">
            <a:avLst/>
          </a:prstGeom>
        </p:spPr>
        <p:txBody>
          <a:bodyPr wrap="square">
            <a:spAutoFit/>
          </a:bodyPr>
          <a:lstStyle/>
          <a:p>
            <a:pPr marL="457200" lvl="0" indent="-457200">
              <a:buFont typeface="Arial" pitchFamily="34" charset="0"/>
              <a:buChar char="•"/>
            </a:pPr>
            <a:r>
              <a:rPr lang="en-US" sz="2800" dirty="0">
                <a:solidFill>
                  <a:prstClr val="black"/>
                </a:solidFill>
                <a:latin typeface="HelveticaNeue-Roman"/>
              </a:rPr>
              <a:t>correction of </a:t>
            </a:r>
            <a:r>
              <a:rPr lang="en-US" sz="2800" dirty="0" smtClean="0">
                <a:solidFill>
                  <a:prstClr val="black"/>
                </a:solidFill>
                <a:latin typeface="HelveticaNeue-Roman"/>
              </a:rPr>
              <a:t>bilateral cryptorchidism</a:t>
            </a:r>
            <a:r>
              <a:rPr lang="en-US" sz="2800" dirty="0">
                <a:solidFill>
                  <a:prstClr val="black"/>
                </a:solidFill>
                <a:latin typeface="HelveticaNeue-Roman"/>
              </a:rPr>
              <a:t>, even in adulthood, can lead to sperm production in previously </a:t>
            </a:r>
            <a:r>
              <a:rPr lang="en-US" sz="2800" dirty="0" err="1">
                <a:solidFill>
                  <a:prstClr val="black"/>
                </a:solidFill>
                <a:latin typeface="HelveticaNeue-Roman"/>
              </a:rPr>
              <a:t>azoospermic</a:t>
            </a:r>
            <a:r>
              <a:rPr lang="en-US" sz="2800" dirty="0">
                <a:solidFill>
                  <a:prstClr val="black"/>
                </a:solidFill>
                <a:latin typeface="HelveticaNeue-Roman"/>
              </a:rPr>
              <a:t> men. </a:t>
            </a:r>
            <a:endParaRPr lang="en-US" sz="2800" dirty="0" smtClean="0">
              <a:solidFill>
                <a:prstClr val="black"/>
              </a:solidFill>
              <a:latin typeface="HelveticaNeue-Roman"/>
            </a:endParaRPr>
          </a:p>
          <a:p>
            <a:pPr marL="457200" lvl="0" indent="-457200">
              <a:buFont typeface="Arial" pitchFamily="34" charset="0"/>
              <a:buChar char="•"/>
            </a:pPr>
            <a:endParaRPr lang="en-US" sz="2800" dirty="0">
              <a:solidFill>
                <a:prstClr val="black"/>
              </a:solidFill>
              <a:latin typeface="HelveticaNeue-Roman"/>
            </a:endParaRPr>
          </a:p>
          <a:p>
            <a:pPr marL="457200" lvl="0" indent="-457200">
              <a:buFont typeface="Arial" pitchFamily="34" charset="0"/>
              <a:buChar char="•"/>
            </a:pPr>
            <a:r>
              <a:rPr lang="en-US" sz="2800" dirty="0" smtClean="0">
                <a:solidFill>
                  <a:prstClr val="black"/>
                </a:solidFill>
                <a:latin typeface="HelveticaNeue-Roman"/>
              </a:rPr>
              <a:t>At </a:t>
            </a:r>
            <a:r>
              <a:rPr lang="en-US" sz="2800" dirty="0">
                <a:solidFill>
                  <a:prstClr val="black"/>
                </a:solidFill>
                <a:latin typeface="HelveticaNeue-Roman"/>
              </a:rPr>
              <a:t>the time of </a:t>
            </a:r>
            <a:r>
              <a:rPr lang="en-US" sz="2800" dirty="0" err="1">
                <a:solidFill>
                  <a:prstClr val="black"/>
                </a:solidFill>
                <a:latin typeface="HelveticaNeue-Roman"/>
              </a:rPr>
              <a:t>orchidopexy</a:t>
            </a:r>
            <a:r>
              <a:rPr lang="en-US" sz="2800" dirty="0">
                <a:solidFill>
                  <a:prstClr val="black"/>
                </a:solidFill>
                <a:latin typeface="HelveticaNeue-Roman"/>
              </a:rPr>
              <a:t>, performed in adulthood, </a:t>
            </a:r>
            <a:r>
              <a:rPr lang="en-US" sz="2800" dirty="0" smtClean="0">
                <a:solidFill>
                  <a:prstClr val="black"/>
                </a:solidFill>
                <a:latin typeface="HelveticaNeue-Roman"/>
              </a:rPr>
              <a:t>testicular biopsy </a:t>
            </a:r>
            <a:r>
              <a:rPr lang="en-US" sz="2800" dirty="0">
                <a:solidFill>
                  <a:prstClr val="black"/>
                </a:solidFill>
                <a:latin typeface="HelveticaNeue-Roman"/>
              </a:rPr>
              <a:t>for detection of I</a:t>
            </a:r>
            <a:r>
              <a:rPr lang="en-US" sz="2800" dirty="0" smtClean="0">
                <a:solidFill>
                  <a:prstClr val="black"/>
                </a:solidFill>
                <a:latin typeface="HelveticaNeue-Roman"/>
              </a:rPr>
              <a:t>TGCNU </a:t>
            </a:r>
            <a:r>
              <a:rPr lang="en-US" sz="2800" dirty="0">
                <a:solidFill>
                  <a:prstClr val="black"/>
                </a:solidFill>
                <a:latin typeface="HelveticaNeue-Roman"/>
              </a:rPr>
              <a:t>is recommended. </a:t>
            </a:r>
            <a:endParaRPr lang="en-US" sz="2800" dirty="0" smtClean="0">
              <a:solidFill>
                <a:prstClr val="black"/>
              </a:solidFill>
              <a:latin typeface="HelveticaNeue-Roman"/>
            </a:endParaRPr>
          </a:p>
          <a:p>
            <a:pPr marL="457200" lvl="0" indent="-457200">
              <a:buFont typeface="Arial" pitchFamily="34" charset="0"/>
              <a:buChar char="•"/>
            </a:pPr>
            <a:endParaRPr lang="en-US" sz="2800" dirty="0">
              <a:solidFill>
                <a:prstClr val="black"/>
              </a:solidFill>
              <a:latin typeface="HelveticaNeue-Roman"/>
            </a:endParaRPr>
          </a:p>
          <a:p>
            <a:pPr marL="457200" lvl="0" indent="-457200">
              <a:buFont typeface="Arial" pitchFamily="34" charset="0"/>
              <a:buChar char="•"/>
            </a:pPr>
            <a:r>
              <a:rPr lang="en-US" sz="2800" dirty="0" smtClean="0">
                <a:solidFill>
                  <a:prstClr val="black"/>
                </a:solidFill>
                <a:latin typeface="HelveticaNeue-Roman"/>
              </a:rPr>
              <a:t>At </a:t>
            </a:r>
            <a:r>
              <a:rPr lang="en-US" sz="2800" dirty="0">
                <a:solidFill>
                  <a:prstClr val="black"/>
                </a:solidFill>
                <a:latin typeface="HelveticaNeue-Roman"/>
              </a:rPr>
              <a:t>the time of orchiectomy in the treatment of germ cell </a:t>
            </a:r>
            <a:r>
              <a:rPr lang="en-US" sz="2800" dirty="0" err="1">
                <a:solidFill>
                  <a:prstClr val="black"/>
                </a:solidFill>
                <a:latin typeface="HelveticaNeue-Roman"/>
              </a:rPr>
              <a:t>tumours</a:t>
            </a:r>
            <a:r>
              <a:rPr lang="en-US" sz="2800" dirty="0">
                <a:solidFill>
                  <a:prstClr val="black"/>
                </a:solidFill>
                <a:latin typeface="HelveticaNeue-Roman"/>
              </a:rPr>
              <a:t> biopsy of the contralateral testis should be offered to patients at high risk for ITGCNU </a:t>
            </a:r>
            <a:endParaRPr lang="en-US" sz="2800" dirty="0" smtClean="0">
              <a:solidFill>
                <a:prstClr val="black"/>
              </a:solidFill>
              <a:latin typeface="HelveticaNeue-Roman"/>
            </a:endParaRPr>
          </a:p>
          <a:p>
            <a:pPr lvl="0"/>
            <a:r>
              <a:rPr lang="en-US" sz="2800" dirty="0" smtClean="0">
                <a:solidFill>
                  <a:prstClr val="black"/>
                </a:solidFill>
                <a:latin typeface="HelveticaNeue-Roman"/>
              </a:rPr>
              <a:t>     (</a:t>
            </a:r>
            <a:r>
              <a:rPr lang="en-US" sz="2800" dirty="0">
                <a:solidFill>
                  <a:prstClr val="black"/>
                </a:solidFill>
                <a:latin typeface="HelveticaNeue-Roman"/>
              </a:rPr>
              <a:t>i.e. history </a:t>
            </a:r>
            <a:r>
              <a:rPr lang="en-US" sz="2800" dirty="0" smtClean="0">
                <a:solidFill>
                  <a:prstClr val="black"/>
                </a:solidFill>
                <a:latin typeface="HelveticaNeue-Roman"/>
              </a:rPr>
              <a:t>of cryptorchidism</a:t>
            </a:r>
            <a:r>
              <a:rPr lang="en-US" sz="2800" dirty="0">
                <a:solidFill>
                  <a:prstClr val="black"/>
                </a:solidFill>
                <a:latin typeface="HelveticaNeue-Roman"/>
              </a:rPr>
              <a:t>, &lt; 12 ml. testicular </a:t>
            </a:r>
            <a:r>
              <a:rPr lang="en-US" sz="2800" dirty="0" smtClean="0">
                <a:solidFill>
                  <a:prstClr val="black"/>
                </a:solidFill>
                <a:latin typeface="HelveticaNeue-Roman"/>
              </a:rPr>
              <a:t>                volume</a:t>
            </a:r>
            <a:r>
              <a:rPr lang="en-US" sz="2800" dirty="0">
                <a:solidFill>
                  <a:prstClr val="black"/>
                </a:solidFill>
                <a:latin typeface="HelveticaNeue-Roman"/>
              </a:rPr>
              <a:t>, poor spermatogenesis</a:t>
            </a:r>
            <a:endParaRPr lang="ar-EG" sz="2800" dirty="0">
              <a:solidFill>
                <a:prstClr val="black"/>
              </a:solidFill>
            </a:endParaRPr>
          </a:p>
        </p:txBody>
      </p:sp>
    </p:spTree>
    <p:extLst>
      <p:ext uri="{BB962C8B-B14F-4D97-AF65-F5344CB8AC3E}">
        <p14:creationId xmlns:p14="http://schemas.microsoft.com/office/powerpoint/2010/main" val="33823996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53772448"/>
              </p:ext>
            </p:extLst>
          </p:nvPr>
        </p:nvGraphicFramePr>
        <p:xfrm>
          <a:off x="0" y="0"/>
          <a:ext cx="9144000" cy="3842932"/>
        </p:xfrm>
        <a:graphic>
          <a:graphicData uri="http://schemas.openxmlformats.org/drawingml/2006/table">
            <a:tbl>
              <a:tblPr rtl="1" firstRow="1" bandRow="1">
                <a:tableStyleId>{5C22544A-7EE6-4342-B048-85BDC9FD1C3A}</a:tableStyleId>
              </a:tblPr>
              <a:tblGrid>
                <a:gridCol w="1208313"/>
                <a:gridCol w="7935687"/>
              </a:tblGrid>
              <a:tr h="922108">
                <a:tc>
                  <a:txBody>
                    <a:bodyPr/>
                    <a:lstStyle/>
                    <a:p>
                      <a:pPr rtl="1"/>
                      <a:r>
                        <a:rPr lang="en-US" sz="2800" dirty="0" smtClean="0"/>
                        <a:t>A</a:t>
                      </a:r>
                      <a:endParaRPr lang="ar-EG" sz="2800" dirty="0"/>
                    </a:p>
                  </a:txBody>
                  <a:tcPr/>
                </a:tc>
                <a:tc>
                  <a:txBody>
                    <a:bodyPr/>
                    <a:lstStyle/>
                    <a:p>
                      <a:pPr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Do not use hormonal treatment of cryptorchidism in adults</a:t>
                      </a:r>
                      <a:endParaRPr lang="ar-EG" sz="2800" dirty="0"/>
                    </a:p>
                  </a:txBody>
                  <a:tcPr/>
                </a:tc>
              </a:tr>
              <a:tr h="2898052">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If undescended testes are corrected in adulthood, perform simultaneous testicular biopsy for detection of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intratubular</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germ cell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neoplasia</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of unclassified type (ITGCNU) (formerly carcinoma </a:t>
                      </a:r>
                      <a:r>
                        <a:rPr kumimoji="0" lang="en-US" sz="2800" b="0" i="1" u="none" strike="noStrike" kern="1200" cap="none" spc="0" normalizeH="0" baseline="0" noProof="0" dirty="0" smtClean="0">
                          <a:ln>
                            <a:noFill/>
                          </a:ln>
                          <a:solidFill>
                            <a:prstClr val="black"/>
                          </a:solidFill>
                          <a:effectLst/>
                          <a:uLnTx/>
                          <a:uFillTx/>
                          <a:latin typeface="HelveticaNeue-Italic"/>
                          <a:ea typeface="+mn-ea"/>
                          <a:cs typeface="+mn-cs"/>
                        </a:rPr>
                        <a:t>in situ </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(CIS)).</a:t>
                      </a:r>
                      <a:endParaRPr kumimoji="0" lang="ar-EG" sz="2800" b="0" i="0" u="none" strike="noStrike" kern="1200" cap="none" spc="0" normalizeH="0" baseline="0" noProof="0" dirty="0" smtClean="0">
                        <a:ln>
                          <a:noFill/>
                        </a:ln>
                        <a:solidFill>
                          <a:prstClr val="black"/>
                        </a:solidFill>
                        <a:effectLst/>
                        <a:uLnTx/>
                        <a:uFillTx/>
                        <a:latin typeface="+mn-lt"/>
                        <a:ea typeface="+mn-ea"/>
                        <a:cs typeface="+mn-cs"/>
                      </a:endParaRPr>
                    </a:p>
                    <a:p>
                      <a:pPr rtl="1"/>
                      <a:endParaRPr lang="ar-EG" sz="2800" dirty="0"/>
                    </a:p>
                  </a:txBody>
                  <a:tcPr/>
                </a:tc>
              </a:tr>
            </a:tbl>
          </a:graphicData>
        </a:graphic>
      </p:graphicFrame>
    </p:spTree>
    <p:extLst>
      <p:ext uri="{BB962C8B-B14F-4D97-AF65-F5344CB8AC3E}">
        <p14:creationId xmlns:p14="http://schemas.microsoft.com/office/powerpoint/2010/main" val="6590153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915400" cy="5970865"/>
          </a:xfrm>
          <a:prstGeom prst="rect">
            <a:avLst/>
          </a:prstGeom>
        </p:spPr>
        <p:txBody>
          <a:bodyPr wrap="square">
            <a:spAutoFit/>
          </a:bodyPr>
          <a:lstStyle/>
          <a:p>
            <a:r>
              <a:rPr lang="en-US" sz="2800" b="1" dirty="0">
                <a:solidFill>
                  <a:srgbClr val="FF0000"/>
                </a:solidFill>
                <a:latin typeface="HelveticaNeue-Bold"/>
              </a:rPr>
              <a:t>Idiopathic male infertility</a:t>
            </a:r>
          </a:p>
          <a:p>
            <a:r>
              <a:rPr lang="en-US" sz="2800" dirty="0">
                <a:latin typeface="HelveticaNeue-Roman"/>
              </a:rPr>
              <a:t>No demonstrable cause of infertility is found in at least 44% of infertile </a:t>
            </a:r>
            <a:r>
              <a:rPr lang="en-US" sz="2800" dirty="0" smtClean="0">
                <a:latin typeface="HelveticaNeue-Roman"/>
              </a:rPr>
              <a:t>men.</a:t>
            </a:r>
          </a:p>
          <a:p>
            <a:endParaRPr lang="en-US" sz="2800" dirty="0">
              <a:latin typeface="HelveticaNeue-Roman"/>
            </a:endParaRPr>
          </a:p>
          <a:p>
            <a:r>
              <a:rPr lang="en-US" sz="2800" b="1" i="1" dirty="0" smtClean="0">
                <a:solidFill>
                  <a:srgbClr val="FF0000"/>
                </a:solidFill>
                <a:latin typeface="HelveticaNeue-BoldItalic"/>
              </a:rPr>
              <a:t>Disease management</a:t>
            </a:r>
          </a:p>
          <a:p>
            <a:endParaRPr lang="en-US" sz="2800" b="1" i="1" dirty="0">
              <a:latin typeface="HelveticaNeue-BoldItalic"/>
            </a:endParaRPr>
          </a:p>
          <a:p>
            <a:r>
              <a:rPr lang="en-US" sz="2800" i="1" dirty="0" smtClean="0">
                <a:latin typeface="HelveticaNeue-Italic"/>
              </a:rPr>
              <a:t>Empirical treatments</a:t>
            </a:r>
          </a:p>
          <a:p>
            <a:endParaRPr lang="en-US" sz="2800" i="1" dirty="0">
              <a:latin typeface="HelveticaNeue-Italic"/>
            </a:endParaRPr>
          </a:p>
          <a:p>
            <a:r>
              <a:rPr lang="en-US" sz="2800" dirty="0" err="1" smtClean="0">
                <a:latin typeface="HelveticaNeue-Roman"/>
              </a:rPr>
              <a:t>Clomiphen</a:t>
            </a:r>
            <a:r>
              <a:rPr lang="en-US" sz="2800" dirty="0" smtClean="0">
                <a:latin typeface="HelveticaNeue-Roman"/>
              </a:rPr>
              <a:t> </a:t>
            </a:r>
            <a:r>
              <a:rPr lang="en-US" sz="2800" dirty="0">
                <a:latin typeface="HelveticaNeue-Roman"/>
              </a:rPr>
              <a:t>citrate and </a:t>
            </a:r>
            <a:r>
              <a:rPr lang="en-US" sz="2800" dirty="0" err="1">
                <a:latin typeface="HelveticaNeue-Roman"/>
              </a:rPr>
              <a:t>tamoxifen</a:t>
            </a:r>
            <a:r>
              <a:rPr lang="en-US" sz="2800" dirty="0">
                <a:latin typeface="HelveticaNeue-Roman"/>
              </a:rPr>
              <a:t> have been </a:t>
            </a:r>
            <a:r>
              <a:rPr lang="en-US" sz="2800" dirty="0" smtClean="0">
                <a:latin typeface="HelveticaNeue-Roman"/>
              </a:rPr>
              <a:t>widely used </a:t>
            </a:r>
            <a:r>
              <a:rPr lang="en-US" sz="2800" dirty="0">
                <a:latin typeface="HelveticaNeue-Roman"/>
              </a:rPr>
              <a:t>in idiopathic </a:t>
            </a:r>
            <a:r>
              <a:rPr lang="en-US" sz="2800" dirty="0" smtClean="0">
                <a:latin typeface="HelveticaNeue-Roman"/>
              </a:rPr>
              <a:t> infertility and show some </a:t>
            </a:r>
            <a:r>
              <a:rPr lang="en-US" sz="2800" dirty="0">
                <a:latin typeface="HelveticaNeue-Roman"/>
              </a:rPr>
              <a:t>improvement in sperm quality and </a:t>
            </a:r>
            <a:r>
              <a:rPr lang="en-US" sz="2800" dirty="0" smtClean="0">
                <a:latin typeface="HelveticaNeue-Roman"/>
              </a:rPr>
              <a:t>spontaneous pregnancy rates</a:t>
            </a:r>
          </a:p>
          <a:p>
            <a:endParaRPr lang="en-US" sz="2800" dirty="0" smtClean="0">
              <a:latin typeface="HelveticaNeue-Roman"/>
            </a:endParaRPr>
          </a:p>
          <a:p>
            <a:endParaRPr lang="ar-EG" dirty="0"/>
          </a:p>
        </p:txBody>
      </p:sp>
    </p:spTree>
    <p:extLst>
      <p:ext uri="{BB962C8B-B14F-4D97-AF65-F5344CB8AC3E}">
        <p14:creationId xmlns:p14="http://schemas.microsoft.com/office/powerpoint/2010/main" val="5331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
            <a:ext cx="9067800" cy="4832092"/>
          </a:xfrm>
          <a:prstGeom prst="rect">
            <a:avLst/>
          </a:prstGeom>
        </p:spPr>
        <p:txBody>
          <a:bodyPr wrap="square">
            <a:spAutoFit/>
          </a:bodyPr>
          <a:lstStyle/>
          <a:p>
            <a:pPr marL="457200" lvl="0" indent="-457200">
              <a:buFont typeface="Wingdings" pitchFamily="2" charset="2"/>
              <a:buChar char="v"/>
            </a:pPr>
            <a:r>
              <a:rPr lang="en-US" sz="2800" dirty="0">
                <a:solidFill>
                  <a:prstClr val="black"/>
                </a:solidFill>
                <a:latin typeface="HelveticaNeue-Roman"/>
              </a:rPr>
              <a:t>Androgens, </a:t>
            </a:r>
            <a:r>
              <a:rPr lang="en-US" sz="2800" dirty="0" err="1">
                <a:solidFill>
                  <a:prstClr val="black"/>
                </a:solidFill>
                <a:latin typeface="HelveticaNeue-Roman"/>
              </a:rPr>
              <a:t>bromocriptine</a:t>
            </a:r>
            <a:r>
              <a:rPr lang="en-US" sz="2800" dirty="0">
                <a:solidFill>
                  <a:prstClr val="black"/>
                </a:solidFill>
                <a:latin typeface="HelveticaNeue-Roman"/>
              </a:rPr>
              <a:t>, </a:t>
            </a:r>
            <a:r>
              <a:rPr lang="en-US" sz="2800" dirty="0" smtClean="0">
                <a:solidFill>
                  <a:prstClr val="black"/>
                </a:solidFill>
                <a:latin typeface="Symbol"/>
              </a:rPr>
              <a:t>a</a:t>
            </a:r>
            <a:r>
              <a:rPr lang="el-GR" sz="2800" dirty="0" smtClean="0">
                <a:solidFill>
                  <a:prstClr val="black"/>
                </a:solidFill>
                <a:latin typeface="HelveticaNeue-Roman"/>
              </a:rPr>
              <a:t>-</a:t>
            </a:r>
            <a:r>
              <a:rPr lang="en-US" sz="2800" dirty="0">
                <a:solidFill>
                  <a:prstClr val="black"/>
                </a:solidFill>
                <a:latin typeface="HelveticaNeue-Roman"/>
              </a:rPr>
              <a:t>blockers, systemic corticosteroids and </a:t>
            </a:r>
            <a:r>
              <a:rPr lang="en-US" sz="2800" dirty="0" smtClean="0">
                <a:solidFill>
                  <a:prstClr val="black"/>
                </a:solidFill>
                <a:latin typeface="HelveticaNeue-Roman"/>
              </a:rPr>
              <a:t>magnesium supplementation </a:t>
            </a:r>
            <a:r>
              <a:rPr lang="en-US" sz="2800" dirty="0">
                <a:solidFill>
                  <a:prstClr val="black"/>
                </a:solidFill>
                <a:latin typeface="HelveticaNeue-Roman"/>
              </a:rPr>
              <a:t>are not effective in the </a:t>
            </a:r>
            <a:r>
              <a:rPr lang="en-US" sz="2800" dirty="0" smtClean="0">
                <a:solidFill>
                  <a:prstClr val="black"/>
                </a:solidFill>
                <a:latin typeface="HelveticaNeue-Roman"/>
              </a:rPr>
              <a:t>treatment of idiopathic </a:t>
            </a:r>
            <a:r>
              <a:rPr lang="en-US" sz="2800" dirty="0">
                <a:solidFill>
                  <a:prstClr val="black"/>
                </a:solidFill>
                <a:latin typeface="HelveticaNeue-Roman"/>
              </a:rPr>
              <a:t>male infertility</a:t>
            </a:r>
          </a:p>
          <a:p>
            <a:pPr marL="457200" lvl="0" indent="-457200">
              <a:buFont typeface="Wingdings" pitchFamily="2" charset="2"/>
              <a:buChar char="v"/>
            </a:pPr>
            <a:endParaRPr lang="en-US" sz="2800" dirty="0">
              <a:solidFill>
                <a:prstClr val="black"/>
              </a:solidFill>
              <a:latin typeface="HelveticaNeue-Roman"/>
            </a:endParaRPr>
          </a:p>
          <a:p>
            <a:pPr marL="457200" lvl="0" indent="-457200">
              <a:buFont typeface="Wingdings" pitchFamily="2" charset="2"/>
              <a:buChar char="v"/>
            </a:pPr>
            <a:r>
              <a:rPr lang="en-US" sz="2800" dirty="0" err="1">
                <a:solidFill>
                  <a:prstClr val="black"/>
                </a:solidFill>
                <a:latin typeface="HelveticaNeue-Roman"/>
              </a:rPr>
              <a:t>G</a:t>
            </a:r>
            <a:r>
              <a:rPr lang="en-US" sz="2800" dirty="0" err="1" smtClean="0">
                <a:solidFill>
                  <a:prstClr val="black"/>
                </a:solidFill>
                <a:latin typeface="HelveticaNeue-Roman"/>
              </a:rPr>
              <a:t>onadotrophins</a:t>
            </a:r>
            <a:r>
              <a:rPr lang="en-US" sz="2800" dirty="0" smtClean="0">
                <a:solidFill>
                  <a:prstClr val="black"/>
                </a:solidFill>
                <a:latin typeface="HelveticaNeue-Roman"/>
              </a:rPr>
              <a:t> </a:t>
            </a:r>
            <a:r>
              <a:rPr lang="en-US" sz="2800" dirty="0">
                <a:solidFill>
                  <a:prstClr val="black"/>
                </a:solidFill>
                <a:latin typeface="HelveticaNeue-Roman"/>
              </a:rPr>
              <a:t>(HMG/</a:t>
            </a:r>
            <a:r>
              <a:rPr lang="en-US" sz="2800" dirty="0" err="1">
                <a:solidFill>
                  <a:prstClr val="black"/>
                </a:solidFill>
                <a:latin typeface="HelveticaNeue-Roman"/>
              </a:rPr>
              <a:t>rFSH</a:t>
            </a:r>
            <a:r>
              <a:rPr lang="en-US" sz="2800" dirty="0">
                <a:solidFill>
                  <a:prstClr val="black"/>
                </a:solidFill>
                <a:latin typeface="HelveticaNeue-Roman"/>
              </a:rPr>
              <a:t>) might be beneficial in regards to pregnancy rates and live birth in idiopathic male factor subfertility</a:t>
            </a:r>
          </a:p>
          <a:p>
            <a:pPr marL="457200" lvl="0" indent="-457200">
              <a:buFont typeface="Wingdings" pitchFamily="2" charset="2"/>
              <a:buChar char="v"/>
            </a:pPr>
            <a:endParaRPr lang="en-US" sz="2800" dirty="0">
              <a:solidFill>
                <a:prstClr val="black"/>
              </a:solidFill>
              <a:latin typeface="HelveticaNeue-Roman"/>
            </a:endParaRPr>
          </a:p>
          <a:p>
            <a:pPr marL="457200" lvl="0" indent="-457200">
              <a:buFont typeface="Wingdings" pitchFamily="2" charset="2"/>
              <a:buChar char="v"/>
            </a:pPr>
            <a:r>
              <a:rPr lang="en-US" sz="2800" dirty="0">
                <a:solidFill>
                  <a:prstClr val="black"/>
                </a:solidFill>
                <a:latin typeface="HelveticaNeue-Roman"/>
              </a:rPr>
              <a:t> Men taking oral antioxidants had an associated significant increase in sperm parameters</a:t>
            </a:r>
            <a:endParaRPr lang="ar-EG" sz="2800" dirty="0"/>
          </a:p>
        </p:txBody>
      </p:sp>
    </p:spTree>
    <p:extLst>
      <p:ext uri="{BB962C8B-B14F-4D97-AF65-F5344CB8AC3E}">
        <p14:creationId xmlns:p14="http://schemas.microsoft.com/office/powerpoint/2010/main" val="366182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28716656"/>
              </p:ext>
            </p:extLst>
          </p:nvPr>
        </p:nvGraphicFramePr>
        <p:xfrm>
          <a:off x="0" y="152400"/>
          <a:ext cx="9144000" cy="3149600"/>
        </p:xfrm>
        <a:graphic>
          <a:graphicData uri="http://schemas.openxmlformats.org/drawingml/2006/table">
            <a:tbl>
              <a:tblPr rtl="1" firstRow="1" bandRow="1">
                <a:tableStyleId>{5C22544A-7EE6-4342-B048-85BDC9FD1C3A}</a:tableStyleId>
              </a:tblPr>
              <a:tblGrid>
                <a:gridCol w="1534888"/>
                <a:gridCol w="7609112"/>
              </a:tblGrid>
              <a:tr h="1102360">
                <a:tc>
                  <a:txBody>
                    <a:bodyPr/>
                    <a:lstStyle/>
                    <a:p>
                      <a:pPr algn="l" rtl="1"/>
                      <a:r>
                        <a:rPr lang="en-US" sz="2800" dirty="0" smtClean="0"/>
                        <a:t>A</a:t>
                      </a:r>
                      <a:endParaRPr lang="ar-EG" sz="2800" dirty="0"/>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Medically treat male infertility only for cases of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hypogonadotropic</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hypogonadism</a:t>
                      </a:r>
                      <a:endParaRPr lang="ar-EG" sz="2800" dirty="0"/>
                    </a:p>
                  </a:txBody>
                  <a:tcPr/>
                </a:tc>
              </a:tr>
              <a:tr h="2047240">
                <a:tc>
                  <a:txBody>
                    <a:bodyPr/>
                    <a:lstStyle/>
                    <a:p>
                      <a:pPr algn="l"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No clear recommendation can be made for treatment with gonadotropins, anti-</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oestrogens</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and antioxidants even for a subset of patients</a:t>
                      </a:r>
                      <a:endParaRPr lang="ar-EG" sz="2800" dirty="0"/>
                    </a:p>
                  </a:txBody>
                  <a:tcPr/>
                </a:tc>
              </a:tr>
            </a:tbl>
          </a:graphicData>
        </a:graphic>
      </p:graphicFrame>
    </p:spTree>
    <p:extLst>
      <p:ext uri="{BB962C8B-B14F-4D97-AF65-F5344CB8AC3E}">
        <p14:creationId xmlns:p14="http://schemas.microsoft.com/office/powerpoint/2010/main" val="2011485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16758"/>
          </a:xfrm>
          <a:prstGeom prst="rect">
            <a:avLst/>
          </a:prstGeom>
        </p:spPr>
        <p:txBody>
          <a:bodyPr wrap="square">
            <a:spAutoFit/>
          </a:bodyPr>
          <a:lstStyle/>
          <a:p>
            <a:pPr marL="457200" indent="-457200">
              <a:buFont typeface="Wingdings" pitchFamily="2" charset="2"/>
              <a:buChar char="Ø"/>
            </a:pPr>
            <a:r>
              <a:rPr lang="en-US" sz="3200" dirty="0" err="1" smtClean="0">
                <a:latin typeface="HelveticaNeue-Roman"/>
              </a:rPr>
              <a:t>Maldescended</a:t>
            </a:r>
            <a:r>
              <a:rPr lang="en-US" sz="3200" dirty="0" smtClean="0">
                <a:latin typeface="HelveticaNeue-Roman"/>
              </a:rPr>
              <a:t> </a:t>
            </a:r>
            <a:r>
              <a:rPr lang="en-US" sz="3200" dirty="0">
                <a:latin typeface="HelveticaNeue-Roman"/>
              </a:rPr>
              <a:t>testes </a:t>
            </a:r>
          </a:p>
          <a:p>
            <a:pPr marL="457200" indent="-457200">
              <a:buFont typeface="Wingdings" pitchFamily="2" charset="2"/>
              <a:buChar char="Ø"/>
            </a:pPr>
            <a:r>
              <a:rPr lang="en-US" sz="3200" dirty="0" err="1" smtClean="0">
                <a:latin typeface="HelveticaNeue-Roman"/>
              </a:rPr>
              <a:t>Varicocele</a:t>
            </a:r>
            <a:endParaRPr lang="en-US" sz="3200" dirty="0">
              <a:latin typeface="HelveticaNeue-Roman"/>
            </a:endParaRPr>
          </a:p>
          <a:p>
            <a:pPr marL="457200" indent="-457200">
              <a:buFont typeface="Wingdings" pitchFamily="2" charset="2"/>
              <a:buChar char="Ø"/>
            </a:pPr>
            <a:r>
              <a:rPr lang="en-US" sz="3200" dirty="0">
                <a:latin typeface="HelveticaNeue-Roman"/>
              </a:rPr>
              <a:t>Sperm autoantibodies </a:t>
            </a:r>
          </a:p>
          <a:p>
            <a:pPr marL="457200" indent="-457200">
              <a:buFont typeface="Wingdings" pitchFamily="2" charset="2"/>
              <a:buChar char="Ø"/>
            </a:pPr>
            <a:r>
              <a:rPr lang="en-US" sz="3200" dirty="0">
                <a:latin typeface="HelveticaNeue-Roman"/>
              </a:rPr>
              <a:t>Testicular </a:t>
            </a:r>
            <a:r>
              <a:rPr lang="en-US" sz="3200" dirty="0" err="1">
                <a:latin typeface="HelveticaNeue-Roman"/>
              </a:rPr>
              <a:t>tumour</a:t>
            </a:r>
            <a:r>
              <a:rPr lang="en-US" sz="3200" dirty="0">
                <a:latin typeface="HelveticaNeue-Roman"/>
              </a:rPr>
              <a:t> </a:t>
            </a:r>
          </a:p>
          <a:p>
            <a:pPr marL="457200" indent="-457200">
              <a:buFont typeface="Wingdings" pitchFamily="2" charset="2"/>
              <a:buChar char="Ø"/>
            </a:pPr>
            <a:r>
              <a:rPr lang="en-US" sz="3200" dirty="0">
                <a:latin typeface="HelveticaNeue-Italic"/>
              </a:rPr>
              <a:t>Idiopathic infertility </a:t>
            </a:r>
            <a:endParaRPr lang="en-US" sz="3200" dirty="0">
              <a:latin typeface="HelveticaNeue-Roman"/>
            </a:endParaRPr>
          </a:p>
          <a:p>
            <a:pPr marL="457200" indent="-457200">
              <a:buFont typeface="Wingdings" pitchFamily="2" charset="2"/>
              <a:buChar char="Ø"/>
            </a:pPr>
            <a:r>
              <a:rPr lang="en-US" sz="3200" dirty="0" err="1" smtClean="0">
                <a:latin typeface="HelveticaNeue-Roman"/>
              </a:rPr>
              <a:t>Klinefelter’s</a:t>
            </a:r>
            <a:r>
              <a:rPr lang="en-US" sz="3200" dirty="0" smtClean="0">
                <a:latin typeface="HelveticaNeue-Roman"/>
              </a:rPr>
              <a:t> </a:t>
            </a:r>
            <a:r>
              <a:rPr lang="en-US" sz="3200" dirty="0">
                <a:latin typeface="HelveticaNeue-Roman"/>
              </a:rPr>
              <a:t>syndrome (47, XXY) </a:t>
            </a:r>
          </a:p>
          <a:p>
            <a:pPr marL="457200" indent="-457200">
              <a:buFont typeface="Wingdings" pitchFamily="2" charset="2"/>
              <a:buChar char="Ø"/>
            </a:pPr>
            <a:r>
              <a:rPr lang="en-US" sz="3200" dirty="0">
                <a:latin typeface="HelveticaNeue-Roman"/>
              </a:rPr>
              <a:t>XX male </a:t>
            </a:r>
          </a:p>
          <a:p>
            <a:pPr marL="457200" indent="-457200">
              <a:buFont typeface="Wingdings" pitchFamily="2" charset="2"/>
              <a:buChar char="Ø"/>
            </a:pPr>
            <a:r>
              <a:rPr lang="en-US" sz="3200" dirty="0">
                <a:latin typeface="HelveticaNeue-Roman"/>
              </a:rPr>
              <a:t>Primary </a:t>
            </a:r>
            <a:r>
              <a:rPr lang="en-US" sz="3200" dirty="0" err="1">
                <a:latin typeface="HelveticaNeue-Roman"/>
              </a:rPr>
              <a:t>hypogonadism</a:t>
            </a:r>
            <a:r>
              <a:rPr lang="en-US" sz="3200" dirty="0">
                <a:latin typeface="HelveticaNeue-Roman"/>
              </a:rPr>
              <a:t> of unknown cause </a:t>
            </a:r>
          </a:p>
          <a:p>
            <a:pPr marL="457200" indent="-457200">
              <a:buFont typeface="Wingdings" pitchFamily="2" charset="2"/>
              <a:buChar char="Ø"/>
            </a:pPr>
            <a:r>
              <a:rPr lang="en-US" sz="3200" dirty="0">
                <a:latin typeface="HelveticaNeue-Roman"/>
              </a:rPr>
              <a:t>Secondary (</a:t>
            </a:r>
            <a:r>
              <a:rPr lang="en-US" sz="3200" dirty="0" err="1">
                <a:latin typeface="HelveticaNeue-Roman"/>
              </a:rPr>
              <a:t>hypogonadotropic</a:t>
            </a:r>
            <a:r>
              <a:rPr lang="en-US" sz="3200" dirty="0">
                <a:latin typeface="HelveticaNeue-Roman"/>
              </a:rPr>
              <a:t>) </a:t>
            </a:r>
            <a:r>
              <a:rPr lang="en-US" sz="3200" dirty="0" err="1">
                <a:latin typeface="HelveticaNeue-Roman"/>
              </a:rPr>
              <a:t>hypogonadism</a:t>
            </a:r>
            <a:r>
              <a:rPr lang="en-US" sz="3200" dirty="0">
                <a:latin typeface="HelveticaNeue-Roman"/>
              </a:rPr>
              <a:t> </a:t>
            </a:r>
          </a:p>
          <a:p>
            <a:pPr marL="457200" indent="-457200">
              <a:buFont typeface="Wingdings" pitchFamily="2" charset="2"/>
              <a:buChar char="Ø"/>
            </a:pPr>
            <a:r>
              <a:rPr lang="en-US" sz="3200" dirty="0" err="1">
                <a:latin typeface="HelveticaNeue-Roman"/>
              </a:rPr>
              <a:t>Kallmann</a:t>
            </a:r>
            <a:r>
              <a:rPr lang="en-US" sz="3200" dirty="0">
                <a:latin typeface="HelveticaNeue-Roman"/>
              </a:rPr>
              <a:t> syndrome </a:t>
            </a:r>
          </a:p>
        </p:txBody>
      </p:sp>
    </p:spTree>
    <p:extLst>
      <p:ext uri="{BB962C8B-B14F-4D97-AF65-F5344CB8AC3E}">
        <p14:creationId xmlns:p14="http://schemas.microsoft.com/office/powerpoint/2010/main" val="277376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6" y="152400"/>
            <a:ext cx="8763000" cy="4401205"/>
          </a:xfrm>
          <a:prstGeom prst="rect">
            <a:avLst/>
          </a:prstGeom>
        </p:spPr>
        <p:txBody>
          <a:bodyPr wrap="square">
            <a:spAutoFit/>
          </a:bodyPr>
          <a:lstStyle/>
          <a:p>
            <a:r>
              <a:rPr lang="en-US" sz="2800" b="1" dirty="0">
                <a:solidFill>
                  <a:srgbClr val="FF0000"/>
                </a:solidFill>
                <a:latin typeface="HelveticaNeue-Bold"/>
              </a:rPr>
              <a:t>Male accessory gland infections and </a:t>
            </a:r>
            <a:r>
              <a:rPr lang="en-US" sz="2800" b="1" dirty="0" smtClean="0">
                <a:solidFill>
                  <a:srgbClr val="FF0000"/>
                </a:solidFill>
                <a:latin typeface="HelveticaNeue-Bold"/>
              </a:rPr>
              <a:t>infertility</a:t>
            </a:r>
          </a:p>
          <a:p>
            <a:endParaRPr lang="en-US" sz="2800" b="1" dirty="0">
              <a:latin typeface="HelveticaNeue-Bold"/>
            </a:endParaRPr>
          </a:p>
          <a:p>
            <a:r>
              <a:rPr lang="en-US" sz="2800" dirty="0" smtClean="0">
                <a:latin typeface="HelveticaNeue-Roman"/>
              </a:rPr>
              <a:t>Infections </a:t>
            </a:r>
            <a:r>
              <a:rPr lang="en-US" sz="2800" dirty="0">
                <a:latin typeface="HelveticaNeue-Roman"/>
              </a:rPr>
              <a:t>of the male urogenital tract are potentially curable causes of male </a:t>
            </a:r>
            <a:r>
              <a:rPr lang="en-US" sz="2800" dirty="0" smtClean="0">
                <a:latin typeface="HelveticaNeue-Roman"/>
              </a:rPr>
              <a:t>infertility.</a:t>
            </a:r>
          </a:p>
          <a:p>
            <a:r>
              <a:rPr lang="en-US" sz="2800" dirty="0" smtClean="0">
                <a:latin typeface="HelveticaNeue-Roman"/>
              </a:rPr>
              <a:t> </a:t>
            </a:r>
          </a:p>
          <a:p>
            <a:r>
              <a:rPr lang="en-US" sz="2800" dirty="0" smtClean="0">
                <a:latin typeface="HelveticaNeue-Roman"/>
              </a:rPr>
              <a:t>The WHO considers </a:t>
            </a:r>
            <a:r>
              <a:rPr lang="en-US" sz="2800" dirty="0">
                <a:latin typeface="HelveticaNeue-Roman"/>
              </a:rPr>
              <a:t>urethritis, prostatitis, </a:t>
            </a:r>
            <a:r>
              <a:rPr lang="en-US" sz="2800" dirty="0" err="1">
                <a:latin typeface="HelveticaNeue-Roman"/>
              </a:rPr>
              <a:t>orchitis</a:t>
            </a:r>
            <a:r>
              <a:rPr lang="en-US" sz="2800" dirty="0">
                <a:latin typeface="HelveticaNeue-Roman"/>
              </a:rPr>
              <a:t> and epididymitis to be male accessory gland </a:t>
            </a:r>
            <a:r>
              <a:rPr lang="en-US" sz="2800" dirty="0" smtClean="0">
                <a:latin typeface="HelveticaNeue-Roman"/>
              </a:rPr>
              <a:t>infections</a:t>
            </a:r>
            <a:r>
              <a:rPr lang="en-US" sz="2800" dirty="0">
                <a:latin typeface="HelveticaNeue-Roman"/>
              </a:rPr>
              <a:t> </a:t>
            </a:r>
            <a:r>
              <a:rPr lang="en-US" sz="2800" dirty="0" smtClean="0">
                <a:latin typeface="HelveticaNeue-Roman"/>
              </a:rPr>
              <a:t>However</a:t>
            </a:r>
            <a:r>
              <a:rPr lang="en-US" sz="2800" dirty="0">
                <a:latin typeface="HelveticaNeue-Roman"/>
              </a:rPr>
              <a:t>, specific data are not available to confirm that these diseases have a negative influence on </a:t>
            </a:r>
            <a:r>
              <a:rPr lang="en-US" sz="2800" dirty="0" smtClean="0">
                <a:latin typeface="HelveticaNeue-Roman"/>
              </a:rPr>
              <a:t>sperm quality </a:t>
            </a:r>
            <a:r>
              <a:rPr lang="en-US" sz="2800" dirty="0">
                <a:latin typeface="HelveticaNeue-Roman"/>
              </a:rPr>
              <a:t>and male fertility .</a:t>
            </a:r>
            <a:endParaRPr lang="ar-EG" sz="2800" dirty="0"/>
          </a:p>
        </p:txBody>
      </p:sp>
    </p:spTree>
    <p:extLst>
      <p:ext uri="{BB962C8B-B14F-4D97-AF65-F5344CB8AC3E}">
        <p14:creationId xmlns:p14="http://schemas.microsoft.com/office/powerpoint/2010/main" val="41986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83030"/>
            <a:ext cx="8382000" cy="5262979"/>
          </a:xfrm>
          <a:prstGeom prst="rect">
            <a:avLst/>
          </a:prstGeom>
        </p:spPr>
        <p:txBody>
          <a:bodyPr wrap="square">
            <a:spAutoFit/>
          </a:bodyPr>
          <a:lstStyle/>
          <a:p>
            <a:r>
              <a:rPr lang="en-US" sz="2800" b="1" dirty="0">
                <a:solidFill>
                  <a:srgbClr val="FF0000"/>
                </a:solidFill>
                <a:latin typeface="HelveticaNeue-Italic"/>
              </a:rPr>
              <a:t>Disease management</a:t>
            </a:r>
          </a:p>
          <a:p>
            <a:r>
              <a:rPr lang="en-US" sz="2800" dirty="0">
                <a:latin typeface="HelveticaNeue-Roman"/>
              </a:rPr>
              <a:t>Treatment of chronic prostatitis is usually targeted at relieving </a:t>
            </a:r>
            <a:r>
              <a:rPr lang="en-US" sz="2800" dirty="0" smtClean="0">
                <a:latin typeface="HelveticaNeue-Roman"/>
              </a:rPr>
              <a:t>symptoms. </a:t>
            </a:r>
          </a:p>
          <a:p>
            <a:endParaRPr lang="en-US" sz="2800" dirty="0">
              <a:latin typeface="HelveticaNeue-Roman"/>
            </a:endParaRPr>
          </a:p>
          <a:p>
            <a:r>
              <a:rPr lang="en-US" sz="2800" dirty="0" smtClean="0">
                <a:solidFill>
                  <a:srgbClr val="FF0000"/>
                </a:solidFill>
                <a:latin typeface="HelveticaNeue-Roman"/>
              </a:rPr>
              <a:t>The </a:t>
            </a:r>
            <a:r>
              <a:rPr lang="en-US" sz="2800" dirty="0">
                <a:solidFill>
                  <a:srgbClr val="FF0000"/>
                </a:solidFill>
                <a:latin typeface="HelveticaNeue-Roman"/>
              </a:rPr>
              <a:t>aims of </a:t>
            </a:r>
            <a:r>
              <a:rPr lang="en-US" sz="2800" dirty="0" smtClean="0">
                <a:solidFill>
                  <a:srgbClr val="FF0000"/>
                </a:solidFill>
                <a:latin typeface="HelveticaNeue-Roman"/>
              </a:rPr>
              <a:t>therapy</a:t>
            </a:r>
          </a:p>
          <a:p>
            <a:r>
              <a:rPr lang="en-US" sz="2800" dirty="0" smtClean="0">
                <a:latin typeface="HelveticaNeue-Roman"/>
              </a:rPr>
              <a:t> </a:t>
            </a:r>
          </a:p>
          <a:p>
            <a:r>
              <a:rPr lang="en-US" sz="2800" dirty="0" smtClean="0">
                <a:latin typeface="HelveticaNeue-Roman"/>
              </a:rPr>
              <a:t>• </a:t>
            </a:r>
            <a:r>
              <a:rPr lang="en-US" sz="2800" dirty="0">
                <a:latin typeface="HelveticaNeue-Roman"/>
              </a:rPr>
              <a:t>R</a:t>
            </a:r>
            <a:r>
              <a:rPr lang="en-US" sz="2800" dirty="0" smtClean="0">
                <a:latin typeface="HelveticaNeue-Roman"/>
              </a:rPr>
              <a:t>eduction </a:t>
            </a:r>
            <a:r>
              <a:rPr lang="en-US" sz="2800" dirty="0">
                <a:latin typeface="HelveticaNeue-Roman"/>
              </a:rPr>
              <a:t>or eradication of microorganisms in prostatic secretions and semen;</a:t>
            </a:r>
          </a:p>
          <a:p>
            <a:r>
              <a:rPr lang="en-US" sz="2800" dirty="0">
                <a:latin typeface="HelveticaNeue-Roman"/>
              </a:rPr>
              <a:t>• </a:t>
            </a:r>
            <a:r>
              <a:rPr lang="en-US" sz="2800" dirty="0" err="1" smtClean="0">
                <a:latin typeface="HelveticaNeue-Roman"/>
              </a:rPr>
              <a:t>Normalisation</a:t>
            </a:r>
            <a:r>
              <a:rPr lang="en-US" sz="2800" dirty="0" smtClean="0">
                <a:latin typeface="HelveticaNeue-Roman"/>
              </a:rPr>
              <a:t> </a:t>
            </a:r>
            <a:r>
              <a:rPr lang="en-US" sz="2800" dirty="0">
                <a:latin typeface="HelveticaNeue-Roman"/>
              </a:rPr>
              <a:t>of inflammatory (e.g., leukocytes) and secretory parameters;</a:t>
            </a:r>
          </a:p>
          <a:p>
            <a:r>
              <a:rPr lang="en-US" sz="2800" dirty="0">
                <a:latin typeface="HelveticaNeue-Roman"/>
              </a:rPr>
              <a:t>• </a:t>
            </a:r>
            <a:r>
              <a:rPr lang="en-US" sz="2800" dirty="0" smtClean="0">
                <a:latin typeface="HelveticaNeue-Roman"/>
              </a:rPr>
              <a:t>Improvement </a:t>
            </a:r>
            <a:r>
              <a:rPr lang="en-US" sz="2800" dirty="0">
                <a:latin typeface="HelveticaNeue-Roman"/>
              </a:rPr>
              <a:t>of sperm parameters to counteract fertility impairment</a:t>
            </a:r>
            <a:endParaRPr lang="ar-EG" sz="2800" dirty="0"/>
          </a:p>
        </p:txBody>
      </p:sp>
    </p:spTree>
    <p:extLst>
      <p:ext uri="{BB962C8B-B14F-4D97-AF65-F5344CB8AC3E}">
        <p14:creationId xmlns:p14="http://schemas.microsoft.com/office/powerpoint/2010/main" val="214099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2400" b="1" i="1" dirty="0">
                <a:solidFill>
                  <a:srgbClr val="FF0000"/>
                </a:solidFill>
                <a:latin typeface="HelveticaNeue-BoldItalic"/>
              </a:rPr>
              <a:t>Epididymitis</a:t>
            </a:r>
          </a:p>
          <a:p>
            <a:r>
              <a:rPr lang="en-US" sz="2400" dirty="0">
                <a:latin typeface="HelveticaNeue-Roman"/>
              </a:rPr>
              <a:t>Inflammation of the epididymis causes unilateral pain </a:t>
            </a:r>
            <a:r>
              <a:rPr lang="en-US" sz="2400" dirty="0" smtClean="0">
                <a:latin typeface="HelveticaNeue-Roman"/>
              </a:rPr>
              <a:t>and swelling</a:t>
            </a:r>
            <a:r>
              <a:rPr lang="en-US" sz="2400" dirty="0">
                <a:latin typeface="HelveticaNeue-Roman"/>
              </a:rPr>
              <a:t>, usually with acute </a:t>
            </a:r>
            <a:r>
              <a:rPr lang="en-US" sz="2400" dirty="0" smtClean="0">
                <a:latin typeface="HelveticaNeue-Roman"/>
              </a:rPr>
              <a:t>onset</a:t>
            </a:r>
          </a:p>
          <a:p>
            <a:r>
              <a:rPr lang="en-US" sz="2400" dirty="0" smtClean="0">
                <a:latin typeface="HelveticaNeue-Roman"/>
              </a:rPr>
              <a:t>. </a:t>
            </a:r>
          </a:p>
          <a:p>
            <a:r>
              <a:rPr lang="en-US" sz="2400" dirty="0" smtClean="0">
                <a:latin typeface="HelveticaNeue-Roman"/>
              </a:rPr>
              <a:t>Among sexually active </a:t>
            </a:r>
            <a:r>
              <a:rPr lang="en-US" sz="2400" dirty="0">
                <a:latin typeface="HelveticaNeue-Roman"/>
              </a:rPr>
              <a:t>men &lt; 35 years of age, epididymitis is most often caused by </a:t>
            </a:r>
            <a:r>
              <a:rPr lang="en-US" sz="2400" i="1" dirty="0">
                <a:latin typeface="HelveticaNeue-Italic"/>
              </a:rPr>
              <a:t>C. trachomatis </a:t>
            </a:r>
            <a:r>
              <a:rPr lang="en-US" sz="2400" dirty="0">
                <a:latin typeface="HelveticaNeue-Roman"/>
              </a:rPr>
              <a:t>or </a:t>
            </a:r>
            <a:r>
              <a:rPr lang="en-US" sz="2400" i="1" dirty="0">
                <a:latin typeface="HelveticaNeue-Italic"/>
              </a:rPr>
              <a:t>Neisseria </a:t>
            </a:r>
            <a:r>
              <a:rPr lang="en-US" sz="2400" i="1" dirty="0" smtClean="0">
                <a:latin typeface="HelveticaNeue-Italic"/>
              </a:rPr>
              <a:t>gonorrhea more than 35 years old due to UTI</a:t>
            </a:r>
            <a:r>
              <a:rPr lang="en-US" sz="2400" dirty="0">
                <a:latin typeface="HelveticaNeue-Roman"/>
              </a:rPr>
              <a:t> </a:t>
            </a:r>
            <a:endParaRPr lang="en-US" sz="2400" dirty="0" smtClean="0">
              <a:latin typeface="HelveticaNeue-Roman"/>
            </a:endParaRPr>
          </a:p>
          <a:p>
            <a:endParaRPr lang="en-US" sz="2400" dirty="0">
              <a:latin typeface="HelveticaNeue-Roman"/>
            </a:endParaRPr>
          </a:p>
          <a:p>
            <a:r>
              <a:rPr lang="en-US" sz="2400" dirty="0" smtClean="0">
                <a:latin typeface="HelveticaNeue-Roman"/>
              </a:rPr>
              <a:t>Treatment </a:t>
            </a:r>
            <a:r>
              <a:rPr lang="en-US" sz="2400" dirty="0">
                <a:latin typeface="HelveticaNeue-Roman"/>
              </a:rPr>
              <a:t>of epididymitis results in:</a:t>
            </a:r>
          </a:p>
          <a:p>
            <a:r>
              <a:rPr lang="en-US" sz="2400" dirty="0">
                <a:latin typeface="HelveticaNeue-Roman"/>
              </a:rPr>
              <a:t>• M</a:t>
            </a:r>
            <a:r>
              <a:rPr lang="en-US" sz="2400" dirty="0" smtClean="0">
                <a:latin typeface="HelveticaNeue-Roman"/>
              </a:rPr>
              <a:t>icrobiological </a:t>
            </a:r>
            <a:r>
              <a:rPr lang="en-US" sz="2400" dirty="0">
                <a:latin typeface="HelveticaNeue-Roman"/>
              </a:rPr>
              <a:t>cure of infection;</a:t>
            </a:r>
          </a:p>
          <a:p>
            <a:r>
              <a:rPr lang="en-US" sz="2400" dirty="0">
                <a:latin typeface="HelveticaNeue-Roman"/>
              </a:rPr>
              <a:t>• </a:t>
            </a:r>
            <a:r>
              <a:rPr lang="en-US" sz="2400" dirty="0" smtClean="0">
                <a:latin typeface="HelveticaNeue-Roman"/>
              </a:rPr>
              <a:t>Improvement </a:t>
            </a:r>
            <a:r>
              <a:rPr lang="en-US" sz="2400" dirty="0">
                <a:latin typeface="HelveticaNeue-Roman"/>
              </a:rPr>
              <a:t>of clinical signs and symptoms;</a:t>
            </a:r>
          </a:p>
          <a:p>
            <a:r>
              <a:rPr lang="en-US" sz="2400" dirty="0">
                <a:latin typeface="HelveticaNeue-Roman"/>
              </a:rPr>
              <a:t>• </a:t>
            </a:r>
            <a:r>
              <a:rPr lang="en-US" sz="2400" dirty="0" smtClean="0">
                <a:latin typeface="HelveticaNeue-Roman"/>
              </a:rPr>
              <a:t>Prevention </a:t>
            </a:r>
            <a:r>
              <a:rPr lang="en-US" sz="2400" dirty="0">
                <a:latin typeface="HelveticaNeue-Roman"/>
              </a:rPr>
              <a:t>of potential testicular damage;</a:t>
            </a:r>
          </a:p>
          <a:p>
            <a:r>
              <a:rPr lang="en-US" sz="2400" dirty="0">
                <a:latin typeface="HelveticaNeue-Roman"/>
              </a:rPr>
              <a:t>• </a:t>
            </a:r>
            <a:r>
              <a:rPr lang="en-US" sz="2400" dirty="0" smtClean="0">
                <a:latin typeface="HelveticaNeue-Roman"/>
              </a:rPr>
              <a:t>Prevention </a:t>
            </a:r>
            <a:r>
              <a:rPr lang="en-US" sz="2400" dirty="0">
                <a:latin typeface="HelveticaNeue-Roman"/>
              </a:rPr>
              <a:t>of transmission;</a:t>
            </a:r>
          </a:p>
          <a:p>
            <a:r>
              <a:rPr lang="en-US" sz="2400" dirty="0">
                <a:latin typeface="HelveticaNeue-Roman"/>
              </a:rPr>
              <a:t>• </a:t>
            </a:r>
            <a:r>
              <a:rPr lang="en-US" sz="2400" dirty="0" smtClean="0">
                <a:latin typeface="HelveticaNeue-Roman"/>
              </a:rPr>
              <a:t>Decrease </a:t>
            </a:r>
            <a:r>
              <a:rPr lang="en-US" sz="2400" dirty="0">
                <a:latin typeface="HelveticaNeue-Roman"/>
              </a:rPr>
              <a:t>of potential complications (e.g., infertility or chronic pain).</a:t>
            </a:r>
            <a:endParaRPr lang="ar-EG" sz="2400" dirty="0"/>
          </a:p>
        </p:txBody>
      </p:sp>
    </p:spTree>
    <p:extLst>
      <p:ext uri="{BB962C8B-B14F-4D97-AF65-F5344CB8AC3E}">
        <p14:creationId xmlns:p14="http://schemas.microsoft.com/office/powerpoint/2010/main" val="17801572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92796401"/>
              </p:ext>
            </p:extLst>
          </p:nvPr>
        </p:nvGraphicFramePr>
        <p:xfrm>
          <a:off x="0" y="76201"/>
          <a:ext cx="8915400" cy="4541520"/>
        </p:xfrm>
        <a:graphic>
          <a:graphicData uri="http://schemas.openxmlformats.org/drawingml/2006/table">
            <a:tbl>
              <a:tblPr rtl="1" firstRow="1" bandRow="1">
                <a:tableStyleId>{5C22544A-7EE6-4342-B048-85BDC9FD1C3A}</a:tableStyleId>
              </a:tblPr>
              <a:tblGrid>
                <a:gridCol w="695187"/>
                <a:gridCol w="8220213"/>
              </a:tblGrid>
              <a:tr h="396533">
                <a:tc>
                  <a:txBody>
                    <a:bodyPr/>
                    <a:lstStyle/>
                    <a:p>
                      <a:pPr algn="l" rtl="1"/>
                      <a:r>
                        <a:rPr lang="en-US" sz="2800" dirty="0" smtClean="0"/>
                        <a:t>B</a:t>
                      </a:r>
                      <a:endParaRPr lang="ar-EG" sz="2800" dirty="0"/>
                    </a:p>
                  </a:txBody>
                  <a:tcPr/>
                </a:tc>
                <a:tc>
                  <a:txBody>
                    <a:bodyPr/>
                    <a:lstStyle/>
                    <a:p>
                      <a:pPr algn="l" rtl="1"/>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Urethritis and prostatitis are not clearly associated with male infertility</a:t>
                      </a:r>
                      <a:endParaRPr lang="ar-EG" sz="2800" dirty="0"/>
                    </a:p>
                  </a:txBody>
                  <a:tcPr/>
                </a:tc>
              </a:tr>
              <a:tr h="977753">
                <a:tc>
                  <a:txBody>
                    <a:bodyPr/>
                    <a:lstStyle/>
                    <a:p>
                      <a:pPr algn="l"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Antibiotic treatment often only eradicates microorganisms; it has no positive effect on inflammatory alterations and cannot reverse functional deficits and anatomical dysfunction</a:t>
                      </a:r>
                      <a:endParaRPr lang="ar-EG" sz="2800" dirty="0"/>
                    </a:p>
                  </a:txBody>
                  <a:tcPr/>
                </a:tc>
              </a:tr>
              <a:tr h="977753">
                <a:tc>
                  <a:txBody>
                    <a:bodyPr/>
                    <a:lstStyle/>
                    <a:p>
                      <a:pPr algn="l" rtl="1"/>
                      <a:r>
                        <a:rPr lang="en-US" sz="2800" dirty="0" smtClean="0"/>
                        <a:t>B</a:t>
                      </a:r>
                      <a:endParaRPr lang="ar-EG" sz="2800" dirty="0"/>
                    </a:p>
                  </a:txBody>
                  <a:tcPr/>
                </a:tc>
                <a:tc>
                  <a:txBody>
                    <a:bodyPr/>
                    <a:lstStyle/>
                    <a:p>
                      <a:pPr algn="l"/>
                      <a:r>
                        <a:rPr lang="en-US" sz="2800" b="0" i="0" u="none" strike="noStrike" baseline="0" dirty="0" smtClean="0">
                          <a:latin typeface="HelveticaNeue-Roman"/>
                        </a:rPr>
                        <a:t>Instruct patients with epididymitis that is known or suspected to be caused by </a:t>
                      </a:r>
                      <a:r>
                        <a:rPr lang="en-US" sz="2800" b="0" i="1" u="none" strike="noStrike" baseline="0" dirty="0" smtClean="0">
                          <a:latin typeface="HelveticaNeue-Italic"/>
                        </a:rPr>
                        <a:t>N. </a:t>
                      </a:r>
                      <a:r>
                        <a:rPr lang="en-US" sz="2800" b="0" i="1" u="none" strike="noStrike" baseline="0" dirty="0" err="1" smtClean="0">
                          <a:latin typeface="HelveticaNeue-Italic"/>
                        </a:rPr>
                        <a:t>gonorrhoeae</a:t>
                      </a:r>
                      <a:r>
                        <a:rPr lang="en-US" sz="2800" b="0" i="1" u="none" strike="noStrike" baseline="0" dirty="0" smtClean="0">
                          <a:latin typeface="HelveticaNeue-Italic"/>
                        </a:rPr>
                        <a:t> </a:t>
                      </a:r>
                      <a:r>
                        <a:rPr lang="en-US" sz="2800" b="0" i="0" u="none" strike="noStrike" baseline="0" dirty="0" smtClean="0">
                          <a:latin typeface="HelveticaNeue-Roman"/>
                        </a:rPr>
                        <a:t>or </a:t>
                      </a:r>
                      <a:r>
                        <a:rPr lang="en-US" sz="2800" b="0" i="1" u="none" strike="noStrike" baseline="0" dirty="0" smtClean="0">
                          <a:latin typeface="HelveticaNeue-Italic"/>
                        </a:rPr>
                        <a:t>C. trachomatis </a:t>
                      </a:r>
                      <a:r>
                        <a:rPr lang="en-US" sz="2800" b="0" i="0" u="none" strike="noStrike" baseline="0" dirty="0" smtClean="0">
                          <a:latin typeface="HelveticaNeue-Roman"/>
                        </a:rPr>
                        <a:t>to refer their sexual partners for evaluation and treatment</a:t>
                      </a:r>
                      <a:endParaRPr lang="ar-EG" sz="2800" dirty="0"/>
                    </a:p>
                  </a:txBody>
                  <a:tcPr/>
                </a:tc>
              </a:tr>
            </a:tbl>
          </a:graphicData>
        </a:graphic>
      </p:graphicFrame>
    </p:spTree>
    <p:extLst>
      <p:ext uri="{BB962C8B-B14F-4D97-AF65-F5344CB8AC3E}">
        <p14:creationId xmlns:p14="http://schemas.microsoft.com/office/powerpoint/2010/main" val="11221758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8991600" cy="5632311"/>
          </a:xfrm>
          <a:prstGeom prst="rect">
            <a:avLst/>
          </a:prstGeom>
        </p:spPr>
        <p:txBody>
          <a:bodyPr wrap="square">
            <a:spAutoFit/>
          </a:bodyPr>
          <a:lstStyle/>
          <a:p>
            <a:r>
              <a:rPr lang="en-US" sz="2400" b="1" i="1" dirty="0">
                <a:latin typeface="HelveticaNeue-BoldItalic"/>
              </a:rPr>
              <a:t>Testicular germ cell cancer and reproductive function</a:t>
            </a:r>
          </a:p>
          <a:p>
            <a:pPr marL="285750" indent="-285750">
              <a:buFont typeface="Arial" pitchFamily="34" charset="0"/>
              <a:buChar char="•"/>
            </a:pPr>
            <a:r>
              <a:rPr lang="en-US" sz="2400" dirty="0">
                <a:latin typeface="HelveticaNeue-Roman"/>
              </a:rPr>
              <a:t>Men with TGCT have decreased semen quality, even before cancer is </a:t>
            </a:r>
            <a:r>
              <a:rPr lang="en-US" sz="2400" dirty="0" smtClean="0">
                <a:latin typeface="HelveticaNeue-Roman"/>
              </a:rPr>
              <a:t>diagnosed. </a:t>
            </a:r>
            <a:r>
              <a:rPr lang="en-US" sz="2400" dirty="0" err="1">
                <a:latin typeface="HelveticaNeue-Roman"/>
              </a:rPr>
              <a:t>Orchidectomy</a:t>
            </a:r>
            <a:r>
              <a:rPr lang="en-US" sz="2400" dirty="0">
                <a:latin typeface="HelveticaNeue-Roman"/>
              </a:rPr>
              <a:t> implies </a:t>
            </a:r>
            <a:r>
              <a:rPr lang="en-US" sz="2400" dirty="0" smtClean="0">
                <a:latin typeface="HelveticaNeue-Roman"/>
              </a:rPr>
              <a:t>a risk </a:t>
            </a:r>
            <a:r>
              <a:rPr lang="en-US" sz="2400" dirty="0">
                <a:latin typeface="HelveticaNeue-Roman"/>
              </a:rPr>
              <a:t>of </a:t>
            </a:r>
            <a:r>
              <a:rPr lang="en-US" sz="2400" dirty="0" err="1">
                <a:latin typeface="HelveticaNeue-Roman"/>
              </a:rPr>
              <a:t>azoospermia</a:t>
            </a:r>
            <a:r>
              <a:rPr lang="en-US" sz="2400" dirty="0">
                <a:latin typeface="HelveticaNeue-Roman"/>
              </a:rPr>
              <a:t> in these men, with sperm found in the ejaculate before the </a:t>
            </a:r>
            <a:r>
              <a:rPr lang="en-US" sz="2400" dirty="0" err="1">
                <a:latin typeface="HelveticaNeue-Roman"/>
              </a:rPr>
              <a:t>tumour</a:t>
            </a:r>
            <a:r>
              <a:rPr lang="en-US" sz="2400" dirty="0">
                <a:latin typeface="HelveticaNeue-Roman"/>
              </a:rPr>
              <a:t>-bearing testis has </a:t>
            </a:r>
            <a:r>
              <a:rPr lang="en-US" sz="2400" dirty="0" smtClean="0">
                <a:latin typeface="HelveticaNeue-Roman"/>
              </a:rPr>
              <a:t>been removed</a:t>
            </a:r>
            <a:r>
              <a:rPr lang="en-US" sz="2400" dirty="0">
                <a:latin typeface="HelveticaNeue-Roman"/>
              </a:rPr>
              <a:t>. Semen cryopreservation before </a:t>
            </a:r>
            <a:r>
              <a:rPr lang="en-US" sz="2400" dirty="0" err="1">
                <a:latin typeface="HelveticaNeue-Roman"/>
              </a:rPr>
              <a:t>orchidectomy</a:t>
            </a:r>
            <a:r>
              <a:rPr lang="en-US" sz="2400" dirty="0">
                <a:latin typeface="HelveticaNeue-Roman"/>
              </a:rPr>
              <a:t> </a:t>
            </a:r>
            <a:endParaRPr lang="en-US" sz="2400" dirty="0" smtClean="0">
              <a:latin typeface="HelveticaNeue-Roman"/>
            </a:endParaRPr>
          </a:p>
          <a:p>
            <a:pPr marL="285750" indent="-285750">
              <a:buFont typeface="Arial" pitchFamily="34" charset="0"/>
              <a:buChar char="•"/>
            </a:pPr>
            <a:endParaRPr lang="en-US" sz="2400" dirty="0" smtClean="0">
              <a:latin typeface="HelveticaNeue-Roman"/>
            </a:endParaRPr>
          </a:p>
          <a:p>
            <a:pPr marL="285750" indent="-285750">
              <a:buFont typeface="Arial" pitchFamily="34" charset="0"/>
              <a:buChar char="•"/>
            </a:pPr>
            <a:r>
              <a:rPr lang="en-US" sz="2400" dirty="0" err="1" smtClean="0">
                <a:latin typeface="HelveticaNeue-Roman"/>
              </a:rPr>
              <a:t>Leydig</a:t>
            </a:r>
            <a:r>
              <a:rPr lang="en-US" sz="2400" dirty="0" smtClean="0">
                <a:latin typeface="HelveticaNeue-Roman"/>
              </a:rPr>
              <a:t> </a:t>
            </a:r>
            <a:r>
              <a:rPr lang="en-US" sz="2400" dirty="0">
                <a:latin typeface="HelveticaNeue-Roman"/>
              </a:rPr>
              <a:t>cell </a:t>
            </a:r>
            <a:r>
              <a:rPr lang="en-US" sz="2400" dirty="0" smtClean="0">
                <a:latin typeface="HelveticaNeue-Roman"/>
              </a:rPr>
              <a:t>dysfunction</a:t>
            </a:r>
          </a:p>
          <a:p>
            <a:pPr marL="285750" indent="-285750">
              <a:buFont typeface="Arial" pitchFamily="34" charset="0"/>
              <a:buChar char="•"/>
            </a:pPr>
            <a:endParaRPr lang="en-US" sz="2400" dirty="0" smtClean="0">
              <a:latin typeface="HelveticaNeue-Roman"/>
            </a:endParaRPr>
          </a:p>
          <a:p>
            <a:pPr marL="285750" indent="-285750">
              <a:buFont typeface="Arial" pitchFamily="34" charset="0"/>
              <a:buChar char="•"/>
            </a:pPr>
            <a:r>
              <a:rPr lang="en-US" sz="2400" dirty="0" smtClean="0">
                <a:latin typeface="HelveticaNeue-Roman"/>
              </a:rPr>
              <a:t>risk </a:t>
            </a:r>
            <a:r>
              <a:rPr lang="en-US" sz="2400" dirty="0">
                <a:latin typeface="HelveticaNeue-Roman"/>
              </a:rPr>
              <a:t>of </a:t>
            </a:r>
            <a:r>
              <a:rPr lang="en-US" sz="2400" dirty="0" err="1">
                <a:latin typeface="HelveticaNeue-Roman"/>
              </a:rPr>
              <a:t>hypogonadism</a:t>
            </a:r>
            <a:r>
              <a:rPr lang="en-US" sz="2400" dirty="0">
                <a:latin typeface="HelveticaNeue-Roman"/>
              </a:rPr>
              <a:t> is most pronounced in TGCT patients treated with &gt; three cycles of chemotherapy </a:t>
            </a:r>
            <a:r>
              <a:rPr lang="en-US" sz="2400" dirty="0" smtClean="0">
                <a:latin typeface="HelveticaNeue-Roman"/>
              </a:rPr>
              <a:t>or irradiation </a:t>
            </a:r>
            <a:r>
              <a:rPr lang="en-US" sz="2400" dirty="0">
                <a:latin typeface="HelveticaNeue-Roman"/>
              </a:rPr>
              <a:t>of retroperitoneal lymph nodes. </a:t>
            </a:r>
            <a:endParaRPr lang="en-US" sz="2400" dirty="0" smtClean="0">
              <a:latin typeface="HelveticaNeue-Roman"/>
            </a:endParaRPr>
          </a:p>
          <a:p>
            <a:pPr marL="285750" indent="-285750">
              <a:buFont typeface="Arial" pitchFamily="34" charset="0"/>
              <a:buChar char="•"/>
            </a:pPr>
            <a:r>
              <a:rPr lang="en-US" sz="2400" dirty="0" smtClean="0">
                <a:latin typeface="HelveticaNeue-Roman"/>
              </a:rPr>
              <a:t>it </a:t>
            </a:r>
            <a:r>
              <a:rPr lang="en-US" sz="2400" dirty="0">
                <a:latin typeface="HelveticaNeue-Roman"/>
              </a:rPr>
              <a:t>is reasonable to </a:t>
            </a:r>
            <a:r>
              <a:rPr lang="en-US" sz="2400" dirty="0" smtClean="0">
                <a:latin typeface="HelveticaNeue-Roman"/>
              </a:rPr>
              <a:t>expect initiation </a:t>
            </a:r>
            <a:r>
              <a:rPr lang="en-US" sz="2400" dirty="0">
                <a:latin typeface="HelveticaNeue-Roman"/>
              </a:rPr>
              <a:t>of androgen replacement, until the patient shows continuous signs of testosterone deficiency</a:t>
            </a:r>
            <a:endParaRPr lang="ar-EG" sz="2400" dirty="0"/>
          </a:p>
        </p:txBody>
      </p:sp>
    </p:spTree>
    <p:extLst>
      <p:ext uri="{BB962C8B-B14F-4D97-AF65-F5344CB8AC3E}">
        <p14:creationId xmlns:p14="http://schemas.microsoft.com/office/powerpoint/2010/main" val="303102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16658376"/>
              </p:ext>
            </p:extLst>
          </p:nvPr>
        </p:nvGraphicFramePr>
        <p:xfrm>
          <a:off x="39914" y="0"/>
          <a:ext cx="9104086" cy="6156960"/>
        </p:xfrm>
        <a:graphic>
          <a:graphicData uri="http://schemas.openxmlformats.org/drawingml/2006/table">
            <a:tbl>
              <a:tblPr rtl="1" firstRow="1" bandRow="1">
                <a:tableStyleId>{5C22544A-7EE6-4342-B048-85BDC9FD1C3A}</a:tableStyleId>
              </a:tblPr>
              <a:tblGrid>
                <a:gridCol w="799851"/>
                <a:gridCol w="8304235"/>
              </a:tblGrid>
              <a:tr h="1235456">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As for all men, encourage patients with testicular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microlithiasis</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(TM) and without special risk factors) to perform self-examination because this might  result in early detection of testicular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germcell</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tumour</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(TGCT)</a:t>
                      </a:r>
                      <a:endParaRPr lang="ar-EG" sz="2800" dirty="0"/>
                    </a:p>
                  </a:txBody>
                  <a:tcPr/>
                </a:tc>
              </a:tr>
              <a:tr h="772160">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Do not perform testicular biopsy, follow-up scrotal ultrasound, routine use of biochemical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tumour</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markers, or abdominal or pelvic computed tomography (CT), in men with isolated TM without associated risk factors (e.g. infertility, cryptorchidism, testicular cancer, and atrophic testis).</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EG" sz="2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ar-EG" sz="2800" dirty="0"/>
                    </a:p>
                  </a:txBody>
                  <a:tcPr/>
                </a:tc>
              </a:tr>
            </a:tbl>
          </a:graphicData>
        </a:graphic>
      </p:graphicFrame>
    </p:spTree>
    <p:extLst>
      <p:ext uri="{BB962C8B-B14F-4D97-AF65-F5344CB8AC3E}">
        <p14:creationId xmlns:p14="http://schemas.microsoft.com/office/powerpoint/2010/main" val="35457560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42789207"/>
              </p:ext>
            </p:extLst>
          </p:nvPr>
        </p:nvGraphicFramePr>
        <p:xfrm>
          <a:off x="127000" y="0"/>
          <a:ext cx="8940800" cy="4968240"/>
        </p:xfrm>
        <a:graphic>
          <a:graphicData uri="http://schemas.openxmlformats.org/drawingml/2006/table">
            <a:tbl>
              <a:tblPr rtl="1" firstRow="1" bandRow="1">
                <a:tableStyleId>{5C22544A-7EE6-4342-B048-85BDC9FD1C3A}</a:tableStyleId>
              </a:tblPr>
              <a:tblGrid>
                <a:gridCol w="810554"/>
                <a:gridCol w="8130246"/>
              </a:tblGrid>
              <a:tr h="772160">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Perform testicular biopsy for men with TM, who belong to one of the following high-risk groups: infertile and bilateral TM, atrophic testes, undescended testes, a history of TGC</a:t>
                      </a:r>
                      <a:endParaRPr lang="ar-EG" sz="2800" dirty="0"/>
                    </a:p>
                  </a:txBody>
                  <a:tcPr/>
                </a:tc>
              </a:tr>
              <a:tr h="1003808">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If there are suspicious findings on physical examination or ultrasound in patients with TM and associated lesions, perform surgical exploration with testicular biopsy or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orchidectomy</a:t>
                      </a:r>
                      <a:endParaRPr lang="ar-EG" sz="2800" dirty="0"/>
                    </a:p>
                  </a:txBody>
                  <a:tcPr/>
                </a:tc>
              </a:tr>
              <a:tr h="772160">
                <a:tc>
                  <a:txBody>
                    <a:bodyPr/>
                    <a:lstStyle/>
                    <a:p>
                      <a:pPr rtl="1"/>
                      <a:r>
                        <a:rPr lang="en-US" sz="2800" dirty="0" smtClean="0"/>
                        <a:t>B</a:t>
                      </a:r>
                      <a:endParaRPr lang="ar-EG"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Follow men with TGCT because they are at increased risk of developing </a:t>
                      </a:r>
                      <a:r>
                        <a:rPr kumimoji="0" lang="en-US" sz="2800" b="0" i="0" u="none" strike="noStrike" kern="1200" cap="none" spc="0" normalizeH="0" baseline="0" noProof="0" dirty="0" err="1" smtClean="0">
                          <a:ln>
                            <a:noFill/>
                          </a:ln>
                          <a:solidFill>
                            <a:prstClr val="black"/>
                          </a:solidFill>
                          <a:effectLst/>
                          <a:uLnTx/>
                          <a:uFillTx/>
                          <a:latin typeface="HelveticaNeue-Roman"/>
                          <a:ea typeface="+mn-ea"/>
                          <a:cs typeface="+mn-cs"/>
                        </a:rPr>
                        <a:t>hypogonadism</a:t>
                      </a:r>
                      <a:r>
                        <a:rPr kumimoji="0" lang="en-US" sz="2800" b="0" i="0" u="none" strike="noStrike" kern="1200" cap="none" spc="0" normalizeH="0" baseline="0" noProof="0" dirty="0" smtClean="0">
                          <a:ln>
                            <a:noFill/>
                          </a:ln>
                          <a:solidFill>
                            <a:prstClr val="black"/>
                          </a:solidFill>
                          <a:effectLst/>
                          <a:uLnTx/>
                          <a:uFillTx/>
                          <a:latin typeface="HelveticaNeue-Roman"/>
                          <a:ea typeface="+mn-ea"/>
                          <a:cs typeface="+mn-cs"/>
                        </a:rPr>
                        <a:t> and sexual dysfunction</a:t>
                      </a:r>
                      <a:endParaRPr lang="ar-EG" sz="2800" dirty="0"/>
                    </a:p>
                  </a:txBody>
                  <a:tcPr/>
                </a:tc>
              </a:tr>
            </a:tbl>
          </a:graphicData>
        </a:graphic>
      </p:graphicFrame>
    </p:spTree>
    <p:extLst>
      <p:ext uri="{BB962C8B-B14F-4D97-AF65-F5344CB8AC3E}">
        <p14:creationId xmlns:p14="http://schemas.microsoft.com/office/powerpoint/2010/main" val="4420612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Thank you</a:t>
            </a:r>
            <a:endParaRPr lang="ar-EG" sz="9600"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2752141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8991600" cy="4800600"/>
          </a:xfrm>
        </p:spPr>
        <p:txBody>
          <a:bodyPr>
            <a:noAutofit/>
          </a:bodyPr>
          <a:lstStyle/>
          <a:p>
            <a:pPr marL="285750" lvl="0" indent="-285750" algn="l" rtl="0">
              <a:spcBef>
                <a:spcPts val="0"/>
              </a:spcBef>
              <a:buFont typeface="Arial" pitchFamily="34" charset="0"/>
              <a:buChar char="•"/>
            </a:pP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a:solidFill>
                  <a:prstClr val="black"/>
                </a:solidFill>
                <a:effectLst/>
                <a:latin typeface="HelveticaNeue-Roman"/>
                <a:ea typeface="+mn-ea"/>
                <a:cs typeface="+mn-cs"/>
              </a:rPr>
              <a:t/>
            </a:r>
            <a:br>
              <a:rPr lang="en-US" sz="1800" b="0" dirty="0">
                <a:solidFill>
                  <a:prstClr val="black"/>
                </a:solidFill>
                <a:effectLst/>
                <a:latin typeface="HelveticaNeue-Roman"/>
                <a:ea typeface="+mn-ea"/>
                <a:cs typeface="+mn-cs"/>
              </a:rPr>
            </a:b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a:solidFill>
                  <a:prstClr val="black"/>
                </a:solidFill>
                <a:effectLst/>
                <a:latin typeface="HelveticaNeue-Roman"/>
                <a:ea typeface="+mn-ea"/>
                <a:cs typeface="+mn-cs"/>
              </a:rPr>
              <a:t/>
            </a:r>
            <a:br>
              <a:rPr lang="en-US" sz="1800" b="0" dirty="0">
                <a:solidFill>
                  <a:prstClr val="black"/>
                </a:solidFill>
                <a:effectLst/>
                <a:latin typeface="HelveticaNeue-Roman"/>
                <a:ea typeface="+mn-ea"/>
                <a:cs typeface="+mn-cs"/>
              </a:rPr>
            </a:b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a:solidFill>
                  <a:prstClr val="black"/>
                </a:solidFill>
                <a:effectLst/>
                <a:latin typeface="HelveticaNeue-Roman"/>
                <a:ea typeface="+mn-ea"/>
                <a:cs typeface="+mn-cs"/>
              </a:rPr>
              <a:t/>
            </a:r>
            <a:br>
              <a:rPr lang="en-US" sz="1800" b="0" dirty="0">
                <a:solidFill>
                  <a:prstClr val="black"/>
                </a:solidFill>
                <a:effectLst/>
                <a:latin typeface="HelveticaNeue-Roman"/>
                <a:ea typeface="+mn-ea"/>
                <a:cs typeface="+mn-cs"/>
              </a:rPr>
            </a:b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a:solidFill>
                  <a:prstClr val="black"/>
                </a:solidFill>
                <a:effectLst/>
                <a:latin typeface="HelveticaNeue-Roman"/>
                <a:ea typeface="+mn-ea"/>
                <a:cs typeface="+mn-cs"/>
              </a:rPr>
              <a:t/>
            </a:r>
            <a:br>
              <a:rPr lang="en-US" sz="1800" b="0" dirty="0">
                <a:solidFill>
                  <a:prstClr val="black"/>
                </a:solidFill>
                <a:effectLst/>
                <a:latin typeface="HelveticaNeue-Roman"/>
                <a:ea typeface="+mn-ea"/>
                <a:cs typeface="+mn-cs"/>
              </a:rPr>
            </a:b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smtClean="0">
                <a:solidFill>
                  <a:prstClr val="black"/>
                </a:solidFill>
                <a:effectLst/>
                <a:latin typeface="HelveticaNeue-Roman"/>
                <a:ea typeface="+mn-ea"/>
                <a:cs typeface="+mn-cs"/>
              </a:rPr>
              <a:t/>
            </a:r>
            <a:br>
              <a:rPr lang="en-US" sz="1800" b="0" dirty="0" smtClean="0">
                <a:solidFill>
                  <a:prstClr val="black"/>
                </a:solidFill>
                <a:effectLst/>
                <a:latin typeface="HelveticaNeue-Roman"/>
                <a:ea typeface="+mn-ea"/>
                <a:cs typeface="+mn-cs"/>
              </a:rPr>
            </a:br>
            <a:r>
              <a:rPr lang="en-US" sz="1800" b="0" dirty="0">
                <a:solidFill>
                  <a:prstClr val="black"/>
                </a:solidFill>
                <a:effectLst/>
                <a:latin typeface="HelveticaNeue-Roman"/>
                <a:ea typeface="+mn-ea"/>
                <a:cs typeface="+mn-cs"/>
              </a:rPr>
              <a:t/>
            </a:r>
            <a:br>
              <a:rPr lang="en-US" sz="1800" b="0" dirty="0">
                <a:solidFill>
                  <a:prstClr val="black"/>
                </a:solidFill>
                <a:effectLst/>
                <a:latin typeface="HelveticaNeue-Roman"/>
                <a:ea typeface="+mn-ea"/>
                <a:cs typeface="+mn-cs"/>
              </a:rPr>
            </a:br>
            <a:r>
              <a:rPr lang="en-US" sz="2800" b="0" i="1" dirty="0" smtClean="0">
                <a:solidFill>
                  <a:prstClr val="black"/>
                </a:solidFill>
                <a:effectLst/>
                <a:latin typeface="HelveticaNeue-Italic"/>
                <a:ea typeface="+mn-ea"/>
                <a:cs typeface="+mn-cs"/>
              </a:rPr>
              <a:t>General/systemic disease </a:t>
            </a:r>
            <a:r>
              <a:rPr lang="en-US" sz="2800" b="0" dirty="0" smtClean="0">
                <a:solidFill>
                  <a:prstClr val="black"/>
                </a:solidFill>
                <a:effectLst/>
                <a:latin typeface="HelveticaNeue-Roman"/>
                <a:ea typeface="+mn-ea"/>
                <a:cs typeface="+mn-cs"/>
              </a:rPr>
              <a:t/>
            </a:r>
            <a:br>
              <a:rPr lang="en-US" sz="2800" b="0" dirty="0" smtClean="0">
                <a:solidFill>
                  <a:prstClr val="black"/>
                </a:solidFill>
                <a:effectLst/>
                <a:latin typeface="HelveticaNeue-Roman"/>
                <a:ea typeface="+mn-ea"/>
                <a:cs typeface="+mn-cs"/>
              </a:rPr>
            </a:br>
            <a:r>
              <a:rPr lang="en-US" sz="2800" b="0" dirty="0" smtClean="0">
                <a:solidFill>
                  <a:prstClr val="black"/>
                </a:solidFill>
                <a:effectLst/>
                <a:latin typeface="HelveticaNeue-Roman"/>
                <a:ea typeface="+mn-ea"/>
                <a:cs typeface="+mn-cs"/>
              </a:rPr>
              <a:t>Testicular </a:t>
            </a:r>
            <a:r>
              <a:rPr lang="en-US" sz="2800" b="0" dirty="0" err="1" smtClean="0">
                <a:solidFill>
                  <a:prstClr val="black"/>
                </a:solidFill>
                <a:effectLst/>
                <a:latin typeface="HelveticaNeue-Roman"/>
                <a:ea typeface="+mn-ea"/>
                <a:cs typeface="+mn-cs"/>
              </a:rPr>
              <a:t>tumour</a:t>
            </a:r>
            <a:r>
              <a:rPr lang="en-US" sz="2800" b="0" dirty="0" smtClean="0">
                <a:solidFill>
                  <a:prstClr val="black"/>
                </a:solidFill>
                <a:effectLst/>
                <a:latin typeface="HelveticaNeue-Roman"/>
                <a:ea typeface="+mn-ea"/>
                <a:cs typeface="+mn-cs"/>
              </a:rPr>
              <a:t/>
            </a:r>
            <a:br>
              <a:rPr lang="en-US" sz="2800" b="0" dirty="0" smtClean="0">
                <a:solidFill>
                  <a:prstClr val="black"/>
                </a:solidFill>
                <a:effectLst/>
                <a:latin typeface="HelveticaNeue-Roman"/>
                <a:ea typeface="+mn-ea"/>
                <a:cs typeface="+mn-cs"/>
              </a:rPr>
            </a:br>
            <a:r>
              <a:rPr lang="en-US" sz="2800" b="0" dirty="0" smtClean="0">
                <a:solidFill>
                  <a:prstClr val="black"/>
                </a:solidFill>
                <a:effectLst/>
                <a:latin typeface="HelveticaNeue-Roman"/>
                <a:ea typeface="+mn-ea"/>
                <a:cs typeface="+mn-cs"/>
              </a:rPr>
              <a:t>Lymphoma </a:t>
            </a:r>
            <a:r>
              <a:rPr lang="en-US" sz="2800" b="0" dirty="0" err="1" smtClean="0">
                <a:solidFill>
                  <a:prstClr val="black"/>
                </a:solidFill>
                <a:effectLst/>
                <a:latin typeface="HelveticaNeue-Roman"/>
                <a:ea typeface="+mn-ea"/>
                <a:cs typeface="+mn-cs"/>
              </a:rPr>
              <a:t>Leukaemia</a:t>
            </a:r>
            <a:r>
              <a:rPr lang="en-US" sz="2800" b="0" dirty="0" smtClean="0">
                <a:solidFill>
                  <a:prstClr val="black"/>
                </a:solidFill>
                <a:effectLst/>
                <a:latin typeface="HelveticaNeue-Roman"/>
                <a:ea typeface="+mn-ea"/>
                <a:cs typeface="+mn-cs"/>
              </a:rPr>
              <a:t/>
            </a:r>
            <a:br>
              <a:rPr lang="en-US" sz="2800" b="0" dirty="0" smtClean="0">
                <a:solidFill>
                  <a:prstClr val="black"/>
                </a:solidFill>
                <a:effectLst/>
                <a:latin typeface="HelveticaNeue-Roman"/>
                <a:ea typeface="+mn-ea"/>
                <a:cs typeface="+mn-cs"/>
              </a:rPr>
            </a:br>
            <a:r>
              <a:rPr lang="en-US" sz="2800" b="0" dirty="0" smtClean="0">
                <a:solidFill>
                  <a:prstClr val="black"/>
                </a:solidFill>
                <a:effectLst/>
                <a:latin typeface="HelveticaNeue-Roman"/>
                <a:ea typeface="+mn-ea"/>
                <a:cs typeface="+mn-cs"/>
              </a:rPr>
              <a:t>Sarcoma </a:t>
            </a:r>
            <a:br>
              <a:rPr lang="en-US" sz="2800" b="0" dirty="0" smtClean="0">
                <a:solidFill>
                  <a:prstClr val="black"/>
                </a:solidFill>
                <a:effectLst/>
                <a:latin typeface="HelveticaNeue-Roman"/>
                <a:ea typeface="+mn-ea"/>
                <a:cs typeface="+mn-cs"/>
              </a:rPr>
            </a:br>
            <a:r>
              <a:rPr lang="en-US" sz="2800" b="0" i="1" dirty="0" smtClean="0">
                <a:solidFill>
                  <a:prstClr val="black"/>
                </a:solidFill>
                <a:effectLst/>
                <a:latin typeface="HelveticaNeue-Italic"/>
                <a:ea typeface="+mn-ea"/>
                <a:cs typeface="+mn-cs"/>
              </a:rPr>
              <a:t>Disturbance of erection/ejaculation</a:t>
            </a:r>
            <a:r>
              <a:rPr lang="en-US" sz="2800" b="0" dirty="0" smtClean="0">
                <a:solidFill>
                  <a:prstClr val="black"/>
                </a:solidFill>
                <a:effectLst/>
                <a:latin typeface="HelveticaNeue-Roman"/>
                <a:ea typeface="+mn-ea"/>
                <a:cs typeface="+mn-cs"/>
              </a:rPr>
              <a:t/>
            </a:r>
            <a:br>
              <a:rPr lang="en-US" sz="2800" b="0" dirty="0" smtClean="0">
                <a:solidFill>
                  <a:prstClr val="black"/>
                </a:solidFill>
                <a:effectLst/>
                <a:latin typeface="HelveticaNeue-Roman"/>
                <a:ea typeface="+mn-ea"/>
                <a:cs typeface="+mn-cs"/>
              </a:rPr>
            </a:br>
            <a:r>
              <a:rPr lang="en-US" sz="2800" b="0" dirty="0" err="1" smtClean="0">
                <a:solidFill>
                  <a:prstClr val="black"/>
                </a:solidFill>
                <a:effectLst/>
                <a:latin typeface="HelveticaNeue-Roman"/>
                <a:ea typeface="+mn-ea"/>
                <a:cs typeface="+mn-cs"/>
              </a:rPr>
              <a:t>OIdiopathic</a:t>
            </a:r>
            <a:r>
              <a:rPr lang="en-US" sz="2800" b="0" dirty="0" smtClean="0">
                <a:solidFill>
                  <a:prstClr val="black"/>
                </a:solidFill>
                <a:effectLst/>
                <a:latin typeface="HelveticaNeue-Roman"/>
                <a:ea typeface="+mn-ea"/>
                <a:cs typeface="+mn-cs"/>
              </a:rPr>
              <a:t> </a:t>
            </a:r>
            <a:r>
              <a:rPr lang="en-US" sz="2800" b="0" dirty="0" err="1" smtClean="0">
                <a:solidFill>
                  <a:prstClr val="black"/>
                </a:solidFill>
                <a:effectLst/>
                <a:latin typeface="HelveticaNeue-Roman"/>
                <a:ea typeface="+mn-ea"/>
                <a:cs typeface="+mn-cs"/>
              </a:rPr>
              <a:t>bstruction</a:t>
            </a:r>
            <a:r>
              <a:rPr lang="en-US" sz="2800" b="0" dirty="0" smtClean="0">
                <a:solidFill>
                  <a:prstClr val="black"/>
                </a:solidFill>
                <a:effectLst/>
                <a:latin typeface="HelveticaNeue-Roman"/>
                <a:ea typeface="+mn-ea"/>
                <a:cs typeface="+mn-cs"/>
              </a:rPr>
              <a:t/>
            </a:r>
            <a:br>
              <a:rPr lang="en-US" sz="2800" b="0" dirty="0" smtClean="0">
                <a:solidFill>
                  <a:prstClr val="black"/>
                </a:solidFill>
                <a:effectLst/>
                <a:latin typeface="HelveticaNeue-Roman"/>
                <a:ea typeface="+mn-ea"/>
                <a:cs typeface="+mn-cs"/>
              </a:rPr>
            </a:br>
            <a:r>
              <a:rPr lang="en-US" sz="2800" b="0" dirty="0" smtClean="0">
                <a:solidFill>
                  <a:prstClr val="black"/>
                </a:solidFill>
                <a:effectLst/>
                <a:latin typeface="HelveticaNeue-Roman"/>
                <a:ea typeface="+mn-ea"/>
                <a:cs typeface="+mn-cs"/>
              </a:rPr>
              <a:t>Vasectomy </a:t>
            </a:r>
            <a:br>
              <a:rPr lang="en-US" sz="2800" b="0" dirty="0" smtClean="0">
                <a:solidFill>
                  <a:prstClr val="black"/>
                </a:solidFill>
                <a:effectLst/>
                <a:latin typeface="HelveticaNeue-Roman"/>
                <a:ea typeface="+mn-ea"/>
                <a:cs typeface="+mn-cs"/>
              </a:rPr>
            </a:br>
            <a:r>
              <a:rPr lang="en-US" sz="2800" b="0" dirty="0" smtClean="0">
                <a:solidFill>
                  <a:prstClr val="black"/>
                </a:solidFill>
                <a:effectLst/>
                <a:latin typeface="HelveticaNeue-Roman"/>
                <a:ea typeface="+mn-ea"/>
                <a:cs typeface="+mn-cs"/>
              </a:rPr>
              <a:t>Cystic fibrosis</a:t>
            </a:r>
            <a:br>
              <a:rPr lang="en-US" sz="2800" b="0" dirty="0" smtClean="0">
                <a:solidFill>
                  <a:prstClr val="black"/>
                </a:solidFill>
                <a:effectLst/>
                <a:latin typeface="HelveticaNeue-Roman"/>
                <a:ea typeface="+mn-ea"/>
                <a:cs typeface="+mn-cs"/>
              </a:rPr>
            </a:br>
            <a:endParaRPr lang="ar-EG" sz="2800" dirty="0"/>
          </a:p>
        </p:txBody>
      </p:sp>
    </p:spTree>
    <p:extLst>
      <p:ext uri="{BB962C8B-B14F-4D97-AF65-F5344CB8AC3E}">
        <p14:creationId xmlns:p14="http://schemas.microsoft.com/office/powerpoint/2010/main" val="142212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70998031"/>
              </p:ext>
            </p:extLst>
          </p:nvPr>
        </p:nvGraphicFramePr>
        <p:xfrm>
          <a:off x="76200" y="228600"/>
          <a:ext cx="8915400" cy="5638800"/>
        </p:xfrm>
        <a:graphic>
          <a:graphicData uri="http://schemas.openxmlformats.org/drawingml/2006/table">
            <a:tbl>
              <a:tblPr rtl="1" firstRow="1" bandRow="1">
                <a:tableStyleId>{5C22544A-7EE6-4342-B048-85BDC9FD1C3A}</a:tableStyleId>
              </a:tblPr>
              <a:tblGrid>
                <a:gridCol w="1045515"/>
                <a:gridCol w="7869885"/>
              </a:tblGrid>
              <a:tr h="0">
                <a:tc>
                  <a:txBody>
                    <a:bodyPr/>
                    <a:lstStyle/>
                    <a:p>
                      <a:pPr rtl="1"/>
                      <a:r>
                        <a:rPr lang="en-US" sz="3200" dirty="0" smtClean="0">
                          <a:solidFill>
                            <a:srgbClr val="FF0000"/>
                          </a:solidFill>
                        </a:rPr>
                        <a:t>C</a:t>
                      </a:r>
                      <a:endParaRPr lang="ar-EG" sz="3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Investigate both partners simultaneously, to </a:t>
                      </a:r>
                      <a:r>
                        <a:rPr kumimoji="0" lang="en-US" sz="3200" b="0" i="0" u="none" strike="noStrike" kern="1200" cap="none" spc="0" normalizeH="0" baseline="0" noProof="0" dirty="0" err="1" smtClean="0">
                          <a:ln>
                            <a:noFill/>
                          </a:ln>
                          <a:solidFill>
                            <a:prstClr val="black"/>
                          </a:solidFill>
                          <a:effectLst/>
                          <a:uLnTx/>
                          <a:uFillTx/>
                          <a:latin typeface="HelveticaNeue-Roman"/>
                          <a:ea typeface="+mn-ea"/>
                          <a:cs typeface="+mn-cs"/>
                        </a:rPr>
                        <a:t>categorise</a:t>
                      </a: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 infertility </a:t>
                      </a:r>
                    </a:p>
                  </a:txBody>
                  <a:tcPr/>
                </a:tc>
              </a:tr>
              <a:tr h="0">
                <a:tc>
                  <a:txBody>
                    <a:bodyPr/>
                    <a:lstStyle/>
                    <a:p>
                      <a:pPr rtl="1"/>
                      <a:r>
                        <a:rPr lang="en-US" sz="3200" b="1" dirty="0" smtClean="0">
                          <a:solidFill>
                            <a:srgbClr val="FF0000"/>
                          </a:solidFill>
                        </a:rPr>
                        <a:t>B</a:t>
                      </a:r>
                      <a:endParaRPr lang="ar-EG" sz="32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Include the fertility status of the female partner in the diagnosis and management of male subfertility because this might determine the final outcome</a:t>
                      </a:r>
                      <a:endParaRPr kumimoji="0" lang="ar-EG" sz="32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ar-EG" sz="3200" dirty="0"/>
                    </a:p>
                  </a:txBody>
                  <a:tcPr/>
                </a:tc>
              </a:tr>
              <a:tr h="0">
                <a:tc>
                  <a:txBody>
                    <a:bodyPr/>
                    <a:lstStyle/>
                    <a:p>
                      <a:pPr rtl="1"/>
                      <a:r>
                        <a:rPr lang="en-US" sz="3200" b="1" dirty="0" smtClean="0">
                          <a:solidFill>
                            <a:srgbClr val="FF0000"/>
                          </a:solidFill>
                        </a:rPr>
                        <a:t>C</a:t>
                      </a:r>
                      <a:endParaRPr lang="ar-EG" sz="3200" b="1"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HelveticaNeue-Roman"/>
                          <a:ea typeface="+mn-ea"/>
                          <a:cs typeface="+mn-cs"/>
                        </a:rPr>
                        <a:t>Examine all men diagnosed with fertility problems, including men with abnormal semen parameters for urogenital abnormalities</a:t>
                      </a:r>
                      <a:endParaRPr lang="ar-EG" sz="3200" dirty="0"/>
                    </a:p>
                  </a:txBody>
                  <a:tcPr/>
                </a:tc>
              </a:tr>
            </a:tbl>
          </a:graphicData>
        </a:graphic>
      </p:graphicFrame>
    </p:spTree>
    <p:extLst>
      <p:ext uri="{BB962C8B-B14F-4D97-AF65-F5344CB8AC3E}">
        <p14:creationId xmlns:p14="http://schemas.microsoft.com/office/powerpoint/2010/main" val="88678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610600" cy="3046988"/>
          </a:xfrm>
          <a:prstGeom prst="rect">
            <a:avLst/>
          </a:prstGeom>
        </p:spPr>
        <p:txBody>
          <a:bodyPr wrap="square">
            <a:spAutoFit/>
          </a:bodyPr>
          <a:lstStyle/>
          <a:p>
            <a:r>
              <a:rPr lang="en-US" sz="3200" b="1" dirty="0">
                <a:solidFill>
                  <a:srgbClr val="FF0000"/>
                </a:solidFill>
                <a:latin typeface="HelveticaNeue-Bold"/>
              </a:rPr>
              <a:t>Prognostic </a:t>
            </a:r>
            <a:r>
              <a:rPr lang="en-US" sz="3200" b="1" dirty="0" smtClean="0">
                <a:solidFill>
                  <a:srgbClr val="FF0000"/>
                </a:solidFill>
                <a:latin typeface="HelveticaNeue-Bold"/>
              </a:rPr>
              <a:t>factors</a:t>
            </a:r>
          </a:p>
          <a:p>
            <a:endParaRPr lang="en-US" sz="3200" b="1" dirty="0">
              <a:latin typeface="HelveticaNeue-Bold"/>
            </a:endParaRPr>
          </a:p>
          <a:p>
            <a:pPr marL="457200" indent="-457200">
              <a:buFont typeface="Wingdings" pitchFamily="2" charset="2"/>
              <a:buChar char="ü"/>
            </a:pPr>
            <a:r>
              <a:rPr lang="en-US" sz="3200" dirty="0" smtClean="0">
                <a:latin typeface="HelveticaNeue-Roman"/>
              </a:rPr>
              <a:t> </a:t>
            </a:r>
            <a:r>
              <a:rPr lang="en-US" sz="3200" dirty="0">
                <a:latin typeface="HelveticaNeue-Roman"/>
              </a:rPr>
              <a:t>D</a:t>
            </a:r>
            <a:r>
              <a:rPr lang="en-US" sz="3200" dirty="0" smtClean="0">
                <a:latin typeface="HelveticaNeue-Roman"/>
              </a:rPr>
              <a:t>uration </a:t>
            </a:r>
            <a:r>
              <a:rPr lang="en-US" sz="3200" dirty="0">
                <a:latin typeface="HelveticaNeue-Roman"/>
              </a:rPr>
              <a:t>of infertility;</a:t>
            </a:r>
          </a:p>
          <a:p>
            <a:pPr marL="457200" indent="-457200">
              <a:buFont typeface="Wingdings" pitchFamily="2" charset="2"/>
              <a:buChar char="ü"/>
            </a:pPr>
            <a:r>
              <a:rPr lang="en-US" sz="3200" dirty="0" smtClean="0">
                <a:latin typeface="HelveticaNeue-Roman"/>
              </a:rPr>
              <a:t> Primary </a:t>
            </a:r>
            <a:r>
              <a:rPr lang="en-US" sz="3200" dirty="0">
                <a:latin typeface="HelveticaNeue-Roman"/>
              </a:rPr>
              <a:t>or secondary infertility;</a:t>
            </a:r>
          </a:p>
          <a:p>
            <a:pPr marL="457200" indent="-457200">
              <a:buFont typeface="Wingdings" pitchFamily="2" charset="2"/>
              <a:buChar char="ü"/>
            </a:pPr>
            <a:r>
              <a:rPr lang="en-US" sz="3200" dirty="0" smtClean="0">
                <a:latin typeface="HelveticaNeue-Roman"/>
              </a:rPr>
              <a:t> Results </a:t>
            </a:r>
            <a:r>
              <a:rPr lang="en-US" sz="3200" dirty="0">
                <a:latin typeface="HelveticaNeue-Roman"/>
              </a:rPr>
              <a:t>of semen analysis;</a:t>
            </a:r>
          </a:p>
          <a:p>
            <a:pPr marL="457200" indent="-457200">
              <a:buFont typeface="Wingdings" pitchFamily="2" charset="2"/>
              <a:buChar char="ü"/>
            </a:pPr>
            <a:r>
              <a:rPr lang="en-US" sz="3200" dirty="0">
                <a:latin typeface="HelveticaNeue-Roman"/>
              </a:rPr>
              <a:t> </a:t>
            </a:r>
            <a:r>
              <a:rPr lang="en-US" sz="3200" dirty="0" smtClean="0">
                <a:latin typeface="HelveticaNeue-Roman"/>
              </a:rPr>
              <a:t>Age </a:t>
            </a:r>
            <a:r>
              <a:rPr lang="en-US" sz="3200" dirty="0">
                <a:latin typeface="HelveticaNeue-Roman"/>
              </a:rPr>
              <a:t>and fertility status of female partner</a:t>
            </a:r>
            <a:endParaRPr lang="ar-EG" sz="3200" dirty="0"/>
          </a:p>
        </p:txBody>
      </p:sp>
    </p:spTree>
    <p:extLst>
      <p:ext uri="{BB962C8B-B14F-4D97-AF65-F5344CB8AC3E}">
        <p14:creationId xmlns:p14="http://schemas.microsoft.com/office/powerpoint/2010/main" val="173061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29322528"/>
              </p:ext>
            </p:extLst>
          </p:nvPr>
        </p:nvGraphicFramePr>
        <p:xfrm>
          <a:off x="0" y="2"/>
          <a:ext cx="8991600" cy="6857999"/>
        </p:xfrm>
        <a:graphic>
          <a:graphicData uri="http://schemas.openxmlformats.org/drawingml/2006/table">
            <a:tbl>
              <a:tblPr rtl="1" firstRow="1" bandRow="1">
                <a:tableStyleId>{5C22544A-7EE6-4342-B048-85BDC9FD1C3A}</a:tableStyleId>
              </a:tblPr>
              <a:tblGrid>
                <a:gridCol w="1830433"/>
                <a:gridCol w="7161167"/>
              </a:tblGrid>
              <a:tr h="414432">
                <a:tc>
                  <a:txBody>
                    <a:bodyPr/>
                    <a:lstStyle/>
                    <a:p>
                      <a:pPr algn="l" rtl="1"/>
                      <a:endParaRPr lang="ar-EG" sz="2000" dirty="0"/>
                    </a:p>
                  </a:txBody>
                  <a:tcPr/>
                </a:tc>
                <a:tc>
                  <a:txBody>
                    <a:bodyPr/>
                    <a:lstStyle/>
                    <a:p>
                      <a:pPr algn="l" rtl="1"/>
                      <a:r>
                        <a:rPr lang="en-US" sz="2000" dirty="0" smtClean="0"/>
                        <a:t>Semen analysis</a:t>
                      </a:r>
                      <a:endParaRPr lang="ar-EG" sz="2000" dirty="0"/>
                    </a:p>
                  </a:txBody>
                  <a:tcPr/>
                </a:tc>
              </a:tr>
              <a:tr h="1021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1.5 (1.4-1.7)</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Semen volume (mL) </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39 (33-46)</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Total sperm number (106/ejaculate)</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15 (12-16)</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Sperm concentration (106/mL) </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40 (38-42)</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Total motility (PR + NP)</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32 (31-34)</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Progressive motility (PR%)</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58 (55-63)</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Vitality (live spermatozoa, %) </a:t>
                      </a:r>
                      <a:endParaRPr lang="ar-EG" sz="2000" dirty="0"/>
                    </a:p>
                  </a:txBody>
                  <a:tcPr/>
                </a:tc>
              </a:tr>
              <a:tr h="715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4 (3.0-4.0)</a:t>
                      </a: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Sperm morphology (normal forms</a:t>
                      </a:r>
                      <a:endParaRPr lang="ar-EG" sz="2000" dirty="0"/>
                    </a:p>
                  </a:txBody>
                  <a:tcPr/>
                </a:tc>
              </a:tr>
              <a:tr h="414432">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&gt; 7.2</a:t>
                      </a:r>
                      <a:endParaRPr lang="ar-EG" sz="2000" dirty="0"/>
                    </a:p>
                  </a:txBody>
                  <a:tcPr/>
                </a:tc>
                <a:tc>
                  <a:txBody>
                    <a:bodyPr/>
                    <a:lstStyle/>
                    <a:p>
                      <a:pPr algn="l"/>
                      <a:r>
                        <a:rPr lang="en-US" sz="2000" b="0" i="0" u="none" strike="noStrike" baseline="0" dirty="0" smtClean="0">
                          <a:latin typeface="HelveticaNeue-Roman"/>
                        </a:rPr>
                        <a:t>pH</a:t>
                      </a:r>
                    </a:p>
                  </a:txBody>
                  <a:tcPr/>
                </a:tc>
              </a:tr>
              <a:tr h="715321">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&lt; 1.0</a:t>
                      </a:r>
                      <a:endParaRPr kumimoji="0" lang="ar-EG" sz="2000" b="0" i="0" u="none" strike="noStrike" kern="1200" cap="none" spc="0" normalizeH="0" baseline="0" noProof="0" dirty="0" smtClean="0">
                        <a:ln>
                          <a:noFill/>
                        </a:ln>
                        <a:solidFill>
                          <a:prstClr val="black"/>
                        </a:solidFill>
                        <a:effectLst/>
                        <a:uLnTx/>
                        <a:uFillTx/>
                        <a:latin typeface="+mn-lt"/>
                        <a:ea typeface="+mn-ea"/>
                        <a:cs typeface="+mn-cs"/>
                      </a:endParaRPr>
                    </a:p>
                    <a:p>
                      <a:pPr algn="l" rtl="1"/>
                      <a:endParaRPr lang="ar-EG" sz="2000" dirty="0"/>
                    </a:p>
                  </a:txBody>
                  <a:tcPr/>
                </a:tc>
                <a:tc>
                  <a:txBody>
                    <a:bodyPr/>
                    <a:lstStyle/>
                    <a:p>
                      <a:pPr algn="l" rtl="1"/>
                      <a:r>
                        <a:rPr kumimoji="0" lang="en-US" sz="2000" b="0" i="0" u="none" strike="noStrike" kern="1200" cap="none" spc="0" normalizeH="0" baseline="0" noProof="0" dirty="0" smtClean="0">
                          <a:ln>
                            <a:noFill/>
                          </a:ln>
                          <a:solidFill>
                            <a:prstClr val="black"/>
                          </a:solidFill>
                          <a:effectLst/>
                          <a:uLnTx/>
                          <a:uFillTx/>
                          <a:latin typeface="HelveticaNeue-Roman"/>
                          <a:ea typeface="+mn-ea"/>
                          <a:cs typeface="+mn-cs"/>
                        </a:rPr>
                        <a:t>Peroxidase-positive leukocytes (106/mL) </a:t>
                      </a:r>
                      <a:endParaRPr lang="ar-EG" sz="2000" dirty="0"/>
                    </a:p>
                  </a:txBody>
                  <a:tcPr/>
                </a:tc>
              </a:tr>
            </a:tbl>
          </a:graphicData>
        </a:graphic>
      </p:graphicFrame>
    </p:spTree>
    <p:extLst>
      <p:ext uri="{BB962C8B-B14F-4D97-AF65-F5344CB8AC3E}">
        <p14:creationId xmlns:p14="http://schemas.microsoft.com/office/powerpoint/2010/main" val="22962177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845</TotalTime>
  <Words>3387</Words>
  <Application>Microsoft Office PowerPoint</Application>
  <PresentationFormat>On-screen Show (4:3)</PresentationFormat>
  <Paragraphs>396</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Concourse</vt:lpstr>
      <vt:lpstr>EAU Guidelines of male infertility</vt:lpstr>
      <vt:lpstr>     بسم الله الرحمن الرحيم لله ملك السموات والارض يخلق ما يشاء يهب لمن يشاء اناثا ويهب لمن يشاء الذكور او يزوجهم ذكرانا واناثا ويجعل من يشاء عقيما انه عليم قدير  صدق الله العظيم </vt:lpstr>
      <vt:lpstr>PowerPoint Presentation</vt:lpstr>
      <vt:lpstr>PowerPoint Presentation</vt:lpstr>
      <vt:lpstr>PowerPoint Presentation</vt:lpstr>
      <vt:lpstr>           General/systemic disease  Testicular tumour Lymphoma Leukaemia Sarcoma  Disturbance of erection/ejaculation OIdiopathic bstruction Vasectomy  Cystic fibrosis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EL-Tab3een</dc:creator>
  <cp:lastModifiedBy>EL-Tab3een</cp:lastModifiedBy>
  <cp:revision>68</cp:revision>
  <dcterms:created xsi:type="dcterms:W3CDTF">2006-08-16T00:00:00Z</dcterms:created>
  <dcterms:modified xsi:type="dcterms:W3CDTF">2019-09-03T07:49:13Z</dcterms:modified>
</cp:coreProperties>
</file>